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437" r:id="rId2"/>
    <p:sldId id="599" r:id="rId3"/>
    <p:sldId id="600" r:id="rId4"/>
    <p:sldId id="601" r:id="rId5"/>
    <p:sldId id="602" r:id="rId6"/>
    <p:sldId id="603" r:id="rId7"/>
    <p:sldId id="604" r:id="rId8"/>
    <p:sldId id="545" r:id="rId9"/>
    <p:sldId id="546" r:id="rId10"/>
    <p:sldId id="549" r:id="rId11"/>
    <p:sldId id="585" r:id="rId12"/>
    <p:sldId id="632" r:id="rId13"/>
    <p:sldId id="564" r:id="rId14"/>
    <p:sldId id="565" r:id="rId15"/>
    <p:sldId id="572" r:id="rId16"/>
    <p:sldId id="566" r:id="rId17"/>
    <p:sldId id="567" r:id="rId18"/>
    <p:sldId id="569" r:id="rId19"/>
    <p:sldId id="570" r:id="rId20"/>
    <p:sldId id="582" r:id="rId21"/>
    <p:sldId id="583" r:id="rId22"/>
    <p:sldId id="575" r:id="rId23"/>
    <p:sldId id="592" r:id="rId24"/>
    <p:sldId id="593" r:id="rId25"/>
    <p:sldId id="578" r:id="rId26"/>
    <p:sldId id="579" r:id="rId27"/>
    <p:sldId id="584" r:id="rId28"/>
    <p:sldId id="580" r:id="rId29"/>
    <p:sldId id="622" r:id="rId30"/>
    <p:sldId id="623" r:id="rId31"/>
    <p:sldId id="624" r:id="rId32"/>
    <p:sldId id="605" r:id="rId33"/>
    <p:sldId id="606" r:id="rId34"/>
    <p:sldId id="607" r:id="rId35"/>
    <p:sldId id="608" r:id="rId36"/>
    <p:sldId id="609" r:id="rId37"/>
    <p:sldId id="610" r:id="rId38"/>
    <p:sldId id="611" r:id="rId39"/>
    <p:sldId id="612" r:id="rId40"/>
    <p:sldId id="613" r:id="rId41"/>
    <p:sldId id="618" r:id="rId42"/>
    <p:sldId id="619" r:id="rId43"/>
    <p:sldId id="620" r:id="rId44"/>
    <p:sldId id="621" r:id="rId45"/>
    <p:sldId id="503" r:id="rId46"/>
    <p:sldId id="501" r:id="rId47"/>
    <p:sldId id="502" r:id="rId48"/>
    <p:sldId id="491" r:id="rId49"/>
    <p:sldId id="496" r:id="rId50"/>
    <p:sldId id="492" r:id="rId51"/>
    <p:sldId id="497" r:id="rId52"/>
    <p:sldId id="498" r:id="rId53"/>
    <p:sldId id="493" r:id="rId54"/>
    <p:sldId id="508" r:id="rId55"/>
    <p:sldId id="509" r:id="rId56"/>
    <p:sldId id="510" r:id="rId57"/>
    <p:sldId id="505" r:id="rId58"/>
    <p:sldId id="507" r:id="rId59"/>
    <p:sldId id="506" r:id="rId60"/>
    <p:sldId id="504" r:id="rId61"/>
    <p:sldId id="511" r:id="rId62"/>
    <p:sldId id="513" r:id="rId63"/>
    <p:sldId id="514" r:id="rId64"/>
    <p:sldId id="512" r:id="rId65"/>
    <p:sldId id="515" r:id="rId66"/>
    <p:sldId id="516" r:id="rId67"/>
    <p:sldId id="517" r:id="rId68"/>
    <p:sldId id="625" r:id="rId69"/>
    <p:sldId id="626" r:id="rId70"/>
    <p:sldId id="627" r:id="rId71"/>
    <p:sldId id="628" r:id="rId72"/>
    <p:sldId id="629" r:id="rId73"/>
    <p:sldId id="630" r:id="rId74"/>
    <p:sldId id="631" r:id="rId75"/>
    <p:sldId id="500" r:id="rId76"/>
    <p:sldId id="499" r:id="rId77"/>
    <p:sldId id="518" r:id="rId78"/>
    <p:sldId id="495" r:id="rId79"/>
    <p:sldId id="636" r:id="rId80"/>
    <p:sldId id="633" r:id="rId81"/>
    <p:sldId id="637" r:id="rId82"/>
    <p:sldId id="522" r:id="rId83"/>
    <p:sldId id="523" r:id="rId84"/>
    <p:sldId id="535" r:id="rId85"/>
    <p:sldId id="537" r:id="rId86"/>
    <p:sldId id="536" r:id="rId87"/>
    <p:sldId id="538" r:id="rId88"/>
    <p:sldId id="539" r:id="rId89"/>
    <p:sldId id="461" r:id="rId90"/>
    <p:sldId id="638" r:id="rId91"/>
    <p:sldId id="305" r:id="rId9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70DFF"/>
    <a:srgbClr val="ADB0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1644" y="1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4620327631459867E-2"/>
          <c:y val="1.7529514693016324E-2"/>
          <c:w val="0.92124982560138724"/>
          <c:h val="0.94791974336541263"/>
        </c:manualLayout>
      </c:layout>
      <c:scatterChart>
        <c:scatterStyle val="smoothMarker"/>
        <c:varyColors val="0"/>
        <c:ser>
          <c:idx val="0"/>
          <c:order val="0"/>
          <c:tx>
            <c:strRef>
              <c:f>Sheet1!$Y$169</c:f>
              <c:strCache>
                <c:ptCount val="1"/>
                <c:pt idx="0">
                  <c:v>P=0.5%</c:v>
                </c:pt>
              </c:strCache>
            </c:strRef>
          </c:tx>
          <c:spPr>
            <a:ln w="31750">
              <a:solidFill>
                <a:srgbClr val="C00000"/>
              </a:solidFill>
              <a:prstDash val="dash"/>
            </a:ln>
          </c:spPr>
          <c:marker>
            <c:symbol val="none"/>
          </c:marker>
          <c:xVal>
            <c:numRef>
              <c:f>Sheet1!$X$170:$X$198</c:f>
              <c:numCache>
                <c:formatCode>General</c:formatCode>
                <c:ptCount val="29"/>
                <c:pt idx="0">
                  <c:v>0</c:v>
                </c:pt>
                <c:pt idx="1">
                  <c:v>0.43100000000000011</c:v>
                </c:pt>
                <c:pt idx="2">
                  <c:v>0.8620000000000001</c:v>
                </c:pt>
                <c:pt idx="3">
                  <c:v>1.2929999999999997</c:v>
                </c:pt>
                <c:pt idx="4">
                  <c:v>1.7240000000000002</c:v>
                </c:pt>
                <c:pt idx="5">
                  <c:v>2.1549999999999998</c:v>
                </c:pt>
                <c:pt idx="6">
                  <c:v>2.5859999999999999</c:v>
                </c:pt>
                <c:pt idx="7">
                  <c:v>3.0169999999999995</c:v>
                </c:pt>
                <c:pt idx="8">
                  <c:v>3.448</c:v>
                </c:pt>
                <c:pt idx="9">
                  <c:v>3.8789999999999996</c:v>
                </c:pt>
                <c:pt idx="10">
                  <c:v>4.3099999999999996</c:v>
                </c:pt>
                <c:pt idx="11">
                  <c:v>4.7409999999999997</c:v>
                </c:pt>
                <c:pt idx="12">
                  <c:v>5.1719999999999997</c:v>
                </c:pt>
                <c:pt idx="13">
                  <c:v>5.6029999999999989</c:v>
                </c:pt>
                <c:pt idx="14">
                  <c:v>6.0339999999999998</c:v>
                </c:pt>
                <c:pt idx="15">
                  <c:v>6.464999999999999</c:v>
                </c:pt>
                <c:pt idx="16">
                  <c:v>6.895999999999999</c:v>
                </c:pt>
                <c:pt idx="17">
                  <c:v>7.3269999999999991</c:v>
                </c:pt>
                <c:pt idx="18">
                  <c:v>7.758</c:v>
                </c:pt>
                <c:pt idx="19">
                  <c:v>8.620000000000001</c:v>
                </c:pt>
                <c:pt idx="20">
                  <c:v>9.4820000000000011</c:v>
                </c:pt>
                <c:pt idx="21">
                  <c:v>10.34</c:v>
                </c:pt>
                <c:pt idx="22">
                  <c:v>11.209999999999999</c:v>
                </c:pt>
                <c:pt idx="23">
                  <c:v>12.07</c:v>
                </c:pt>
                <c:pt idx="24">
                  <c:v>12.93</c:v>
                </c:pt>
                <c:pt idx="25">
                  <c:v>15.09</c:v>
                </c:pt>
                <c:pt idx="26">
                  <c:v>17.239999999999995</c:v>
                </c:pt>
                <c:pt idx="27">
                  <c:v>19.399999999999999</c:v>
                </c:pt>
                <c:pt idx="28">
                  <c:v>21.55</c:v>
                </c:pt>
              </c:numCache>
            </c:numRef>
          </c:xVal>
          <c:yVal>
            <c:numRef>
              <c:f>Sheet1!$Y$170:$Y$198</c:f>
              <c:numCache>
                <c:formatCode>General</c:formatCode>
                <c:ptCount val="29"/>
                <c:pt idx="0">
                  <c:v>0</c:v>
                </c:pt>
                <c:pt idx="1">
                  <c:v>6.1000000000000006E-2</c:v>
                </c:pt>
                <c:pt idx="2">
                  <c:v>0.30700000000000005</c:v>
                </c:pt>
                <c:pt idx="3">
                  <c:v>0.65400000000000014</c:v>
                </c:pt>
                <c:pt idx="4">
                  <c:v>1.1819999999999997</c:v>
                </c:pt>
                <c:pt idx="5">
                  <c:v>1.7589999999999999</c:v>
                </c:pt>
                <c:pt idx="6">
                  <c:v>2.4539999999999997</c:v>
                </c:pt>
                <c:pt idx="7">
                  <c:v>3.149</c:v>
                </c:pt>
                <c:pt idx="8">
                  <c:v>3.64</c:v>
                </c:pt>
                <c:pt idx="9">
                  <c:v>3.9670000000000001</c:v>
                </c:pt>
                <c:pt idx="10">
                  <c:v>4.09</c:v>
                </c:pt>
                <c:pt idx="11">
                  <c:v>4.008</c:v>
                </c:pt>
                <c:pt idx="12">
                  <c:v>3.7629999999999999</c:v>
                </c:pt>
                <c:pt idx="13">
                  <c:v>3.4359999999999995</c:v>
                </c:pt>
                <c:pt idx="14">
                  <c:v>3.0680000000000001</c:v>
                </c:pt>
                <c:pt idx="15">
                  <c:v>2.6989999999999998</c:v>
                </c:pt>
                <c:pt idx="16">
                  <c:v>2.29</c:v>
                </c:pt>
                <c:pt idx="17">
                  <c:v>2.004</c:v>
                </c:pt>
                <c:pt idx="18">
                  <c:v>1.7180000000000002</c:v>
                </c:pt>
                <c:pt idx="19">
                  <c:v>1.3089999999999997</c:v>
                </c:pt>
                <c:pt idx="20">
                  <c:v>0.98199999999999998</c:v>
                </c:pt>
                <c:pt idx="21">
                  <c:v>0.7360000000000001</c:v>
                </c:pt>
                <c:pt idx="22">
                  <c:v>0.53200000000000003</c:v>
                </c:pt>
                <c:pt idx="23">
                  <c:v>0.40100000000000002</c:v>
                </c:pt>
                <c:pt idx="24">
                  <c:v>0.30700000000000005</c:v>
                </c:pt>
                <c:pt idx="25">
                  <c:v>0.14700000000000002</c:v>
                </c:pt>
                <c:pt idx="26">
                  <c:v>7.400000000000001E-2</c:v>
                </c:pt>
                <c:pt idx="27">
                  <c:v>3.7000000000000005E-2</c:v>
                </c:pt>
                <c:pt idx="28">
                  <c:v>1.6000000000000004E-2</c:v>
                </c:pt>
              </c:numCache>
            </c:numRef>
          </c:yVal>
          <c:smooth val="1"/>
          <c:extLst xmlns:c16r2="http://schemas.microsoft.com/office/drawing/2015/06/chart">
            <c:ext xmlns:c16="http://schemas.microsoft.com/office/drawing/2014/chart" uri="{C3380CC4-5D6E-409C-BE32-E72D297353CC}">
              <c16:uniqueId val="{00000000-86D7-4D5B-B154-E99BA19D4BF5}"/>
            </c:ext>
          </c:extLst>
        </c:ser>
        <c:ser>
          <c:idx val="1"/>
          <c:order val="1"/>
          <c:tx>
            <c:strRef>
              <c:f>Sheet1!$Z$169</c:f>
              <c:strCache>
                <c:ptCount val="1"/>
                <c:pt idx="0">
                  <c:v>P=1%</c:v>
                </c:pt>
              </c:strCache>
            </c:strRef>
          </c:tx>
          <c:spPr>
            <a:ln w="31750">
              <a:solidFill>
                <a:schemeClr val="accent3">
                  <a:lumMod val="50000"/>
                </a:schemeClr>
              </a:solidFill>
            </a:ln>
          </c:spPr>
          <c:marker>
            <c:symbol val="none"/>
          </c:marker>
          <c:xVal>
            <c:numRef>
              <c:f>Sheet1!$X$170:$X$198</c:f>
              <c:numCache>
                <c:formatCode>General</c:formatCode>
                <c:ptCount val="29"/>
                <c:pt idx="0">
                  <c:v>0</c:v>
                </c:pt>
                <c:pt idx="1">
                  <c:v>0.43100000000000011</c:v>
                </c:pt>
                <c:pt idx="2">
                  <c:v>0.8620000000000001</c:v>
                </c:pt>
                <c:pt idx="3">
                  <c:v>1.2929999999999997</c:v>
                </c:pt>
                <c:pt idx="4">
                  <c:v>1.7240000000000002</c:v>
                </c:pt>
                <c:pt idx="5">
                  <c:v>2.1549999999999998</c:v>
                </c:pt>
                <c:pt idx="6">
                  <c:v>2.5859999999999999</c:v>
                </c:pt>
                <c:pt idx="7">
                  <c:v>3.0169999999999995</c:v>
                </c:pt>
                <c:pt idx="8">
                  <c:v>3.448</c:v>
                </c:pt>
                <c:pt idx="9">
                  <c:v>3.8789999999999996</c:v>
                </c:pt>
                <c:pt idx="10">
                  <c:v>4.3099999999999996</c:v>
                </c:pt>
                <c:pt idx="11">
                  <c:v>4.7409999999999997</c:v>
                </c:pt>
                <c:pt idx="12">
                  <c:v>5.1719999999999997</c:v>
                </c:pt>
                <c:pt idx="13">
                  <c:v>5.6029999999999989</c:v>
                </c:pt>
                <c:pt idx="14">
                  <c:v>6.0339999999999998</c:v>
                </c:pt>
                <c:pt idx="15">
                  <c:v>6.464999999999999</c:v>
                </c:pt>
                <c:pt idx="16">
                  <c:v>6.895999999999999</c:v>
                </c:pt>
                <c:pt idx="17">
                  <c:v>7.3269999999999991</c:v>
                </c:pt>
                <c:pt idx="18">
                  <c:v>7.758</c:v>
                </c:pt>
                <c:pt idx="19">
                  <c:v>8.620000000000001</c:v>
                </c:pt>
                <c:pt idx="20">
                  <c:v>9.4820000000000011</c:v>
                </c:pt>
                <c:pt idx="21">
                  <c:v>10.34</c:v>
                </c:pt>
                <c:pt idx="22">
                  <c:v>11.209999999999999</c:v>
                </c:pt>
                <c:pt idx="23">
                  <c:v>12.07</c:v>
                </c:pt>
                <c:pt idx="24">
                  <c:v>12.93</c:v>
                </c:pt>
                <c:pt idx="25">
                  <c:v>15.09</c:v>
                </c:pt>
                <c:pt idx="26">
                  <c:v>17.239999999999995</c:v>
                </c:pt>
                <c:pt idx="27">
                  <c:v>19.399999999999999</c:v>
                </c:pt>
                <c:pt idx="28">
                  <c:v>21.55</c:v>
                </c:pt>
              </c:numCache>
            </c:numRef>
          </c:xVal>
          <c:yVal>
            <c:numRef>
              <c:f>Sheet1!$Z$170:$Z$198</c:f>
              <c:numCache>
                <c:formatCode>General</c:formatCode>
                <c:ptCount val="29"/>
                <c:pt idx="0">
                  <c:v>0</c:v>
                </c:pt>
                <c:pt idx="1">
                  <c:v>4.7000000000000014E-2</c:v>
                </c:pt>
                <c:pt idx="2">
                  <c:v>0.23300000000000001</c:v>
                </c:pt>
                <c:pt idx="3">
                  <c:v>0.49600000000000005</c:v>
                </c:pt>
                <c:pt idx="4">
                  <c:v>0.89600000000000013</c:v>
                </c:pt>
                <c:pt idx="5">
                  <c:v>1.333</c:v>
                </c:pt>
                <c:pt idx="6">
                  <c:v>1.86</c:v>
                </c:pt>
                <c:pt idx="7">
                  <c:v>2.387</c:v>
                </c:pt>
                <c:pt idx="8">
                  <c:v>2.7589999999999999</c:v>
                </c:pt>
                <c:pt idx="9">
                  <c:v>3.0070000000000001</c:v>
                </c:pt>
                <c:pt idx="10">
                  <c:v>3.1</c:v>
                </c:pt>
                <c:pt idx="11">
                  <c:v>3.0379999999999998</c:v>
                </c:pt>
                <c:pt idx="12">
                  <c:v>2.8519999999999994</c:v>
                </c:pt>
                <c:pt idx="13">
                  <c:v>2.6040000000000001</c:v>
                </c:pt>
                <c:pt idx="14">
                  <c:v>2.3249999999999997</c:v>
                </c:pt>
                <c:pt idx="15">
                  <c:v>2.0459999999999998</c:v>
                </c:pt>
                <c:pt idx="16">
                  <c:v>1.7360000000000002</c:v>
                </c:pt>
                <c:pt idx="17">
                  <c:v>1.5189999999999997</c:v>
                </c:pt>
                <c:pt idx="18">
                  <c:v>1.302</c:v>
                </c:pt>
                <c:pt idx="19">
                  <c:v>0.99199999999999999</c:v>
                </c:pt>
                <c:pt idx="20">
                  <c:v>0.74400000000000011</c:v>
                </c:pt>
                <c:pt idx="21">
                  <c:v>0.55800000000000005</c:v>
                </c:pt>
                <c:pt idx="22">
                  <c:v>0.40300000000000002</c:v>
                </c:pt>
                <c:pt idx="23">
                  <c:v>0.3040000000000001</c:v>
                </c:pt>
                <c:pt idx="24">
                  <c:v>0.23300000000000001</c:v>
                </c:pt>
                <c:pt idx="25">
                  <c:v>0.11200000000000002</c:v>
                </c:pt>
                <c:pt idx="26">
                  <c:v>5.6000000000000008E-2</c:v>
                </c:pt>
                <c:pt idx="27">
                  <c:v>2.8000000000000004E-2</c:v>
                </c:pt>
                <c:pt idx="28">
                  <c:v>1.2000000000000002E-2</c:v>
                </c:pt>
              </c:numCache>
            </c:numRef>
          </c:yVal>
          <c:smooth val="1"/>
          <c:extLst xmlns:c16r2="http://schemas.microsoft.com/office/drawing/2015/06/chart">
            <c:ext xmlns:c16="http://schemas.microsoft.com/office/drawing/2014/chart" uri="{C3380CC4-5D6E-409C-BE32-E72D297353CC}">
              <c16:uniqueId val="{00000001-86D7-4D5B-B154-E99BA19D4BF5}"/>
            </c:ext>
          </c:extLst>
        </c:ser>
        <c:ser>
          <c:idx val="2"/>
          <c:order val="2"/>
          <c:tx>
            <c:strRef>
              <c:f>Sheet1!$AA$169</c:f>
              <c:strCache>
                <c:ptCount val="1"/>
                <c:pt idx="0">
                  <c:v>P=2%</c:v>
                </c:pt>
              </c:strCache>
            </c:strRef>
          </c:tx>
          <c:spPr>
            <a:ln w="15875">
              <a:solidFill>
                <a:schemeClr val="accent2">
                  <a:lumMod val="75000"/>
                </a:schemeClr>
              </a:solidFill>
            </a:ln>
          </c:spPr>
          <c:marker>
            <c:symbol val="none"/>
          </c:marker>
          <c:xVal>
            <c:numRef>
              <c:f>Sheet1!$X$170:$X$198</c:f>
              <c:numCache>
                <c:formatCode>General</c:formatCode>
                <c:ptCount val="29"/>
                <c:pt idx="0">
                  <c:v>0</c:v>
                </c:pt>
                <c:pt idx="1">
                  <c:v>0.43100000000000011</c:v>
                </c:pt>
                <c:pt idx="2">
                  <c:v>0.8620000000000001</c:v>
                </c:pt>
                <c:pt idx="3">
                  <c:v>1.2929999999999997</c:v>
                </c:pt>
                <c:pt idx="4">
                  <c:v>1.7240000000000002</c:v>
                </c:pt>
                <c:pt idx="5">
                  <c:v>2.1549999999999998</c:v>
                </c:pt>
                <c:pt idx="6">
                  <c:v>2.5859999999999999</c:v>
                </c:pt>
                <c:pt idx="7">
                  <c:v>3.0169999999999995</c:v>
                </c:pt>
                <c:pt idx="8">
                  <c:v>3.448</c:v>
                </c:pt>
                <c:pt idx="9">
                  <c:v>3.8789999999999996</c:v>
                </c:pt>
                <c:pt idx="10">
                  <c:v>4.3099999999999996</c:v>
                </c:pt>
                <c:pt idx="11">
                  <c:v>4.7409999999999997</c:v>
                </c:pt>
                <c:pt idx="12">
                  <c:v>5.1719999999999997</c:v>
                </c:pt>
                <c:pt idx="13">
                  <c:v>5.6029999999999989</c:v>
                </c:pt>
                <c:pt idx="14">
                  <c:v>6.0339999999999998</c:v>
                </c:pt>
                <c:pt idx="15">
                  <c:v>6.464999999999999</c:v>
                </c:pt>
                <c:pt idx="16">
                  <c:v>6.895999999999999</c:v>
                </c:pt>
                <c:pt idx="17">
                  <c:v>7.3269999999999991</c:v>
                </c:pt>
                <c:pt idx="18">
                  <c:v>7.758</c:v>
                </c:pt>
                <c:pt idx="19">
                  <c:v>8.620000000000001</c:v>
                </c:pt>
                <c:pt idx="20">
                  <c:v>9.4820000000000011</c:v>
                </c:pt>
                <c:pt idx="21">
                  <c:v>10.34</c:v>
                </c:pt>
                <c:pt idx="22">
                  <c:v>11.209999999999999</c:v>
                </c:pt>
                <c:pt idx="23">
                  <c:v>12.07</c:v>
                </c:pt>
                <c:pt idx="24">
                  <c:v>12.93</c:v>
                </c:pt>
                <c:pt idx="25">
                  <c:v>15.09</c:v>
                </c:pt>
                <c:pt idx="26">
                  <c:v>17.239999999999995</c:v>
                </c:pt>
                <c:pt idx="27">
                  <c:v>19.399999999999999</c:v>
                </c:pt>
                <c:pt idx="28">
                  <c:v>21.55</c:v>
                </c:pt>
              </c:numCache>
            </c:numRef>
          </c:xVal>
          <c:yVal>
            <c:numRef>
              <c:f>Sheet1!$AA$170:$AA$198</c:f>
              <c:numCache>
                <c:formatCode>General</c:formatCode>
                <c:ptCount val="29"/>
                <c:pt idx="0">
                  <c:v>0</c:v>
                </c:pt>
                <c:pt idx="1">
                  <c:v>3.4000000000000002E-2</c:v>
                </c:pt>
                <c:pt idx="2">
                  <c:v>0.17</c:v>
                </c:pt>
                <c:pt idx="3">
                  <c:v>0.3630000000000001</c:v>
                </c:pt>
                <c:pt idx="4">
                  <c:v>0.65600000000000014</c:v>
                </c:pt>
                <c:pt idx="5">
                  <c:v>0.97599999999999998</c:v>
                </c:pt>
                <c:pt idx="6">
                  <c:v>1.3620000000000001</c:v>
                </c:pt>
                <c:pt idx="7">
                  <c:v>1.7480000000000002</c:v>
                </c:pt>
                <c:pt idx="8">
                  <c:v>2.02</c:v>
                </c:pt>
                <c:pt idx="9">
                  <c:v>2.202</c:v>
                </c:pt>
                <c:pt idx="10">
                  <c:v>2.27</c:v>
                </c:pt>
                <c:pt idx="11">
                  <c:v>2.2250000000000001</c:v>
                </c:pt>
                <c:pt idx="12">
                  <c:v>2.0880000000000001</c:v>
                </c:pt>
                <c:pt idx="13">
                  <c:v>1.9069999999999998</c:v>
                </c:pt>
                <c:pt idx="14">
                  <c:v>1.7030000000000001</c:v>
                </c:pt>
                <c:pt idx="15">
                  <c:v>1.498</c:v>
                </c:pt>
                <c:pt idx="16">
                  <c:v>1.2709999999999997</c:v>
                </c:pt>
                <c:pt idx="17">
                  <c:v>1.1120000000000001</c:v>
                </c:pt>
                <c:pt idx="18">
                  <c:v>0.95300000000000007</c:v>
                </c:pt>
                <c:pt idx="19">
                  <c:v>0.72600000000000009</c:v>
                </c:pt>
                <c:pt idx="20">
                  <c:v>0.54500000000000004</c:v>
                </c:pt>
                <c:pt idx="21">
                  <c:v>0.40900000000000003</c:v>
                </c:pt>
                <c:pt idx="22">
                  <c:v>0.29500000000000004</c:v>
                </c:pt>
                <c:pt idx="23">
                  <c:v>0.22200000000000003</c:v>
                </c:pt>
                <c:pt idx="24">
                  <c:v>0.17</c:v>
                </c:pt>
                <c:pt idx="25">
                  <c:v>8.2000000000000003E-2</c:v>
                </c:pt>
                <c:pt idx="26">
                  <c:v>4.1000000000000002E-2</c:v>
                </c:pt>
                <c:pt idx="27">
                  <c:v>2.0000000000000004E-2</c:v>
                </c:pt>
                <c:pt idx="28">
                  <c:v>9.0000000000000045E-3</c:v>
                </c:pt>
              </c:numCache>
            </c:numRef>
          </c:yVal>
          <c:smooth val="1"/>
          <c:extLst xmlns:c16r2="http://schemas.microsoft.com/office/drawing/2015/06/chart">
            <c:ext xmlns:c16="http://schemas.microsoft.com/office/drawing/2014/chart" uri="{C3380CC4-5D6E-409C-BE32-E72D297353CC}">
              <c16:uniqueId val="{00000002-86D7-4D5B-B154-E99BA19D4BF5}"/>
            </c:ext>
          </c:extLst>
        </c:ser>
        <c:dLbls>
          <c:showLegendKey val="0"/>
          <c:showVal val="0"/>
          <c:showCatName val="0"/>
          <c:showSerName val="0"/>
          <c:showPercent val="0"/>
          <c:showBubbleSize val="0"/>
        </c:dLbls>
        <c:axId val="-1467106720"/>
        <c:axId val="-1467115968"/>
      </c:scatterChart>
      <c:valAx>
        <c:axId val="-1467106720"/>
        <c:scaling>
          <c:orientation val="minMax"/>
        </c:scaling>
        <c:delete val="0"/>
        <c:axPos val="b"/>
        <c:numFmt formatCode="General" sourceLinked="1"/>
        <c:majorTickMark val="out"/>
        <c:minorTickMark val="none"/>
        <c:tickLblPos val="nextTo"/>
        <c:txPr>
          <a:bodyPr/>
          <a:lstStyle/>
          <a:p>
            <a:pPr>
              <a:defRPr sz="1200" b="1">
                <a:latin typeface="Arial" panose="020B0604020202020204" pitchFamily="34" charset="0"/>
                <a:cs typeface="Arial" panose="020B0604020202020204" pitchFamily="34" charset="0"/>
              </a:defRPr>
            </a:pPr>
            <a:endParaRPr lang="en-US"/>
          </a:p>
        </c:txPr>
        <c:crossAx val="-1467115968"/>
        <c:crosses val="autoZero"/>
        <c:crossBetween val="midCat"/>
      </c:valAx>
      <c:valAx>
        <c:axId val="-1467115968"/>
        <c:scaling>
          <c:orientation val="minMax"/>
        </c:scaling>
        <c:delete val="0"/>
        <c:axPos val="l"/>
        <c:majorGridlines/>
        <c:numFmt formatCode="General" sourceLinked="1"/>
        <c:majorTickMark val="out"/>
        <c:minorTickMark val="none"/>
        <c:tickLblPos val="nextTo"/>
        <c:txPr>
          <a:bodyPr/>
          <a:lstStyle/>
          <a:p>
            <a:pPr>
              <a:defRPr sz="1200" b="1">
                <a:latin typeface="Arial" panose="020B0604020202020204" pitchFamily="34" charset="0"/>
                <a:cs typeface="Arial" panose="020B0604020202020204" pitchFamily="34" charset="0"/>
              </a:defRPr>
            </a:pPr>
            <a:endParaRPr lang="en-US"/>
          </a:p>
        </c:txPr>
        <c:crossAx val="-1467106720"/>
        <c:crosses val="autoZero"/>
        <c:crossBetween val="midCat"/>
      </c:valAx>
    </c:plotArea>
    <c:legend>
      <c:legendPos val="r"/>
      <c:layout>
        <c:manualLayout>
          <c:xMode val="edge"/>
          <c:yMode val="edge"/>
          <c:x val="0.52487283917096572"/>
          <c:y val="0.20902983163689906"/>
          <c:w val="0.18926749757568301"/>
          <c:h val="0.111479615048119"/>
        </c:manualLayout>
      </c:layout>
      <c:overlay val="0"/>
      <c:sp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tx1"/>
          </a:solidFill>
        </a:ln>
      </c:spPr>
      <c:txPr>
        <a:bodyPr/>
        <a:lstStyle/>
        <a:p>
          <a:pPr>
            <a:defRPr sz="1400" b="1">
              <a:latin typeface="Arial" panose="020B0604020202020204" pitchFamily="34" charset="0"/>
              <a:cs typeface="Arial" panose="020B0604020202020204" pitchFamily="34" charset="0"/>
            </a:defRPr>
          </a:pPr>
          <a:endParaRPr lang="en-US"/>
        </a:p>
      </c:txPr>
    </c:legend>
    <c:plotVisOnly val="1"/>
    <c:dispBlanksAs val="gap"/>
    <c:showDLblsOverMax val="0"/>
  </c:chart>
  <c:externalData r:id="rId1">
    <c:autoUpdate val="0"/>
  </c:externalData>
  <c:userShapes r:id="rId2"/>
</c:chartSpace>
</file>

<file path=ppt/drawings/_rels/drawing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image" Target="../media/image62.png"/></Relationships>
</file>

<file path=ppt/drawings/drawing1.xml><?xml version="1.0" encoding="utf-8"?>
<c:userShapes xmlns:c="http://schemas.openxmlformats.org/drawingml/2006/chart">
  <cdr:relSizeAnchor xmlns:cdr="http://schemas.openxmlformats.org/drawingml/2006/chartDrawing">
    <cdr:from>
      <cdr:x>0.06897</cdr:x>
      <cdr:y>0.04878</cdr:y>
    </cdr:from>
    <cdr:to>
      <cdr:x>0.14073</cdr:x>
      <cdr:y>0.1711</cdr:y>
    </cdr:to>
    <cdr:pic>
      <cdr:nvPicPr>
        <cdr:cNvPr id="2" name="chart">
          <a:extLst xmlns:a="http://schemas.openxmlformats.org/drawingml/2006/main">
            <a:ext uri="{FF2B5EF4-FFF2-40B4-BE49-F238E27FC236}">
              <a16:creationId xmlns="" xmlns:a16="http://schemas.microsoft.com/office/drawing/2014/main" id="{AA04D29B-2718-42C8-8014-A4B870912C32}"/>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609600" y="304800"/>
          <a:ext cx="634301" cy="764304"/>
        </a:xfrm>
        <a:prstGeom xmlns:a="http://schemas.openxmlformats.org/drawingml/2006/main" prst="rect">
          <a:avLst/>
        </a:prstGeom>
        <a:gradFill xmlns:a="http://schemas.openxmlformats.org/drawingml/2006/main" flip="none" rotWithShape="1">
          <a:gsLst>
            <a:gs pos="2500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cdr:spPr>
    </cdr:pic>
  </cdr:relSizeAnchor>
  <cdr:relSizeAnchor xmlns:cdr="http://schemas.openxmlformats.org/drawingml/2006/chartDrawing">
    <cdr:from>
      <cdr:x>0.83115</cdr:x>
      <cdr:y>0.89024</cdr:y>
    </cdr:from>
    <cdr:to>
      <cdr:x>0.95371</cdr:x>
      <cdr:y>0.94858</cdr:y>
    </cdr:to>
    <cdr:pic>
      <cdr:nvPicPr>
        <cdr:cNvPr id="3" name="chart">
          <a:extLst xmlns:a="http://schemas.openxmlformats.org/drawingml/2006/main">
            <a:ext uri="{FF2B5EF4-FFF2-40B4-BE49-F238E27FC236}">
              <a16:creationId xmlns="" xmlns:a16="http://schemas.microsoft.com/office/drawing/2014/main" id="{AC44C7E8-ED24-4D76-8672-EB19F37B2809}"/>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2"/>
        <a:stretch xmlns:a="http://schemas.openxmlformats.org/drawingml/2006/main">
          <a:fillRect/>
        </a:stretch>
      </cdr:blipFill>
      <cdr:spPr>
        <a:xfrm xmlns:a="http://schemas.openxmlformats.org/drawingml/2006/main">
          <a:off x="7346708" y="5562600"/>
          <a:ext cx="1083325" cy="364507"/>
        </a:xfrm>
        <a:prstGeom xmlns:a="http://schemas.openxmlformats.org/drawingml/2006/main" prst="rect">
          <a:avLst/>
        </a:prstGeom>
      </cdr:spPr>
    </cdr:pic>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AF53713-2E7E-466C-96D7-26648152AF2B}" type="datetimeFigureOut">
              <a:rPr lang="en-US" smtClean="0"/>
              <a:pPr/>
              <a:t>6/14/2021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656695-6066-443C-ACCB-6055F80FC05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F53713-2E7E-466C-96D7-26648152AF2B}" type="datetimeFigureOut">
              <a:rPr lang="en-US" smtClean="0"/>
              <a:pPr/>
              <a:t>6/14/2021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656695-6066-443C-ACCB-6055F80FC05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F53713-2E7E-466C-96D7-26648152AF2B}" type="datetimeFigureOut">
              <a:rPr lang="en-US" smtClean="0"/>
              <a:pPr/>
              <a:t>6/14/2021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656695-6066-443C-ACCB-6055F80FC05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F53713-2E7E-466C-96D7-26648152AF2B}" type="datetimeFigureOut">
              <a:rPr lang="en-US" smtClean="0"/>
              <a:pPr/>
              <a:t>6/14/2021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656695-6066-443C-ACCB-6055F80FC05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AF53713-2E7E-466C-96D7-26648152AF2B}" type="datetimeFigureOut">
              <a:rPr lang="en-US" smtClean="0"/>
              <a:pPr/>
              <a:t>6/14/2021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656695-6066-443C-ACCB-6055F80FC05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AF53713-2E7E-466C-96D7-26648152AF2B}" type="datetimeFigureOut">
              <a:rPr lang="en-US" smtClean="0"/>
              <a:pPr/>
              <a:t>6/14/2021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656695-6066-443C-ACCB-6055F80FC05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AF53713-2E7E-466C-96D7-26648152AF2B}" type="datetimeFigureOut">
              <a:rPr lang="en-US" smtClean="0"/>
              <a:pPr/>
              <a:t>6/14/2021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656695-6066-443C-ACCB-6055F80FC05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AF53713-2E7E-466C-96D7-26648152AF2B}" type="datetimeFigureOut">
              <a:rPr lang="en-US" smtClean="0"/>
              <a:pPr/>
              <a:t>6/14/2021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656695-6066-443C-ACCB-6055F80FC05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F53713-2E7E-466C-96D7-26648152AF2B}" type="datetimeFigureOut">
              <a:rPr lang="en-US" smtClean="0"/>
              <a:pPr/>
              <a:t>6/14/2021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656695-6066-443C-ACCB-6055F80FC05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EAF53713-2E7E-466C-96D7-26648152AF2B}" type="datetimeFigureOut">
              <a:rPr lang="en-US" smtClean="0"/>
              <a:pPr/>
              <a:t>6/14/2021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656695-6066-443C-ACCB-6055F80FC05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EAF53713-2E7E-466C-96D7-26648152AF2B}" type="datetimeFigureOut">
              <a:rPr lang="en-US" smtClean="0"/>
              <a:pPr/>
              <a:t>6/14/2021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656695-6066-443C-ACCB-6055F80FC05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AF53713-2E7E-466C-96D7-26648152AF2B}" type="datetimeFigureOut">
              <a:rPr lang="en-US" smtClean="0"/>
              <a:pPr/>
              <a:t>6/14/2021</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4656695-6066-443C-ACCB-6055F80FC05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eg"/></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xml"/><Relationship Id="rId5" Type="http://schemas.openxmlformats.org/officeDocument/2006/relationships/image" Target="../media/image53.jpeg"/><Relationship Id="rId4" Type="http://schemas.openxmlformats.org/officeDocument/2006/relationships/image" Target="../media/image52.jpeg"/></Relationships>
</file>

<file path=ppt/slides/_rels/slide4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mailto:bdenje@hidmet.gov.rs" TargetMode="External"/><Relationship Id="rId2" Type="http://schemas.openxmlformats.org/officeDocument/2006/relationships/hyperlink" Target="mailto:predrag.petkovic@hidmet.gov.rs" TargetMode="Externa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hyperlink" Target="mailto:hmreza@hidmet.gov.rs" TargetMode="External"/><Relationship Id="rId2" Type="http://schemas.openxmlformats.org/officeDocument/2006/relationships/hyperlink" Target="mailto:slavimir.stevanovic@hidmet.gov.rs" TargetMode="External"/><Relationship Id="rId1" Type="http://schemas.openxmlformats.org/officeDocument/2006/relationships/slideLayout" Target="../slideLayouts/slideLayout2.xml"/><Relationship Id="rId5" Type="http://schemas.openxmlformats.org/officeDocument/2006/relationships/hyperlink" Target="mailto:hbilans@hidmet.gov.rs" TargetMode="External"/><Relationship Id="rId4" Type="http://schemas.openxmlformats.org/officeDocument/2006/relationships/hyperlink" Target="mailto:srhydra@hidmet.gov.rs" TargetMode="Externa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3184258"/>
            <a:ext cx="1449362" cy="1449362"/>
          </a:xfrm>
          <a:prstGeom prst="rect">
            <a:avLst/>
          </a:prstGeom>
        </p:spPr>
      </p:pic>
      <p:sp>
        <p:nvSpPr>
          <p:cNvPr id="4" name="Subtitle 2"/>
          <p:cNvSpPr>
            <a:spLocks noGrp="1"/>
          </p:cNvSpPr>
          <p:nvPr>
            <p:ph type="subTitle" idx="1"/>
          </p:nvPr>
        </p:nvSpPr>
        <p:spPr>
          <a:xfrm>
            <a:off x="0" y="4941168"/>
            <a:ext cx="9144000" cy="972108"/>
          </a:xfrm>
        </p:spPr>
        <p:txBody>
          <a:bodyPr>
            <a:normAutofit fontScale="92500" lnSpcReduction="10000"/>
          </a:bodyPr>
          <a:lstStyle/>
          <a:p>
            <a:pPr>
              <a:lnSpc>
                <a:spcPct val="110000"/>
              </a:lnSpc>
              <a:spcBef>
                <a:spcPts val="0"/>
              </a:spcBef>
            </a:pPr>
            <a:r>
              <a:rPr lang="x-none" sz="1950" b="1" dirty="0">
                <a:solidFill>
                  <a:schemeClr val="accent2">
                    <a:lumMod val="75000"/>
                  </a:schemeClr>
                </a:solidFill>
              </a:rPr>
              <a:t>Ратко Ристић</a:t>
            </a:r>
            <a:r>
              <a:rPr lang="x-none" sz="1950" b="1" dirty="0">
                <a:solidFill>
                  <a:schemeClr val="tx1"/>
                </a:solidFill>
              </a:rPr>
              <a:t>, </a:t>
            </a:r>
            <a:r>
              <a:rPr lang="x-none" sz="1900" b="1" dirty="0">
                <a:solidFill>
                  <a:schemeClr val="accent6">
                    <a:lumMod val="75000"/>
                  </a:schemeClr>
                </a:solidFill>
              </a:rPr>
              <a:t>Универзитет у Београду</a:t>
            </a:r>
            <a:r>
              <a:rPr lang="sr-Cyrl-RS" sz="1900" b="1" dirty="0">
                <a:solidFill>
                  <a:schemeClr val="tx2"/>
                </a:solidFill>
              </a:rPr>
              <a:t>,</a:t>
            </a:r>
            <a:r>
              <a:rPr lang="x-none" sz="1900" b="1" dirty="0">
                <a:solidFill>
                  <a:schemeClr val="tx2"/>
                </a:solidFill>
              </a:rPr>
              <a:t> </a:t>
            </a:r>
            <a:r>
              <a:rPr lang="x-none" sz="1900" b="1" dirty="0" smtClean="0">
                <a:solidFill>
                  <a:schemeClr val="accent3">
                    <a:lumMod val="50000"/>
                  </a:schemeClr>
                </a:solidFill>
              </a:rPr>
              <a:t>Шумарски факултет</a:t>
            </a:r>
            <a:r>
              <a:rPr lang="sr-Cyrl-RS" sz="1900" b="1" dirty="0" smtClean="0">
                <a:solidFill>
                  <a:schemeClr val="tx2"/>
                </a:solidFill>
              </a:rPr>
              <a:t>, </a:t>
            </a:r>
          </a:p>
          <a:p>
            <a:pPr>
              <a:lnSpc>
                <a:spcPct val="110000"/>
              </a:lnSpc>
              <a:spcBef>
                <a:spcPts val="0"/>
              </a:spcBef>
            </a:pPr>
            <a:r>
              <a:rPr lang="sr-Cyrl-RS" sz="1900" b="1" dirty="0" smtClean="0">
                <a:solidFill>
                  <a:srgbClr val="002060"/>
                </a:solidFill>
              </a:rPr>
              <a:t>Катедра </a:t>
            </a:r>
            <a:r>
              <a:rPr lang="sr-Cyrl-RS" sz="1900" b="1" dirty="0">
                <a:solidFill>
                  <a:srgbClr val="002060"/>
                </a:solidFill>
              </a:rPr>
              <a:t>за бујице и ерозију</a:t>
            </a:r>
          </a:p>
          <a:p>
            <a:pPr>
              <a:lnSpc>
                <a:spcPct val="110000"/>
              </a:lnSpc>
              <a:spcBef>
                <a:spcPts val="0"/>
              </a:spcBef>
            </a:pPr>
            <a:r>
              <a:rPr lang="sr-Cyrl-RS" sz="1950" b="1" dirty="0">
                <a:solidFill>
                  <a:schemeClr val="accent2">
                    <a:lumMod val="75000"/>
                  </a:schemeClr>
                </a:solidFill>
              </a:rPr>
              <a:t>Слободан Милутиновић</a:t>
            </a:r>
            <a:r>
              <a:rPr lang="x-none" sz="1950" b="1" dirty="0">
                <a:solidFill>
                  <a:schemeClr val="tx1"/>
                </a:solidFill>
              </a:rPr>
              <a:t>, </a:t>
            </a:r>
            <a:r>
              <a:rPr lang="x-none" sz="1900" b="1" dirty="0">
                <a:solidFill>
                  <a:schemeClr val="accent6">
                    <a:lumMod val="75000"/>
                  </a:schemeClr>
                </a:solidFill>
              </a:rPr>
              <a:t>Универзитет у </a:t>
            </a:r>
            <a:r>
              <a:rPr lang="sr-Cyrl-RS" sz="1900" b="1" dirty="0">
                <a:solidFill>
                  <a:schemeClr val="accent6">
                    <a:lumMod val="75000"/>
                  </a:schemeClr>
                </a:solidFill>
              </a:rPr>
              <a:t>Нишу</a:t>
            </a:r>
            <a:r>
              <a:rPr lang="sr-Cyrl-RS" sz="1900" b="1" dirty="0">
                <a:solidFill>
                  <a:schemeClr val="tx2"/>
                </a:solidFill>
              </a:rPr>
              <a:t>, Факултет заштите на </a:t>
            </a:r>
            <a:r>
              <a:rPr lang="sr-Cyrl-RS" sz="1900" b="1" dirty="0" smtClean="0">
                <a:solidFill>
                  <a:schemeClr val="tx2"/>
                </a:solidFill>
              </a:rPr>
              <a:t>раду,</a:t>
            </a:r>
            <a:endParaRPr lang="en-US" sz="1900" b="1" dirty="0">
              <a:solidFill>
                <a:schemeClr val="tx2"/>
              </a:solidFill>
            </a:endParaRPr>
          </a:p>
        </p:txBody>
      </p:sp>
      <p:sp>
        <p:nvSpPr>
          <p:cNvPr id="5" name="Title 1"/>
          <p:cNvSpPr>
            <a:spLocks noGrp="1"/>
          </p:cNvSpPr>
          <p:nvPr>
            <p:ph type="ctrTitle"/>
          </p:nvPr>
        </p:nvSpPr>
        <p:spPr>
          <a:xfrm>
            <a:off x="1143000" y="1210579"/>
            <a:ext cx="6858000" cy="1639562"/>
          </a:xfrm>
        </p:spPr>
        <p:txBody>
          <a:bodyPr>
            <a:noAutofit/>
          </a:bodyPr>
          <a:lstStyle/>
          <a:p>
            <a:r>
              <a:rPr lang="sr-Cyrl-RS" sz="2250" b="1" spc="-15" dirty="0" smtClean="0">
                <a:solidFill>
                  <a:srgbClr val="C00000"/>
                </a:solidFill>
              </a:rPr>
              <a:t>ОБУКА ЗАПОСЛЕНИХ У ЛОКАЛНИМ ЗАЈЕДНИЦАМА У ОБЛАСТИ ПРЕВЕНЦИЈЕ БУЈИЧНИХ ПОПЛАВА-ЈУГОИСТОЧНА СРБИЈА</a:t>
            </a:r>
            <a:r>
              <a:rPr lang="sr-Cyrl-RS" sz="2250" b="1" spc="-15" dirty="0"/>
              <a:t/>
            </a:r>
            <a:br>
              <a:rPr lang="sr-Cyrl-RS" sz="2250" b="1" spc="-15" dirty="0"/>
            </a:br>
            <a:r>
              <a:rPr lang="sr-Cyrl-RS" sz="2250" b="1" spc="-15" dirty="0" smtClean="0">
                <a:solidFill>
                  <a:srgbClr val="0070C0"/>
                </a:solidFill>
              </a:rPr>
              <a:t>-Ниш, 15.06.2021.</a:t>
            </a:r>
            <a:r>
              <a:rPr lang="en-US" sz="2250" b="1" spc="-15" dirty="0" smtClean="0">
                <a:solidFill>
                  <a:srgbClr val="0070C0"/>
                </a:solidFill>
              </a:rPr>
              <a:t>-</a:t>
            </a:r>
            <a:endParaRPr lang="en-US" sz="2250" b="1" spc="-15" dirty="0">
              <a:solidFill>
                <a:srgbClr val="0070C0"/>
              </a:solidFill>
            </a:endParaRPr>
          </a:p>
        </p:txBody>
      </p:sp>
      <p:pic>
        <p:nvPicPr>
          <p:cNvPr id="6" name="Picture 1"/>
          <p:cNvPicPr>
            <a:picLocks noChangeAspect="1"/>
          </p:cNvPicPr>
          <p:nvPr/>
        </p:nvPicPr>
        <p:blipFill>
          <a:blip r:embed="rId3"/>
          <a:srcRect/>
          <a:stretch>
            <a:fillRect/>
          </a:stretch>
        </p:blipFill>
        <p:spPr bwMode="auto">
          <a:xfrm>
            <a:off x="2761969" y="3098327"/>
            <a:ext cx="1375372" cy="1688913"/>
          </a:xfrm>
          <a:prstGeom prst="rect">
            <a:avLst/>
          </a:prstGeom>
          <a:noFill/>
          <a:ln w="9525">
            <a:noFill/>
            <a:miter lim="800000"/>
            <a:headEnd/>
            <a:tailEnd/>
          </a:ln>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27611" y="3157689"/>
            <a:ext cx="2583732" cy="1409308"/>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0600" y="3135338"/>
            <a:ext cx="1528762" cy="1528762"/>
          </a:xfrm>
          <a:prstGeom prst="rect">
            <a:avLst/>
          </a:prstGeom>
        </p:spPr>
      </p:pic>
    </p:spTree>
    <p:extLst>
      <p:ext uri="{BB962C8B-B14F-4D97-AF65-F5344CB8AC3E}">
        <p14:creationId xmlns:p14="http://schemas.microsoft.com/office/powerpoint/2010/main" val="33855343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9400" y="533400"/>
            <a:ext cx="6172200" cy="529568"/>
          </a:xfrm>
        </p:spPr>
        <p:txBody>
          <a:bodyPr>
            <a:noAutofit/>
          </a:bodyPr>
          <a:lstStyle/>
          <a:p>
            <a:r>
              <a:rPr lang="sr-Cyrl-CS" sz="2000" b="1" dirty="0">
                <a:solidFill>
                  <a:srgbClr val="C00000"/>
                </a:solidFill>
              </a:rPr>
              <a:t>Меродавне кишомерне станице и забележени историјски максимуми падавина</a:t>
            </a:r>
            <a:endParaRPr lang="en-US" sz="2000" dirty="0">
              <a:solidFill>
                <a:srgbClr val="C00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77651520"/>
              </p:ext>
            </p:extLst>
          </p:nvPr>
        </p:nvGraphicFramePr>
        <p:xfrm>
          <a:off x="1066801" y="1219201"/>
          <a:ext cx="7010401" cy="4724400"/>
        </p:xfrm>
        <a:graphic>
          <a:graphicData uri="http://schemas.openxmlformats.org/drawingml/2006/table">
            <a:tbl>
              <a:tblPr firstRow="1" firstCol="1" bandRow="1">
                <a:tableStyleId>{5C22544A-7EE6-4342-B048-85BDC9FD1C3A}</a:tableStyleId>
              </a:tblPr>
              <a:tblGrid>
                <a:gridCol w="1505716">
                  <a:extLst>
                    <a:ext uri="{9D8B030D-6E8A-4147-A177-3AD203B41FA5}">
                      <a16:colId xmlns="" xmlns:a16="http://schemas.microsoft.com/office/drawing/2014/main" val="20000"/>
                    </a:ext>
                  </a:extLst>
                </a:gridCol>
                <a:gridCol w="1335274">
                  <a:extLst>
                    <a:ext uri="{9D8B030D-6E8A-4147-A177-3AD203B41FA5}">
                      <a16:colId xmlns="" xmlns:a16="http://schemas.microsoft.com/office/drawing/2014/main" val="20001"/>
                    </a:ext>
                  </a:extLst>
                </a:gridCol>
                <a:gridCol w="2064150">
                  <a:extLst>
                    <a:ext uri="{9D8B030D-6E8A-4147-A177-3AD203B41FA5}">
                      <a16:colId xmlns="" xmlns:a16="http://schemas.microsoft.com/office/drawing/2014/main" val="20002"/>
                    </a:ext>
                  </a:extLst>
                </a:gridCol>
                <a:gridCol w="2105261">
                  <a:extLst>
                    <a:ext uri="{9D8B030D-6E8A-4147-A177-3AD203B41FA5}">
                      <a16:colId xmlns="" xmlns:a16="http://schemas.microsoft.com/office/drawing/2014/main" val="20003"/>
                    </a:ext>
                  </a:extLst>
                </a:gridCol>
              </a:tblGrid>
              <a:tr h="1379319">
                <a:tc>
                  <a:txBody>
                    <a:bodyPr/>
                    <a:lstStyle/>
                    <a:p>
                      <a:pPr algn="ctr">
                        <a:spcAft>
                          <a:spcPts val="0"/>
                        </a:spcAft>
                      </a:pPr>
                      <a:r>
                        <a:rPr lang="sr-Cyrl-CS" sz="1500" dirty="0">
                          <a:effectLst/>
                        </a:rPr>
                        <a:t> </a:t>
                      </a:r>
                      <a:endParaRPr lang="en-US" sz="1500" dirty="0">
                        <a:effectLst/>
                      </a:endParaRPr>
                    </a:p>
                    <a:p>
                      <a:pPr algn="ctr">
                        <a:spcAft>
                          <a:spcPts val="0"/>
                        </a:spcAft>
                      </a:pPr>
                      <a:r>
                        <a:rPr lang="sr-Cyrl-CS" sz="1500" dirty="0">
                          <a:effectLst/>
                        </a:rPr>
                        <a:t>Кишомерна станица</a:t>
                      </a:r>
                      <a:endParaRPr lang="en-US" sz="1500" dirty="0">
                        <a:effectLst/>
                      </a:endParaRPr>
                    </a:p>
                    <a:p>
                      <a:pPr algn="ctr">
                        <a:spcAft>
                          <a:spcPts val="0"/>
                        </a:spcAft>
                      </a:pPr>
                      <a:r>
                        <a:rPr lang="sr-Cyrl-CS" sz="1500" dirty="0">
                          <a:effectLst/>
                        </a:rPr>
                        <a:t> </a:t>
                      </a:r>
                      <a:endParaRPr lang="en-US" sz="1500" dirty="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500" dirty="0">
                          <a:effectLst/>
                        </a:rPr>
                        <a:t>Период осматрања</a:t>
                      </a:r>
                      <a:endParaRPr lang="en-US" sz="1500" dirty="0">
                        <a:effectLst/>
                      </a:endParaRPr>
                    </a:p>
                    <a:p>
                      <a:pPr algn="ctr">
                        <a:spcAft>
                          <a:spcPts val="0"/>
                        </a:spcAft>
                      </a:pPr>
                      <a:r>
                        <a:rPr lang="sr-Cyrl-CS" sz="1500" dirty="0">
                          <a:effectLst/>
                        </a:rPr>
                        <a:t> </a:t>
                      </a:r>
                      <a:endParaRPr lang="en-US" sz="1500" dirty="0">
                        <a:effectLst/>
                      </a:endParaRPr>
                    </a:p>
                    <a:p>
                      <a:pPr algn="ctr">
                        <a:spcAft>
                          <a:spcPts val="0"/>
                        </a:spcAft>
                      </a:pPr>
                      <a:r>
                        <a:rPr lang="sr-Cyrl-CS" sz="1500" dirty="0">
                          <a:effectLst/>
                        </a:rPr>
                        <a:t> </a:t>
                      </a:r>
                      <a:endParaRPr lang="en-US" sz="1500" dirty="0">
                        <a:effectLst/>
                      </a:endParaRPr>
                    </a:p>
                    <a:p>
                      <a:pPr algn="ctr">
                        <a:spcAft>
                          <a:spcPts val="0"/>
                        </a:spcAft>
                      </a:pPr>
                      <a:r>
                        <a:rPr lang="sr-Cyrl-CS" sz="1500" dirty="0">
                          <a:effectLst/>
                        </a:rPr>
                        <a:t>(године)</a:t>
                      </a:r>
                      <a:endParaRPr lang="en-US" sz="1500" dirty="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500">
                          <a:effectLst/>
                        </a:rPr>
                        <a:t>Дневни максимум падавина измерен до </a:t>
                      </a:r>
                      <a:r>
                        <a:rPr lang="sr-Cyrl-RS" sz="1500">
                          <a:effectLst/>
                        </a:rPr>
                        <a:t>краја </a:t>
                      </a:r>
                      <a:r>
                        <a:rPr lang="sr-Cyrl-CS" sz="1500">
                          <a:effectLst/>
                        </a:rPr>
                        <a:t>2013. године</a:t>
                      </a:r>
                      <a:endParaRPr lang="en-US" sz="1500">
                        <a:effectLst/>
                      </a:endParaRPr>
                    </a:p>
                    <a:p>
                      <a:pPr algn="ctr">
                        <a:spcAft>
                          <a:spcPts val="0"/>
                        </a:spcAft>
                      </a:pPr>
                      <a:r>
                        <a:rPr lang="sr-Cyrl-CS" sz="1500">
                          <a:effectLst/>
                        </a:rPr>
                        <a:t> </a:t>
                      </a:r>
                      <a:endParaRPr lang="en-US" sz="1500">
                        <a:effectLst/>
                      </a:endParaRPr>
                    </a:p>
                    <a:p>
                      <a:pPr algn="ctr">
                        <a:spcAft>
                          <a:spcPts val="0"/>
                        </a:spcAft>
                      </a:pPr>
                      <a:r>
                        <a:rPr lang="sr-Cyrl-CS" sz="1500">
                          <a:effectLst/>
                        </a:rPr>
                        <a:t>[</a:t>
                      </a:r>
                      <a:r>
                        <a:rPr lang="en-US" sz="1500">
                          <a:effectLst/>
                        </a:rPr>
                        <a:t>mm</a:t>
                      </a:r>
                      <a:r>
                        <a:rPr lang="sr-Cyrl-CS" sz="1500">
                          <a:effectLst/>
                        </a:rPr>
                        <a:t>]</a:t>
                      </a:r>
                      <a:endParaRPr lang="en-US" sz="150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500">
                          <a:effectLst/>
                        </a:rPr>
                        <a:t>Дневни максимум падавина измерен маја 2014. године</a:t>
                      </a:r>
                      <a:endParaRPr lang="en-US" sz="1500">
                        <a:effectLst/>
                      </a:endParaRPr>
                    </a:p>
                    <a:p>
                      <a:pPr algn="ctr">
                        <a:spcAft>
                          <a:spcPts val="0"/>
                        </a:spcAft>
                      </a:pPr>
                      <a:r>
                        <a:rPr lang="sr-Cyrl-CS" sz="1500">
                          <a:effectLst/>
                        </a:rPr>
                        <a:t> </a:t>
                      </a:r>
                      <a:endParaRPr lang="en-US" sz="1500">
                        <a:effectLst/>
                      </a:endParaRPr>
                    </a:p>
                    <a:p>
                      <a:pPr algn="ctr">
                        <a:spcAft>
                          <a:spcPts val="0"/>
                        </a:spcAft>
                      </a:pPr>
                      <a:r>
                        <a:rPr lang="sr-Cyrl-CS" sz="1500">
                          <a:effectLst/>
                        </a:rPr>
                        <a:t>[</a:t>
                      </a:r>
                      <a:r>
                        <a:rPr lang="en-US" sz="1500">
                          <a:effectLst/>
                        </a:rPr>
                        <a:t>mm</a:t>
                      </a:r>
                      <a:r>
                        <a:rPr lang="sr-Cyrl-CS" sz="1500">
                          <a:effectLst/>
                        </a:rPr>
                        <a:t>]</a:t>
                      </a:r>
                      <a:endParaRPr lang="en-US" sz="1500">
                        <a:effectLst/>
                        <a:latin typeface="YU L Times"/>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0"/>
                  </a:ext>
                </a:extLst>
              </a:tr>
              <a:tr h="477869">
                <a:tc>
                  <a:txBody>
                    <a:bodyPr/>
                    <a:lstStyle/>
                    <a:p>
                      <a:pPr algn="ctr">
                        <a:spcAft>
                          <a:spcPts val="0"/>
                        </a:spcAft>
                      </a:pPr>
                      <a:r>
                        <a:rPr lang="sr-Cyrl-RS" sz="1500" dirty="0">
                          <a:effectLst/>
                        </a:rPr>
                        <a:t>Каленић</a:t>
                      </a:r>
                      <a:endParaRPr lang="en-US" sz="1500" dirty="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RS" sz="1500" dirty="0">
                          <a:effectLst/>
                        </a:rPr>
                        <a:t>1950-2014</a:t>
                      </a:r>
                      <a:endParaRPr lang="en-US" sz="1500" dirty="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RS" sz="1500" b="1" dirty="0">
                          <a:solidFill>
                            <a:srgbClr val="FF0000"/>
                          </a:solidFill>
                          <a:effectLst/>
                        </a:rPr>
                        <a:t>130.6</a:t>
                      </a:r>
                      <a:r>
                        <a:rPr lang="sr-Cyrl-RS" sz="1500" dirty="0">
                          <a:effectLst/>
                        </a:rPr>
                        <a:t> </a:t>
                      </a:r>
                      <a:endParaRPr lang="en-US" sz="1500" dirty="0">
                        <a:effectLst/>
                      </a:endParaRPr>
                    </a:p>
                    <a:p>
                      <a:pPr algn="ctr">
                        <a:spcAft>
                          <a:spcPts val="0"/>
                        </a:spcAft>
                      </a:pPr>
                      <a:r>
                        <a:rPr lang="sr-Cyrl-RS" sz="1500" dirty="0">
                          <a:effectLst/>
                        </a:rPr>
                        <a:t>(1985)</a:t>
                      </a:r>
                      <a:endParaRPr lang="en-US" sz="1500" dirty="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RS" sz="1500">
                          <a:effectLst/>
                        </a:rPr>
                        <a:t>124.2</a:t>
                      </a:r>
                      <a:endParaRPr lang="en-US" sz="1500">
                        <a:effectLst/>
                        <a:latin typeface="YU L Times"/>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1"/>
                  </a:ext>
                </a:extLst>
              </a:tr>
              <a:tr h="238934">
                <a:tc>
                  <a:txBody>
                    <a:bodyPr/>
                    <a:lstStyle/>
                    <a:p>
                      <a:pPr algn="ctr">
                        <a:spcAft>
                          <a:spcPts val="0"/>
                        </a:spcAft>
                      </a:pPr>
                      <a:r>
                        <a:rPr lang="sr-Cyrl-RS" sz="1500">
                          <a:effectLst/>
                        </a:rPr>
                        <a:t>Партизани</a:t>
                      </a:r>
                      <a:endParaRPr lang="en-US" sz="150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RS" sz="1500" dirty="0">
                          <a:effectLst/>
                        </a:rPr>
                        <a:t>1949-2014</a:t>
                      </a:r>
                      <a:endParaRPr lang="en-US" sz="1500" dirty="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RS" sz="1500">
                          <a:effectLst/>
                        </a:rPr>
                        <a:t>107.5</a:t>
                      </a:r>
                      <a:endParaRPr lang="en-US" sz="150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RS" sz="1500" b="1" dirty="0">
                          <a:solidFill>
                            <a:srgbClr val="FF0000"/>
                          </a:solidFill>
                          <a:effectLst/>
                        </a:rPr>
                        <a:t>160</a:t>
                      </a:r>
                      <a:endParaRPr lang="en-US" sz="1500" b="1" dirty="0">
                        <a:solidFill>
                          <a:srgbClr val="FF0000"/>
                        </a:solidFill>
                        <a:effectLst/>
                        <a:latin typeface="YU L Times"/>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2"/>
                  </a:ext>
                </a:extLst>
              </a:tr>
              <a:tr h="477869">
                <a:tc>
                  <a:txBody>
                    <a:bodyPr/>
                    <a:lstStyle/>
                    <a:p>
                      <a:pPr algn="ctr">
                        <a:spcAft>
                          <a:spcPts val="0"/>
                        </a:spcAft>
                      </a:pPr>
                      <a:r>
                        <a:rPr lang="sr-Cyrl-RS" sz="1500">
                          <a:effectLst/>
                        </a:rPr>
                        <a:t>Степојевац</a:t>
                      </a:r>
                      <a:endParaRPr lang="en-US" sz="150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RS" sz="1500" dirty="0">
                          <a:effectLst/>
                        </a:rPr>
                        <a:t>1949-2014</a:t>
                      </a:r>
                      <a:endParaRPr lang="en-US" sz="1500" dirty="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RS" sz="1500">
                          <a:effectLst/>
                        </a:rPr>
                        <a:t>133.6 </a:t>
                      </a:r>
                      <a:endParaRPr lang="en-US" sz="1500">
                        <a:effectLst/>
                      </a:endParaRPr>
                    </a:p>
                    <a:p>
                      <a:pPr algn="ctr">
                        <a:spcAft>
                          <a:spcPts val="0"/>
                        </a:spcAft>
                      </a:pPr>
                      <a:r>
                        <a:rPr lang="sr-Cyrl-RS" sz="1500">
                          <a:effectLst/>
                        </a:rPr>
                        <a:t>(1974)</a:t>
                      </a:r>
                      <a:endParaRPr lang="en-US" sz="150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RS" sz="1500" b="1" dirty="0">
                          <a:solidFill>
                            <a:srgbClr val="FF0000"/>
                          </a:solidFill>
                          <a:effectLst/>
                        </a:rPr>
                        <a:t>185.1</a:t>
                      </a:r>
                      <a:endParaRPr lang="en-US" sz="1500" b="1" dirty="0">
                        <a:solidFill>
                          <a:srgbClr val="FF0000"/>
                        </a:solidFill>
                        <a:effectLst/>
                        <a:latin typeface="YU L Times"/>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3"/>
                  </a:ext>
                </a:extLst>
              </a:tr>
              <a:tr h="238934">
                <a:tc>
                  <a:txBody>
                    <a:bodyPr/>
                    <a:lstStyle/>
                    <a:p>
                      <a:pPr algn="ctr">
                        <a:spcAft>
                          <a:spcPts val="0"/>
                        </a:spcAft>
                      </a:pPr>
                      <a:r>
                        <a:rPr lang="sr-Cyrl-RS" sz="1500">
                          <a:effectLst/>
                        </a:rPr>
                        <a:t>Сопот</a:t>
                      </a:r>
                      <a:endParaRPr lang="en-US" sz="150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RS" sz="1500" dirty="0">
                          <a:effectLst/>
                        </a:rPr>
                        <a:t>1949-2014</a:t>
                      </a:r>
                      <a:endParaRPr lang="en-US" sz="1500" dirty="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RS" sz="1500">
                          <a:effectLst/>
                        </a:rPr>
                        <a:t>94.2</a:t>
                      </a:r>
                      <a:endParaRPr lang="en-US" sz="150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RS" sz="1500" b="1" dirty="0">
                          <a:solidFill>
                            <a:srgbClr val="FF0000"/>
                          </a:solidFill>
                          <a:effectLst/>
                        </a:rPr>
                        <a:t>124</a:t>
                      </a:r>
                      <a:endParaRPr lang="en-US" sz="1500" b="1" dirty="0">
                        <a:solidFill>
                          <a:srgbClr val="FF0000"/>
                        </a:solidFill>
                        <a:effectLst/>
                        <a:latin typeface="YU L Times"/>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4"/>
                  </a:ext>
                </a:extLst>
              </a:tr>
              <a:tr h="238934">
                <a:tc>
                  <a:txBody>
                    <a:bodyPr/>
                    <a:lstStyle/>
                    <a:p>
                      <a:pPr algn="ctr">
                        <a:spcAft>
                          <a:spcPts val="0"/>
                        </a:spcAft>
                      </a:pPr>
                      <a:r>
                        <a:rPr lang="sr-Cyrl-RS" sz="1500">
                          <a:effectLst/>
                        </a:rPr>
                        <a:t>Сибница</a:t>
                      </a:r>
                      <a:endParaRPr lang="en-US" sz="150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RS" sz="1500" dirty="0">
                          <a:effectLst/>
                        </a:rPr>
                        <a:t>1949-2014</a:t>
                      </a:r>
                      <a:endParaRPr lang="en-US" sz="1500" dirty="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RS" sz="1500">
                          <a:effectLst/>
                        </a:rPr>
                        <a:t>83.6</a:t>
                      </a:r>
                      <a:endParaRPr lang="en-US" sz="150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RS" sz="1500" b="1" dirty="0">
                          <a:solidFill>
                            <a:srgbClr val="FF0000"/>
                          </a:solidFill>
                          <a:effectLst/>
                        </a:rPr>
                        <a:t>182.5</a:t>
                      </a:r>
                      <a:endParaRPr lang="en-US" sz="1500" b="1" dirty="0">
                        <a:solidFill>
                          <a:srgbClr val="FF0000"/>
                        </a:solidFill>
                        <a:effectLst/>
                        <a:latin typeface="YU L Times"/>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5"/>
                  </a:ext>
                </a:extLst>
              </a:tr>
              <a:tr h="477869">
                <a:tc>
                  <a:txBody>
                    <a:bodyPr/>
                    <a:lstStyle/>
                    <a:p>
                      <a:pPr algn="ctr">
                        <a:spcAft>
                          <a:spcPts val="0"/>
                        </a:spcAft>
                      </a:pPr>
                      <a:r>
                        <a:rPr lang="sr-Cyrl-RS" sz="1500">
                          <a:effectLst/>
                        </a:rPr>
                        <a:t>Лазаревац</a:t>
                      </a:r>
                      <a:endParaRPr lang="en-US" sz="150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RS" sz="1500">
                          <a:effectLst/>
                        </a:rPr>
                        <a:t>1941-2014</a:t>
                      </a:r>
                      <a:endParaRPr lang="en-US" sz="150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RS" sz="1500" b="1" dirty="0">
                          <a:solidFill>
                            <a:srgbClr val="FF0000"/>
                          </a:solidFill>
                          <a:effectLst/>
                        </a:rPr>
                        <a:t>173.6</a:t>
                      </a:r>
                      <a:endParaRPr lang="en-US" sz="1500" b="1" dirty="0">
                        <a:solidFill>
                          <a:srgbClr val="FF0000"/>
                        </a:solidFill>
                        <a:effectLst/>
                      </a:endParaRPr>
                    </a:p>
                    <a:p>
                      <a:pPr algn="ctr">
                        <a:spcAft>
                          <a:spcPts val="0"/>
                        </a:spcAft>
                      </a:pPr>
                      <a:r>
                        <a:rPr lang="sr-Cyrl-RS" sz="1500" dirty="0">
                          <a:effectLst/>
                        </a:rPr>
                        <a:t>(1996)</a:t>
                      </a:r>
                      <a:endParaRPr lang="en-US" sz="1500" dirty="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RS" sz="1500" dirty="0">
                          <a:effectLst/>
                        </a:rPr>
                        <a:t>163.2</a:t>
                      </a:r>
                      <a:endParaRPr lang="en-US" sz="1500" dirty="0">
                        <a:effectLst/>
                        <a:latin typeface="YU L Times"/>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6"/>
                  </a:ext>
                </a:extLst>
              </a:tr>
              <a:tr h="477869">
                <a:tc>
                  <a:txBody>
                    <a:bodyPr/>
                    <a:lstStyle/>
                    <a:p>
                      <a:pPr algn="ctr">
                        <a:spcAft>
                          <a:spcPts val="0"/>
                        </a:spcAft>
                      </a:pPr>
                      <a:r>
                        <a:rPr lang="sr-Cyrl-RS" sz="1500">
                          <a:effectLst/>
                        </a:rPr>
                        <a:t>Велика Иванча</a:t>
                      </a:r>
                      <a:endParaRPr lang="en-US" sz="150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RS" sz="1500">
                          <a:effectLst/>
                        </a:rPr>
                        <a:t>1953-2014</a:t>
                      </a:r>
                      <a:endParaRPr lang="en-US" sz="150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RS" sz="1500" dirty="0">
                          <a:effectLst/>
                        </a:rPr>
                        <a:t>75</a:t>
                      </a:r>
                      <a:endParaRPr lang="en-US" sz="1500" dirty="0">
                        <a:effectLst/>
                      </a:endParaRPr>
                    </a:p>
                    <a:p>
                      <a:pPr algn="ctr">
                        <a:spcAft>
                          <a:spcPts val="0"/>
                        </a:spcAft>
                      </a:pPr>
                      <a:r>
                        <a:rPr lang="sr-Cyrl-RS" sz="1500" dirty="0">
                          <a:effectLst/>
                        </a:rPr>
                        <a:t>(1999)</a:t>
                      </a:r>
                      <a:endParaRPr lang="en-US" sz="1500" dirty="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RS" sz="1500" b="1" dirty="0">
                          <a:solidFill>
                            <a:srgbClr val="FF0000"/>
                          </a:solidFill>
                          <a:effectLst/>
                        </a:rPr>
                        <a:t>76</a:t>
                      </a:r>
                      <a:endParaRPr lang="en-US" sz="1500" b="1" dirty="0">
                        <a:solidFill>
                          <a:srgbClr val="FF0000"/>
                        </a:solidFill>
                        <a:effectLst/>
                        <a:latin typeface="YU L Times"/>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7"/>
                  </a:ext>
                </a:extLst>
              </a:tr>
              <a:tr h="477869">
                <a:tc>
                  <a:txBody>
                    <a:bodyPr/>
                    <a:lstStyle/>
                    <a:p>
                      <a:pPr algn="ctr">
                        <a:spcAft>
                          <a:spcPts val="0"/>
                        </a:spcAft>
                      </a:pPr>
                      <a:r>
                        <a:rPr lang="sr-Cyrl-RS" sz="1500">
                          <a:effectLst/>
                        </a:rPr>
                        <a:t>Дудовица</a:t>
                      </a:r>
                      <a:endParaRPr lang="en-US" sz="150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RS" sz="1500">
                          <a:effectLst/>
                        </a:rPr>
                        <a:t>1950-2013</a:t>
                      </a:r>
                      <a:endParaRPr lang="en-US" sz="150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RS" sz="1500" b="1" dirty="0">
                          <a:solidFill>
                            <a:srgbClr val="FF0000"/>
                          </a:solidFill>
                          <a:effectLst/>
                        </a:rPr>
                        <a:t>91</a:t>
                      </a:r>
                      <a:endParaRPr lang="en-US" sz="1500" b="1" dirty="0">
                        <a:solidFill>
                          <a:srgbClr val="FF0000"/>
                        </a:solidFill>
                        <a:effectLst/>
                      </a:endParaRPr>
                    </a:p>
                    <a:p>
                      <a:pPr algn="ctr">
                        <a:spcAft>
                          <a:spcPts val="0"/>
                        </a:spcAft>
                      </a:pPr>
                      <a:r>
                        <a:rPr lang="sr-Cyrl-RS" sz="1500" dirty="0">
                          <a:effectLst/>
                        </a:rPr>
                        <a:t>(1996)</a:t>
                      </a:r>
                      <a:endParaRPr lang="en-US" sz="1500" dirty="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RS" sz="1500" dirty="0">
                          <a:effectLst/>
                        </a:rPr>
                        <a:t>/</a:t>
                      </a:r>
                      <a:endParaRPr lang="en-US" sz="1500" dirty="0">
                        <a:effectLst/>
                        <a:latin typeface="YU L Times"/>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8"/>
                  </a:ext>
                </a:extLst>
              </a:tr>
              <a:tr h="238934">
                <a:tc>
                  <a:txBody>
                    <a:bodyPr/>
                    <a:lstStyle/>
                    <a:p>
                      <a:pPr algn="ctr">
                        <a:spcAft>
                          <a:spcPts val="0"/>
                        </a:spcAft>
                      </a:pPr>
                      <a:r>
                        <a:rPr lang="sr-Cyrl-RS" sz="1500">
                          <a:effectLst/>
                        </a:rPr>
                        <a:t>Рудовци</a:t>
                      </a:r>
                      <a:endParaRPr lang="en-US" sz="150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RS" sz="1500">
                          <a:effectLst/>
                        </a:rPr>
                        <a:t>1951-2014</a:t>
                      </a:r>
                      <a:endParaRPr lang="en-US" sz="150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RS" sz="1500">
                          <a:effectLst/>
                        </a:rPr>
                        <a:t>80.4</a:t>
                      </a:r>
                      <a:endParaRPr lang="en-US" sz="150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RS" sz="1500" b="1" dirty="0">
                          <a:solidFill>
                            <a:srgbClr val="FF0000"/>
                          </a:solidFill>
                          <a:effectLst/>
                        </a:rPr>
                        <a:t>160</a:t>
                      </a:r>
                      <a:endParaRPr lang="en-US" sz="1500" b="1" dirty="0">
                        <a:solidFill>
                          <a:srgbClr val="FF0000"/>
                        </a:solidFill>
                        <a:effectLst/>
                        <a:latin typeface="YU L Times"/>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9"/>
                  </a:ext>
                </a:extLst>
              </a:tr>
            </a:tbl>
          </a:graphicData>
        </a:graphic>
      </p:graphicFrame>
    </p:spTree>
    <p:extLst>
      <p:ext uri="{BB962C8B-B14F-4D97-AF65-F5344CB8AC3E}">
        <p14:creationId xmlns:p14="http://schemas.microsoft.com/office/powerpoint/2010/main" val="24828887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1541860" y="890587"/>
            <a:ext cx="6535340" cy="529829"/>
          </a:xfrm>
        </p:spPr>
        <p:txBody>
          <a:bodyPr>
            <a:normAutofit/>
          </a:bodyPr>
          <a:lstStyle/>
          <a:p>
            <a:pPr eaLnBrk="1" hangingPunct="1"/>
            <a:r>
              <a:rPr lang="sr-Cyrl-RS" altLang="en-US" sz="2000" b="1" dirty="0">
                <a:solidFill>
                  <a:srgbClr val="C00000"/>
                </a:solidFill>
              </a:rPr>
              <a:t>Анвелопе специфичних максималних отицаја </a:t>
            </a:r>
            <a:endParaRPr lang="en-US" altLang="en-US" sz="2000" b="1" dirty="0">
              <a:solidFill>
                <a:srgbClr val="C00000"/>
              </a:solidFill>
            </a:endParaRPr>
          </a:p>
        </p:txBody>
      </p:sp>
      <p:pic>
        <p:nvPicPr>
          <p:cNvPr id="33795"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533400" y="1351313"/>
            <a:ext cx="7924800" cy="4568251"/>
          </a:xfrm>
        </p:spPr>
      </p:pic>
    </p:spTree>
    <p:extLst>
      <p:ext uri="{BB962C8B-B14F-4D97-AF65-F5344CB8AC3E}">
        <p14:creationId xmlns:p14="http://schemas.microsoft.com/office/powerpoint/2010/main" val="40219718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4" descr="http://www.seevccc.rs/test/wp-content/uploads/2010/07/tpaa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391547"/>
            <a:ext cx="8922171" cy="3451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667000" y="304800"/>
            <a:ext cx="6535340" cy="916854"/>
          </a:xfrm>
          <a:prstGeom prst="rect">
            <a:avLst/>
          </a:prstGeom>
        </p:spPr>
        <p:txBody>
          <a:bodyPr>
            <a:spAutoFit/>
          </a:bodyPr>
          <a:lstStyle/>
          <a:p>
            <a:pPr algn="ctr">
              <a:lnSpc>
                <a:spcPct val="115000"/>
              </a:lnSpc>
              <a:spcAft>
                <a:spcPts val="563"/>
              </a:spcAft>
              <a:defRPr/>
            </a:pPr>
            <a:r>
              <a:rPr lang="en-US" sz="2400" b="1" dirty="0">
                <a:solidFill>
                  <a:schemeClr val="accent2">
                    <a:lumMod val="75000"/>
                  </a:schemeClr>
                </a:solidFill>
                <a:ea typeface="Calibri" panose="020F0502020204030204" pitchFamily="34" charset="0"/>
                <a:cs typeface="Times New Roman" panose="02020603050405020304" pitchFamily="18" charset="0"/>
              </a:rPr>
              <a:t>Temperature and precipitation annual change for period 2071-2100 according to A2 scenario.</a:t>
            </a:r>
            <a:endParaRPr lang="en-US" sz="2400" dirty="0">
              <a:solidFill>
                <a:schemeClr val="accent2">
                  <a:lumMod val="75000"/>
                </a:schemeClr>
              </a:solidFill>
              <a:ea typeface="Calibri" panose="020F0502020204030204" pitchFamily="34" charset="0"/>
              <a:cs typeface="Times New Roman" panose="02020603050405020304" pitchFamily="18" charset="0"/>
            </a:endParaRPr>
          </a:p>
        </p:txBody>
      </p:sp>
      <p:sp>
        <p:nvSpPr>
          <p:cNvPr id="126980" name="Rectangle 6"/>
          <p:cNvSpPr>
            <a:spLocks noChangeArrowheads="1"/>
          </p:cNvSpPr>
          <p:nvPr/>
        </p:nvSpPr>
        <p:spPr bwMode="auto">
          <a:xfrm>
            <a:off x="990600" y="1593850"/>
            <a:ext cx="7603492" cy="425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15000"/>
              </a:lnSpc>
              <a:spcBef>
                <a:spcPct val="0"/>
              </a:spcBef>
              <a:spcAft>
                <a:spcPts val="563"/>
              </a:spcAft>
              <a:buNone/>
            </a:pPr>
            <a:r>
              <a:rPr lang="en-US" sz="2000" b="1" dirty="0">
                <a:solidFill>
                  <a:srgbClr val="002060"/>
                </a:solidFill>
                <a:ea typeface="Calibri" panose="020F0502020204030204" pitchFamily="34" charset="0"/>
                <a:cs typeface="Times New Roman" panose="02020603050405020304" pitchFamily="18" charset="0"/>
              </a:rPr>
              <a:t>Regional climatic model </a:t>
            </a:r>
            <a:r>
              <a:rPr lang="en-US" sz="2000" b="1" dirty="0" err="1">
                <a:solidFill>
                  <a:srgbClr val="002060"/>
                </a:solidFill>
                <a:ea typeface="Calibri" panose="020F0502020204030204" pitchFamily="34" charset="0"/>
                <a:cs typeface="Times New Roman" panose="02020603050405020304" pitchFamily="18" charset="0"/>
              </a:rPr>
              <a:t>Djurdjevic</a:t>
            </a:r>
            <a:r>
              <a:rPr lang="en-US" sz="2000" b="1" dirty="0">
                <a:solidFill>
                  <a:srgbClr val="002060"/>
                </a:solidFill>
                <a:ea typeface="Calibri" panose="020F0502020204030204" pitchFamily="34" charset="0"/>
                <a:cs typeface="Times New Roman" panose="02020603050405020304" pitchFamily="18" charset="0"/>
              </a:rPr>
              <a:t> (SEEVECCC)</a:t>
            </a:r>
            <a:r>
              <a:rPr lang="sr-Cyrl-RS" sz="2000" b="1" dirty="0">
                <a:solidFill>
                  <a:srgbClr val="002060"/>
                </a:solidFill>
                <a:ea typeface="Calibri" panose="020F0502020204030204" pitchFamily="34" charset="0"/>
                <a:cs typeface="Times New Roman" panose="02020603050405020304" pitchFamily="18" charset="0"/>
              </a:rPr>
              <a:t>, </a:t>
            </a:r>
            <a:r>
              <a:rPr lang="en-US" sz="2000" b="1" dirty="0">
                <a:solidFill>
                  <a:srgbClr val="002060"/>
                </a:solidFill>
                <a:ea typeface="Calibri" panose="020F0502020204030204" pitchFamily="34" charset="0"/>
                <a:cs typeface="Times New Roman" panose="02020603050405020304" pitchFamily="18" charset="0"/>
              </a:rPr>
              <a:t>University of Belgrade</a:t>
            </a:r>
          </a:p>
        </p:txBody>
      </p:sp>
    </p:spTree>
    <p:extLst>
      <p:ext uri="{BB962C8B-B14F-4D97-AF65-F5344CB8AC3E}">
        <p14:creationId xmlns:p14="http://schemas.microsoft.com/office/powerpoint/2010/main" val="41597637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rrowheads="1"/>
          </p:cNvSpPr>
          <p:nvPr>
            <p:ph type="title"/>
          </p:nvPr>
        </p:nvSpPr>
        <p:spPr>
          <a:xfrm>
            <a:off x="1612787" y="838200"/>
            <a:ext cx="6382941" cy="216694"/>
          </a:xfrm>
        </p:spPr>
        <p:txBody>
          <a:bodyPr rtlCol="0">
            <a:noAutofit/>
          </a:bodyPr>
          <a:lstStyle/>
          <a:p>
            <a:pPr>
              <a:defRPr/>
            </a:pPr>
            <a:r>
              <a:rPr lang="sr-Cyrl-CS" sz="2000" b="1" dirty="0">
                <a:solidFill>
                  <a:srgbClr val="C00000"/>
                </a:solidFill>
              </a:rPr>
              <a:t>Еродиране површине на нагибима</a:t>
            </a:r>
            <a:endParaRPr lang="sr-Latn-CS" sz="2000" b="1" dirty="0">
              <a:solidFill>
                <a:srgbClr val="C00000"/>
              </a:solidFill>
            </a:endParaRPr>
          </a:p>
        </p:txBody>
      </p:sp>
      <p:pic>
        <p:nvPicPr>
          <p:cNvPr id="16388" name="Picture 4" descr="5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70384" y="1080376"/>
            <a:ext cx="7059215" cy="4870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84621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GOLET"/>
          <p:cNvPicPr>
            <a:picLocks noChangeAspect="1" noChangeArrowheads="1"/>
          </p:cNvPicPr>
          <p:nvPr/>
        </p:nvPicPr>
        <p:blipFill>
          <a:blip r:embed="rId2">
            <a:extLst>
              <a:ext uri="{28A0092B-C50C-407E-A947-70E740481C1C}">
                <a14:useLocalDpi xmlns:a14="http://schemas.microsoft.com/office/drawing/2010/main" val="0"/>
              </a:ext>
            </a:extLst>
          </a:blip>
          <a:srcRect t="3770" b="11668"/>
          <a:stretch>
            <a:fillRect/>
          </a:stretch>
        </p:blipFill>
        <p:spPr bwMode="auto">
          <a:xfrm>
            <a:off x="1303734" y="1101648"/>
            <a:ext cx="7154465" cy="484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pic>
      <p:sp>
        <p:nvSpPr>
          <p:cNvPr id="4" name="Text Box 3"/>
          <p:cNvSpPr txBox="1">
            <a:spLocks noChangeArrowheads="1"/>
          </p:cNvSpPr>
          <p:nvPr/>
        </p:nvSpPr>
        <p:spPr bwMode="auto">
          <a:xfrm>
            <a:off x="1600200" y="609600"/>
            <a:ext cx="6572250" cy="400110"/>
          </a:xfrm>
          <a:prstGeom prst="rect">
            <a:avLst/>
          </a:prstGeom>
          <a:noFill/>
          <a:ln w="9525">
            <a:noFill/>
            <a:miter lim="800000"/>
            <a:headEnd/>
            <a:tailEnd/>
          </a:ln>
        </p:spPr>
        <p:txBody>
          <a:bodyPr>
            <a:spAutoFit/>
          </a:bodyPr>
          <a:lstStyle/>
          <a:p>
            <a:pPr algn="ctr">
              <a:spcBef>
                <a:spcPct val="50000"/>
              </a:spcBef>
              <a:defRPr/>
            </a:pPr>
            <a:r>
              <a:rPr lang="sr-Cyrl-CS" sz="2000" b="1" dirty="0">
                <a:solidFill>
                  <a:srgbClr val="C00000"/>
                </a:solidFill>
              </a:rPr>
              <a:t>Неконтролисана </a:t>
            </a:r>
            <a:r>
              <a:rPr lang="sr-Cyrl-CS" sz="2000" b="1" dirty="0" smtClean="0">
                <a:solidFill>
                  <a:srgbClr val="C00000"/>
                </a:solidFill>
              </a:rPr>
              <a:t>сеча шуме</a:t>
            </a:r>
            <a:endParaRPr lang="en-US" sz="2000" b="1" dirty="0">
              <a:solidFill>
                <a:srgbClr val="C00000"/>
              </a:solidFill>
            </a:endParaRPr>
          </a:p>
        </p:txBody>
      </p:sp>
    </p:spTree>
    <p:extLst>
      <p:ext uri="{BB962C8B-B14F-4D97-AF65-F5344CB8AC3E}">
        <p14:creationId xmlns:p14="http://schemas.microsoft.com/office/powerpoint/2010/main" val="16446665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rrowheads="1"/>
          </p:cNvSpPr>
          <p:nvPr>
            <p:ph type="title"/>
          </p:nvPr>
        </p:nvSpPr>
        <p:spPr>
          <a:xfrm>
            <a:off x="1642008" y="685800"/>
            <a:ext cx="6382941" cy="294084"/>
          </a:xfrm>
        </p:spPr>
        <p:txBody>
          <a:bodyPr rtlCol="0">
            <a:noAutofit/>
          </a:bodyPr>
          <a:lstStyle/>
          <a:p>
            <a:pPr>
              <a:defRPr/>
            </a:pPr>
            <a:r>
              <a:rPr lang="sr-Cyrl-CS" sz="2000" b="1" dirty="0" smtClean="0">
                <a:solidFill>
                  <a:srgbClr val="C00000"/>
                </a:solidFill>
              </a:rPr>
              <a:t>Јаружаста ерозија</a:t>
            </a:r>
            <a:endParaRPr lang="sr-Latn-CS" sz="2000" b="1" dirty="0">
              <a:solidFill>
                <a:srgbClr val="C00000"/>
              </a:solidFill>
            </a:endParaRPr>
          </a:p>
        </p:txBody>
      </p:sp>
      <p:pic>
        <p:nvPicPr>
          <p:cNvPr id="24580" name="Picture 4" descr="57-jarug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39883" y="1066800"/>
            <a:ext cx="708133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46816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5224" y="609600"/>
            <a:ext cx="6172200" cy="477440"/>
          </a:xfrm>
        </p:spPr>
        <p:txBody>
          <a:bodyPr rtlCol="0">
            <a:normAutofit/>
          </a:bodyPr>
          <a:lstStyle/>
          <a:p>
            <a:pPr>
              <a:defRPr/>
            </a:pPr>
            <a:r>
              <a:rPr lang="sr-Cyrl-CS" sz="2000" b="1" dirty="0">
                <a:solidFill>
                  <a:srgbClr val="C00000"/>
                </a:solidFill>
              </a:rPr>
              <a:t>Златибор, Љубиш </a:t>
            </a:r>
            <a:r>
              <a:rPr lang="sr-Latn-CS" sz="2000" b="1" dirty="0">
                <a:solidFill>
                  <a:srgbClr val="C00000"/>
                </a:solidFill>
              </a:rPr>
              <a:t>(</a:t>
            </a:r>
            <a:r>
              <a:rPr lang="x-none" sz="2000" b="1" dirty="0">
                <a:solidFill>
                  <a:srgbClr val="C00000"/>
                </a:solidFill>
              </a:rPr>
              <a:t>2004</a:t>
            </a:r>
            <a:r>
              <a:rPr lang="sr-Latn-CS" sz="2000" b="1" dirty="0">
                <a:solidFill>
                  <a:srgbClr val="C00000"/>
                </a:solidFill>
              </a:rPr>
              <a:t>)</a:t>
            </a:r>
            <a:endParaRPr lang="en-US" sz="2000" b="1" dirty="0">
              <a:solidFill>
                <a:srgbClr val="C00000"/>
              </a:solidFill>
            </a:endParaRPr>
          </a:p>
        </p:txBody>
      </p:sp>
      <p:pic>
        <p:nvPicPr>
          <p:cNvPr id="18435" name="Picture 8" descr="Erodirana%20vlaka%20(pre%20Ljubiš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3964" y="1083793"/>
            <a:ext cx="7386636" cy="4863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41658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slika 2"/>
          <p:cNvPicPr>
            <a:picLocks noChangeAspect="1" noChangeArrowheads="1"/>
          </p:cNvPicPr>
          <p:nvPr/>
        </p:nvPicPr>
        <p:blipFill>
          <a:blip r:embed="rId2">
            <a:extLst>
              <a:ext uri="{28A0092B-C50C-407E-A947-70E740481C1C}">
                <a14:useLocalDpi xmlns:a14="http://schemas.microsoft.com/office/drawing/2010/main" val="0"/>
              </a:ext>
            </a:extLst>
          </a:blip>
          <a:srcRect r="3474"/>
          <a:stretch>
            <a:fillRect/>
          </a:stretch>
        </p:blipFill>
        <p:spPr bwMode="auto">
          <a:xfrm>
            <a:off x="1519237" y="1114050"/>
            <a:ext cx="6481763" cy="4818836"/>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0483" name="Text Box 3"/>
          <p:cNvSpPr txBox="1">
            <a:spLocks noChangeArrowheads="1"/>
          </p:cNvSpPr>
          <p:nvPr/>
        </p:nvSpPr>
        <p:spPr bwMode="auto">
          <a:xfrm>
            <a:off x="1828800" y="666690"/>
            <a:ext cx="6457950" cy="400110"/>
          </a:xfrm>
          <a:prstGeom prst="rect">
            <a:avLst/>
          </a:prstGeom>
          <a:noFill/>
          <a:ln w="9525">
            <a:noFill/>
            <a:miter lim="800000"/>
            <a:headEnd/>
            <a:tailEnd/>
          </a:ln>
        </p:spPr>
        <p:txBody>
          <a:bodyPr>
            <a:spAutoFit/>
          </a:bodyPr>
          <a:lstStyle/>
          <a:p>
            <a:pPr algn="ctr">
              <a:spcBef>
                <a:spcPct val="50000"/>
              </a:spcBef>
              <a:defRPr/>
            </a:pPr>
            <a:r>
              <a:rPr lang="sr-Cyrl-CS" sz="2000" b="1" dirty="0">
                <a:solidFill>
                  <a:srgbClr val="C00000"/>
                </a:solidFill>
              </a:rPr>
              <a:t>Обрада у редовима низ нагиб</a:t>
            </a:r>
            <a:endParaRPr lang="en-US" sz="2000" b="1" dirty="0">
              <a:solidFill>
                <a:srgbClr val="C00000"/>
              </a:solidFill>
            </a:endParaRPr>
          </a:p>
        </p:txBody>
      </p:sp>
    </p:spTree>
    <p:extLst>
      <p:ext uri="{BB962C8B-B14F-4D97-AF65-F5344CB8AC3E}">
        <p14:creationId xmlns:p14="http://schemas.microsoft.com/office/powerpoint/2010/main" val="1673711513"/>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VOSOV"/>
          <p:cNvPicPr>
            <a:picLocks noChangeAspect="1" noChangeArrowheads="1"/>
          </p:cNvPicPr>
          <p:nvPr/>
        </p:nvPicPr>
        <p:blipFill>
          <a:blip r:embed="rId2">
            <a:extLst>
              <a:ext uri="{28A0092B-C50C-407E-A947-70E740481C1C}">
                <a14:useLocalDpi xmlns:a14="http://schemas.microsoft.com/office/drawing/2010/main" val="0"/>
              </a:ext>
            </a:extLst>
          </a:blip>
          <a:srcRect r="3616"/>
          <a:stretch>
            <a:fillRect/>
          </a:stretch>
        </p:blipFill>
        <p:spPr bwMode="auto">
          <a:xfrm>
            <a:off x="1479948" y="1066800"/>
            <a:ext cx="6528963" cy="4897042"/>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0723" name="Text Box 3"/>
          <p:cNvSpPr txBox="1">
            <a:spLocks noChangeArrowheads="1"/>
          </p:cNvSpPr>
          <p:nvPr/>
        </p:nvSpPr>
        <p:spPr bwMode="auto">
          <a:xfrm>
            <a:off x="1600200" y="609600"/>
            <a:ext cx="6605588" cy="400110"/>
          </a:xfrm>
          <a:prstGeom prst="rect">
            <a:avLst/>
          </a:prstGeom>
          <a:noFill/>
          <a:ln w="9525">
            <a:noFill/>
            <a:miter lim="800000"/>
            <a:headEnd/>
            <a:tailEnd/>
          </a:ln>
        </p:spPr>
        <p:txBody>
          <a:bodyPr>
            <a:spAutoFit/>
          </a:bodyPr>
          <a:lstStyle/>
          <a:p>
            <a:pPr algn="ctr">
              <a:spcBef>
                <a:spcPct val="50000"/>
              </a:spcBef>
              <a:defRPr/>
            </a:pPr>
            <a:r>
              <a:rPr lang="sr-Cyrl-CS" sz="2000" b="1" dirty="0">
                <a:solidFill>
                  <a:srgbClr val="C00000"/>
                </a:solidFill>
              </a:rPr>
              <a:t>Путна ерозија (Кумане, </a:t>
            </a:r>
            <a:r>
              <a:rPr lang="en-US" sz="2000" b="1" dirty="0">
                <a:solidFill>
                  <a:srgbClr val="C00000"/>
                </a:solidFill>
              </a:rPr>
              <a:t>1999</a:t>
            </a:r>
            <a:r>
              <a:rPr lang="sr-Latn-CS" sz="2000" b="1" dirty="0">
                <a:solidFill>
                  <a:srgbClr val="C00000"/>
                </a:solidFill>
              </a:rPr>
              <a:t>)</a:t>
            </a:r>
            <a:endParaRPr lang="en-US" sz="2000" b="1" dirty="0">
              <a:solidFill>
                <a:srgbClr val="C00000"/>
              </a:solidFill>
            </a:endParaRPr>
          </a:p>
        </p:txBody>
      </p:sp>
    </p:spTree>
    <p:extLst>
      <p:ext uri="{BB962C8B-B14F-4D97-AF65-F5344CB8AC3E}">
        <p14:creationId xmlns:p14="http://schemas.microsoft.com/office/powerpoint/2010/main" val="322560716"/>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E:\Picture Package\2010\TERENSKA NASTAVA APRIL 2010\DSC011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0200" y="1059020"/>
            <a:ext cx="6477000" cy="4858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txBox="1">
            <a:spLocks noChangeArrowheads="1"/>
          </p:cNvSpPr>
          <p:nvPr/>
        </p:nvSpPr>
        <p:spPr>
          <a:xfrm>
            <a:off x="2286000" y="609600"/>
            <a:ext cx="6629400" cy="314325"/>
          </a:xfrm>
          <a:prstGeom prst="rect">
            <a:avLst/>
          </a:prstGeom>
        </p:spPr>
        <p:txBody>
          <a:bodyPr/>
          <a:lstStyle/>
          <a:p>
            <a:pPr algn="ctr">
              <a:defRPr/>
            </a:pPr>
            <a:r>
              <a:rPr lang="sr-Cyrl-CS" sz="2000" b="1" dirty="0">
                <a:solidFill>
                  <a:srgbClr val="C00000"/>
                </a:solidFill>
                <a:latin typeface="+mj-lt"/>
                <a:ea typeface="+mj-ea"/>
                <a:cs typeface="+mj-cs"/>
              </a:rPr>
              <a:t>Деградирани пашњаци (Стара планина, мај 2012)</a:t>
            </a:r>
            <a:endParaRPr lang="sr-Latn-CS" sz="2000" b="1" dirty="0">
              <a:solidFill>
                <a:srgbClr val="C00000"/>
              </a:solidFill>
              <a:latin typeface="+mj-lt"/>
              <a:ea typeface="+mj-ea"/>
              <a:cs typeface="+mj-cs"/>
            </a:endParaRPr>
          </a:p>
        </p:txBody>
      </p:sp>
    </p:spTree>
    <p:extLst>
      <p:ext uri="{BB962C8B-B14F-4D97-AF65-F5344CB8AC3E}">
        <p14:creationId xmlns:p14="http://schemas.microsoft.com/office/powerpoint/2010/main" val="38097894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753038" y="1046648"/>
            <a:ext cx="7705162" cy="4871469"/>
          </a:xfrm>
        </p:spPr>
      </p:pic>
      <p:sp>
        <p:nvSpPr>
          <p:cNvPr id="34819" name="Text Box 3"/>
          <p:cNvSpPr txBox="1">
            <a:spLocks noChangeArrowheads="1"/>
          </p:cNvSpPr>
          <p:nvPr/>
        </p:nvSpPr>
        <p:spPr bwMode="auto">
          <a:xfrm>
            <a:off x="1319494" y="584983"/>
            <a:ext cx="65722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sr-Cyrl-RS" altLang="en-US" sz="2000" b="1" dirty="0">
                <a:solidFill>
                  <a:srgbClr val="C00000"/>
                </a:solidFill>
              </a:rPr>
              <a:t>Топчић Поље</a:t>
            </a:r>
            <a:r>
              <a:rPr lang="sr-Latn-RS" altLang="en-US" sz="2000" b="1" dirty="0">
                <a:solidFill>
                  <a:srgbClr val="C00000"/>
                </a:solidFill>
              </a:rPr>
              <a:t>, </a:t>
            </a:r>
            <a:r>
              <a:rPr lang="sr-Cyrl-RS" altLang="en-US" sz="2000" b="1" dirty="0">
                <a:solidFill>
                  <a:srgbClr val="C00000"/>
                </a:solidFill>
              </a:rPr>
              <a:t>мај </a:t>
            </a:r>
            <a:r>
              <a:rPr lang="sr-Latn-RS" altLang="en-US" sz="2000" b="1" dirty="0">
                <a:solidFill>
                  <a:srgbClr val="C00000"/>
                </a:solidFill>
              </a:rPr>
              <a:t>2014.</a:t>
            </a:r>
            <a:endParaRPr lang="en-US" altLang="en-US" sz="2000" b="1" dirty="0">
              <a:solidFill>
                <a:srgbClr val="C00000"/>
              </a:solidFill>
            </a:endParaRPr>
          </a:p>
        </p:txBody>
      </p:sp>
    </p:spTree>
    <p:extLst>
      <p:ext uri="{BB962C8B-B14F-4D97-AF65-F5344CB8AC3E}">
        <p14:creationId xmlns:p14="http://schemas.microsoft.com/office/powerpoint/2010/main" val="42799830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9"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14450" y="1063228"/>
            <a:ext cx="6686550" cy="4937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a:xfrm>
            <a:off x="2743200" y="609600"/>
            <a:ext cx="6324600" cy="314325"/>
          </a:xfrm>
          <a:prstGeom prst="rect">
            <a:avLst/>
          </a:prstGeom>
        </p:spPr>
        <p:txBody>
          <a:bodyPr/>
          <a:lstStyle/>
          <a:p>
            <a:pPr algn="ctr">
              <a:defRPr/>
            </a:pPr>
            <a:r>
              <a:rPr lang="sr-Cyrl-CS" sz="2000" b="1" dirty="0" smtClean="0">
                <a:solidFill>
                  <a:srgbClr val="C00000"/>
                </a:solidFill>
                <a:latin typeface="+mj-lt"/>
                <a:ea typeface="+mj-ea"/>
                <a:cs typeface="+mj-cs"/>
              </a:rPr>
              <a:t>Намена површина (слив Бистричак, град Зеница, 2016)</a:t>
            </a:r>
            <a:endParaRPr lang="sr-Latn-CS" sz="2000" b="1" dirty="0">
              <a:solidFill>
                <a:srgbClr val="C00000"/>
              </a:solidFill>
              <a:latin typeface="+mj-lt"/>
              <a:ea typeface="+mj-ea"/>
              <a:cs typeface="+mj-cs"/>
            </a:endParaRPr>
          </a:p>
        </p:txBody>
      </p:sp>
    </p:spTree>
    <p:extLst>
      <p:ext uri="{BB962C8B-B14F-4D97-AF65-F5344CB8AC3E}">
        <p14:creationId xmlns:p14="http://schemas.microsoft.com/office/powerpoint/2010/main" val="31797992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3"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14450" y="1063228"/>
            <a:ext cx="6686550" cy="4937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Grp="1" noChangeArrowheads="1"/>
          </p:cNvSpPr>
          <p:nvPr>
            <p:ph type="title"/>
          </p:nvPr>
        </p:nvSpPr>
        <p:spPr>
          <a:xfrm>
            <a:off x="2895599" y="427184"/>
            <a:ext cx="5410201" cy="487216"/>
          </a:xfrm>
          <a:prstGeom prst="rect">
            <a:avLst/>
          </a:prstGeom>
        </p:spPr>
        <p:txBody>
          <a:bodyPr>
            <a:normAutofit fontScale="90000"/>
          </a:bodyPr>
          <a:lstStyle/>
          <a:p>
            <a:pPr algn="ctr">
              <a:defRPr/>
            </a:pPr>
            <a:r>
              <a:rPr lang="sr-Cyrl-CS" sz="2000" b="1" dirty="0" smtClean="0">
                <a:solidFill>
                  <a:srgbClr val="C00000"/>
                </a:solidFill>
                <a:latin typeface="+mj-lt"/>
                <a:ea typeface="+mj-ea"/>
                <a:cs typeface="+mj-cs"/>
              </a:rPr>
              <a:t>Карта ерозије (слив Бистричак, град Зеница, 2016)</a:t>
            </a:r>
            <a:endParaRPr lang="sr-Latn-CS" sz="2000" b="1" dirty="0">
              <a:solidFill>
                <a:srgbClr val="C00000"/>
              </a:solidFill>
              <a:latin typeface="+mj-lt"/>
              <a:ea typeface="+mj-ea"/>
              <a:cs typeface="+mj-cs"/>
            </a:endParaRPr>
          </a:p>
        </p:txBody>
      </p:sp>
    </p:spTree>
    <p:extLst>
      <p:ext uri="{BB962C8B-B14F-4D97-AF65-F5344CB8AC3E}">
        <p14:creationId xmlns:p14="http://schemas.microsoft.com/office/powerpoint/2010/main" val="24194756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Boris Radic\Desktop\IAUS\123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6400" y="1230098"/>
            <a:ext cx="6096000" cy="5011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Rectangle 4"/>
          <p:cNvSpPr>
            <a:spLocks noChangeArrowheads="1"/>
          </p:cNvSpPr>
          <p:nvPr/>
        </p:nvSpPr>
        <p:spPr bwMode="auto">
          <a:xfrm>
            <a:off x="2971800" y="533400"/>
            <a:ext cx="5638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sr-Cyrl-CS" sz="2000" b="1" dirty="0">
                <a:solidFill>
                  <a:srgbClr val="C00000"/>
                </a:solidFill>
                <a:cs typeface="Arial" panose="020B0604020202020204" pitchFamily="34" charset="0"/>
              </a:rPr>
              <a:t>Неконтролисана урбанизација </a:t>
            </a:r>
          </a:p>
          <a:p>
            <a:pPr algn="ctr" eaLnBrk="1" hangingPunct="1">
              <a:spcBef>
                <a:spcPct val="0"/>
              </a:spcBef>
              <a:buFontTx/>
              <a:buNone/>
            </a:pPr>
            <a:r>
              <a:rPr lang="sr-Cyrl-CS" sz="2000" b="1" dirty="0">
                <a:solidFill>
                  <a:srgbClr val="C00000"/>
                </a:solidFill>
                <a:cs typeface="Arial" panose="020B0604020202020204" pitchFamily="34" charset="0"/>
              </a:rPr>
              <a:t>(поток Јелезовац, </a:t>
            </a:r>
            <a:r>
              <a:rPr lang="sr-Cyrl-CS" sz="2000" b="1" dirty="0" smtClean="0">
                <a:solidFill>
                  <a:srgbClr val="C00000"/>
                </a:solidFill>
                <a:cs typeface="Arial" panose="020B0604020202020204" pitchFamily="34" charset="0"/>
              </a:rPr>
              <a:t>насеље Јајинци, град Београд</a:t>
            </a:r>
            <a:r>
              <a:rPr lang="en-US" sz="2000" b="1" dirty="0" smtClean="0">
                <a:solidFill>
                  <a:srgbClr val="C00000"/>
                </a:solidFill>
                <a:cs typeface="Arial" panose="020B0604020202020204" pitchFamily="34" charset="0"/>
              </a:rPr>
              <a:t>)</a:t>
            </a:r>
            <a:endParaRPr lang="en-US" sz="2000" b="1" dirty="0">
              <a:solidFill>
                <a:srgbClr val="C00000"/>
              </a:solidFill>
            </a:endParaRPr>
          </a:p>
        </p:txBody>
      </p:sp>
    </p:spTree>
    <p:extLst>
      <p:ext uri="{BB962C8B-B14F-4D97-AF65-F5344CB8AC3E}">
        <p14:creationId xmlns:p14="http://schemas.microsoft.com/office/powerpoint/2010/main" val="29474759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descr="C:\Users\Boris Radic\Desktop\IAUS\1-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32361" y="1099754"/>
            <a:ext cx="6116239" cy="485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ctangle 4"/>
          <p:cNvSpPr>
            <a:spLocks noChangeArrowheads="1"/>
          </p:cNvSpPr>
          <p:nvPr/>
        </p:nvSpPr>
        <p:spPr bwMode="auto">
          <a:xfrm>
            <a:off x="3048000" y="571501"/>
            <a:ext cx="452437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sz="2100" b="1" dirty="0">
                <a:solidFill>
                  <a:srgbClr val="C00000"/>
                </a:solidFill>
                <a:cs typeface="Arial" panose="020B0604020202020204" pitchFamily="34" charset="0"/>
              </a:rPr>
              <a:t> </a:t>
            </a:r>
            <a:r>
              <a:rPr lang="sr-Cyrl-CS" sz="2100" b="1" dirty="0">
                <a:solidFill>
                  <a:srgbClr val="C00000"/>
                </a:solidFill>
                <a:cs typeface="Arial" panose="020B0604020202020204" pitchFamily="34" charset="0"/>
              </a:rPr>
              <a:t>Слив потока Јелезовац </a:t>
            </a:r>
            <a:r>
              <a:rPr lang="en-US" sz="2100" b="1" dirty="0">
                <a:solidFill>
                  <a:srgbClr val="C00000"/>
                </a:solidFill>
                <a:cs typeface="Arial" panose="020B0604020202020204" pitchFamily="34" charset="0"/>
              </a:rPr>
              <a:t>(2003)</a:t>
            </a:r>
            <a:endParaRPr lang="en-US" sz="2100" b="1" dirty="0">
              <a:solidFill>
                <a:srgbClr val="C00000"/>
              </a:solidFill>
            </a:endParaRPr>
          </a:p>
        </p:txBody>
      </p:sp>
      <p:sp>
        <p:nvSpPr>
          <p:cNvPr id="3" name="Arc 2"/>
          <p:cNvSpPr/>
          <p:nvPr/>
        </p:nvSpPr>
        <p:spPr>
          <a:xfrm>
            <a:off x="2465785" y="1863329"/>
            <a:ext cx="971550" cy="971550"/>
          </a:xfrm>
          <a:prstGeom prst="arc">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350"/>
          </a:p>
        </p:txBody>
      </p:sp>
      <p:sp>
        <p:nvSpPr>
          <p:cNvPr id="6" name="Rounded Rectangle 5"/>
          <p:cNvSpPr/>
          <p:nvPr/>
        </p:nvSpPr>
        <p:spPr>
          <a:xfrm>
            <a:off x="1763316" y="2240757"/>
            <a:ext cx="3024188" cy="2970610"/>
          </a:xfrm>
          <a:prstGeom prst="roundRect">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Tree>
    <p:extLst>
      <p:ext uri="{BB962C8B-B14F-4D97-AF65-F5344CB8AC3E}">
        <p14:creationId xmlns:p14="http://schemas.microsoft.com/office/powerpoint/2010/main" val="26353042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descr="C:\Users\Boris Radic\Desktop\IAUS\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52588" y="1084416"/>
            <a:ext cx="6119811" cy="4861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Rectangle 4"/>
          <p:cNvSpPr>
            <a:spLocks noChangeArrowheads="1"/>
          </p:cNvSpPr>
          <p:nvPr/>
        </p:nvSpPr>
        <p:spPr bwMode="auto">
          <a:xfrm>
            <a:off x="3124200" y="553438"/>
            <a:ext cx="456366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sz="2000" b="1" dirty="0">
                <a:solidFill>
                  <a:srgbClr val="C00000"/>
                </a:solidFill>
                <a:cs typeface="Arial" panose="020B0604020202020204" pitchFamily="34" charset="0"/>
              </a:rPr>
              <a:t>  </a:t>
            </a:r>
            <a:r>
              <a:rPr lang="sr-Cyrl-CS" sz="2000" b="1" dirty="0">
                <a:solidFill>
                  <a:srgbClr val="C00000"/>
                </a:solidFill>
                <a:cs typeface="Arial" panose="020B0604020202020204" pitchFamily="34" charset="0"/>
              </a:rPr>
              <a:t>Слив потока Јелезовац </a:t>
            </a:r>
            <a:r>
              <a:rPr lang="en-US" sz="2000" b="1" dirty="0">
                <a:solidFill>
                  <a:srgbClr val="C00000"/>
                </a:solidFill>
                <a:cs typeface="Arial" panose="020B0604020202020204" pitchFamily="34" charset="0"/>
              </a:rPr>
              <a:t>(2010)</a:t>
            </a:r>
            <a:endParaRPr lang="en-US" sz="2000" b="1" dirty="0">
              <a:solidFill>
                <a:srgbClr val="C00000"/>
              </a:solidFill>
            </a:endParaRPr>
          </a:p>
        </p:txBody>
      </p:sp>
      <p:sp>
        <p:nvSpPr>
          <p:cNvPr id="2" name="Rounded Rectangle 1"/>
          <p:cNvSpPr/>
          <p:nvPr/>
        </p:nvSpPr>
        <p:spPr>
          <a:xfrm>
            <a:off x="1763316" y="2240757"/>
            <a:ext cx="3024188" cy="2970610"/>
          </a:xfrm>
          <a:prstGeom prst="roundRect">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Tree>
    <p:extLst>
      <p:ext uri="{BB962C8B-B14F-4D97-AF65-F5344CB8AC3E}">
        <p14:creationId xmlns:p14="http://schemas.microsoft.com/office/powerpoint/2010/main" val="299447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1494235" y="953692"/>
            <a:ext cx="6172200" cy="477440"/>
          </a:xfrm>
        </p:spPr>
        <p:txBody>
          <a:bodyPr/>
          <a:lstStyle/>
          <a:p>
            <a:pPr eaLnBrk="1" hangingPunct="1"/>
            <a:r>
              <a:rPr lang="sr-Cyrl-CS" sz="2400" b="1">
                <a:solidFill>
                  <a:srgbClr val="C00000"/>
                </a:solidFill>
              </a:rPr>
              <a:t>Лозница </a:t>
            </a:r>
            <a:r>
              <a:rPr lang="sr-Latn-CS" sz="2400" b="1">
                <a:solidFill>
                  <a:srgbClr val="C00000"/>
                </a:solidFill>
              </a:rPr>
              <a:t>(</a:t>
            </a:r>
            <a:r>
              <a:rPr lang="sr-Cyrl-CS" sz="2400" b="1">
                <a:solidFill>
                  <a:srgbClr val="C00000"/>
                </a:solidFill>
              </a:rPr>
              <a:t>мај, </a:t>
            </a:r>
            <a:r>
              <a:rPr lang="ru-RU" sz="2400" b="1">
                <a:solidFill>
                  <a:srgbClr val="C00000"/>
                </a:solidFill>
              </a:rPr>
              <a:t>2014</a:t>
            </a:r>
            <a:r>
              <a:rPr lang="sr-Latn-CS" sz="2400" b="1">
                <a:solidFill>
                  <a:srgbClr val="C00000"/>
                </a:solidFill>
              </a:rPr>
              <a:t>)</a:t>
            </a:r>
            <a:r>
              <a:rPr lang="ru-RU" sz="2400" b="1">
                <a:solidFill>
                  <a:srgbClr val="C00000"/>
                </a:solidFill>
              </a:rPr>
              <a:t> </a:t>
            </a:r>
          </a:p>
        </p:txBody>
      </p:sp>
      <p:pic>
        <p:nvPicPr>
          <p:cNvPr id="30723" name="Picture 2" descr="C:\Users\Ratko Ristic\Desktop\10296886_772838459402376_991983509150711421_n.jpg"/>
          <p:cNvPicPr>
            <a:picLocks noChangeAspect="1" noChangeArrowheads="1"/>
          </p:cNvPicPr>
          <p:nvPr/>
        </p:nvPicPr>
        <p:blipFill>
          <a:blip r:embed="rId2">
            <a:extLst>
              <a:ext uri="{28A0092B-C50C-407E-A947-70E740481C1C}">
                <a14:useLocalDpi xmlns:a14="http://schemas.microsoft.com/office/drawing/2010/main" val="0"/>
              </a:ext>
            </a:extLst>
          </a:blip>
          <a:srcRect b="7018"/>
          <a:stretch>
            <a:fillRect/>
          </a:stretch>
        </p:blipFill>
        <p:spPr bwMode="auto">
          <a:xfrm>
            <a:off x="1385888" y="1522810"/>
            <a:ext cx="6344841" cy="442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92514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descr="Sopot1"/>
          <p:cNvPicPr>
            <a:picLocks noChangeAspect="1" noChangeArrowheads="1"/>
          </p:cNvPicPr>
          <p:nvPr/>
        </p:nvPicPr>
        <p:blipFill>
          <a:blip r:embed="rId2">
            <a:extLst>
              <a:ext uri="{28A0092B-C50C-407E-A947-70E740481C1C}">
                <a14:useLocalDpi xmlns:a14="http://schemas.microsoft.com/office/drawing/2010/main" val="0"/>
              </a:ext>
            </a:extLst>
          </a:blip>
          <a:srcRect b="10387"/>
          <a:stretch>
            <a:fillRect/>
          </a:stretch>
        </p:blipFill>
        <p:spPr bwMode="auto">
          <a:xfrm>
            <a:off x="1331120" y="1123997"/>
            <a:ext cx="7087790" cy="4835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a:xfrm>
            <a:off x="1828800" y="533400"/>
            <a:ext cx="6590110" cy="428625"/>
          </a:xfrm>
          <a:prstGeom prst="rect">
            <a:avLst/>
          </a:prstGeom>
        </p:spPr>
        <p:txBody>
          <a:bodyPr anchor="ctr">
            <a:normAutofit fontScale="97500"/>
          </a:bodyPr>
          <a:lstStyle/>
          <a:p>
            <a:pPr algn="ctr">
              <a:defRPr/>
            </a:pPr>
            <a:r>
              <a:rPr lang="sr-Cyrl-CS" sz="2000" b="1" dirty="0">
                <a:solidFill>
                  <a:srgbClr val="C00000"/>
                </a:solidFill>
                <a:latin typeface="+mj-lt"/>
                <a:ea typeface="+mj-ea"/>
                <a:cs typeface="+mj-cs"/>
              </a:rPr>
              <a:t>Нелегална градња </a:t>
            </a:r>
            <a:r>
              <a:rPr lang="sr-Latn-CS" sz="2000" b="1" dirty="0">
                <a:solidFill>
                  <a:srgbClr val="C00000"/>
                </a:solidFill>
                <a:latin typeface="+mj-lt"/>
                <a:ea typeface="+mj-ea"/>
                <a:cs typeface="+mj-cs"/>
              </a:rPr>
              <a:t>(</a:t>
            </a:r>
            <a:r>
              <a:rPr lang="sr-Cyrl-CS" sz="2000" b="1" dirty="0">
                <a:solidFill>
                  <a:srgbClr val="C00000"/>
                </a:solidFill>
                <a:latin typeface="+mj-lt"/>
                <a:ea typeface="+mj-ea"/>
                <a:cs typeface="+mj-cs"/>
              </a:rPr>
              <a:t>Сопот</a:t>
            </a:r>
            <a:r>
              <a:rPr lang="sr-Latn-CS" sz="2000" b="1" dirty="0">
                <a:solidFill>
                  <a:srgbClr val="C00000"/>
                </a:solidFill>
                <a:latin typeface="+mj-lt"/>
                <a:ea typeface="+mj-ea"/>
                <a:cs typeface="+mj-cs"/>
              </a:rPr>
              <a:t>, </a:t>
            </a:r>
            <a:r>
              <a:rPr lang="ru-RU" sz="2000" b="1" dirty="0">
                <a:solidFill>
                  <a:srgbClr val="C00000"/>
                </a:solidFill>
                <a:latin typeface="+mj-lt"/>
                <a:ea typeface="+mj-ea"/>
                <a:cs typeface="+mj-cs"/>
              </a:rPr>
              <a:t>20</a:t>
            </a:r>
            <a:r>
              <a:rPr lang="sr-Latn-CS" sz="2000" b="1" dirty="0">
                <a:solidFill>
                  <a:srgbClr val="C00000"/>
                </a:solidFill>
                <a:latin typeface="+mj-lt"/>
                <a:ea typeface="+mj-ea"/>
                <a:cs typeface="+mj-cs"/>
              </a:rPr>
              <a:t>04</a:t>
            </a:r>
            <a:r>
              <a:rPr lang="ru-RU" sz="2000" b="1" dirty="0">
                <a:solidFill>
                  <a:srgbClr val="C00000"/>
                </a:solidFill>
                <a:latin typeface="+mj-lt"/>
                <a:ea typeface="+mj-ea"/>
                <a:cs typeface="+mj-cs"/>
              </a:rPr>
              <a:t>)</a:t>
            </a:r>
          </a:p>
        </p:txBody>
      </p:sp>
    </p:spTree>
    <p:extLst>
      <p:ext uri="{BB962C8B-B14F-4D97-AF65-F5344CB8AC3E}">
        <p14:creationId xmlns:p14="http://schemas.microsoft.com/office/powerpoint/2010/main" val="13106760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Content Placeholder 3" descr="IMG_9606.jpg"/>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547812" y="1094110"/>
            <a:ext cx="6453187" cy="4841156"/>
          </a:xfrm>
        </p:spPr>
      </p:pic>
      <p:sp>
        <p:nvSpPr>
          <p:cNvPr id="5" name="Title 1"/>
          <p:cNvSpPr>
            <a:spLocks noGrp="1"/>
          </p:cNvSpPr>
          <p:nvPr>
            <p:ph type="title"/>
          </p:nvPr>
        </p:nvSpPr>
        <p:spPr>
          <a:xfrm>
            <a:off x="2819399" y="609600"/>
            <a:ext cx="5410201" cy="428625"/>
          </a:xfrm>
        </p:spPr>
        <p:txBody>
          <a:bodyPr rtlCol="0">
            <a:normAutofit fontScale="90000"/>
          </a:bodyPr>
          <a:lstStyle/>
          <a:p>
            <a:pPr>
              <a:defRPr/>
            </a:pPr>
            <a:r>
              <a:rPr lang="sr-Cyrl-CS" sz="2400" b="1" dirty="0">
                <a:solidFill>
                  <a:srgbClr val="C00000"/>
                </a:solidFill>
              </a:rPr>
              <a:t>Нелегална градња </a:t>
            </a:r>
            <a:r>
              <a:rPr lang="sr-Latn-CS" sz="2400" b="1" dirty="0">
                <a:solidFill>
                  <a:srgbClr val="C00000"/>
                </a:solidFill>
              </a:rPr>
              <a:t>(</a:t>
            </a:r>
            <a:r>
              <a:rPr lang="sr-Cyrl-CS" sz="2400" b="1" dirty="0">
                <a:solidFill>
                  <a:srgbClr val="C00000"/>
                </a:solidFill>
              </a:rPr>
              <a:t>Владичин Хан</a:t>
            </a:r>
            <a:r>
              <a:rPr lang="sr-Latn-CS" sz="2400" b="1" dirty="0">
                <a:solidFill>
                  <a:srgbClr val="C00000"/>
                </a:solidFill>
              </a:rPr>
              <a:t>, </a:t>
            </a:r>
            <a:r>
              <a:rPr lang="ru-RU" sz="2400" b="1" dirty="0">
                <a:solidFill>
                  <a:srgbClr val="C00000"/>
                </a:solidFill>
              </a:rPr>
              <a:t>2011)</a:t>
            </a:r>
          </a:p>
        </p:txBody>
      </p:sp>
    </p:spTree>
    <p:extLst>
      <p:ext uri="{BB962C8B-B14F-4D97-AF65-F5344CB8AC3E}">
        <p14:creationId xmlns:p14="http://schemas.microsoft.com/office/powerpoint/2010/main" val="10030281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Content Placeholder 3" descr="Figure 2_Ristic et al._INTERPRAEVENT.jpg"/>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066799" y="1054539"/>
            <a:ext cx="6928869" cy="4889061"/>
          </a:xfrm>
        </p:spPr>
      </p:pic>
      <p:sp>
        <p:nvSpPr>
          <p:cNvPr id="3" name="Title 1"/>
          <p:cNvSpPr>
            <a:spLocks noGrp="1"/>
          </p:cNvSpPr>
          <p:nvPr>
            <p:ph type="title"/>
          </p:nvPr>
        </p:nvSpPr>
        <p:spPr>
          <a:xfrm>
            <a:off x="2819399" y="609600"/>
            <a:ext cx="5410201" cy="428625"/>
          </a:xfrm>
        </p:spPr>
        <p:txBody>
          <a:bodyPr rtlCol="0">
            <a:normAutofit/>
          </a:bodyPr>
          <a:lstStyle/>
          <a:p>
            <a:pPr>
              <a:defRPr/>
            </a:pPr>
            <a:r>
              <a:rPr lang="sr-Cyrl-CS" sz="2000" b="1" dirty="0">
                <a:solidFill>
                  <a:srgbClr val="C00000"/>
                </a:solidFill>
              </a:rPr>
              <a:t>Нелегална градња </a:t>
            </a:r>
            <a:r>
              <a:rPr lang="sr-Latn-CS" sz="2000" b="1" dirty="0" smtClean="0">
                <a:solidFill>
                  <a:srgbClr val="C00000"/>
                </a:solidFill>
              </a:rPr>
              <a:t>(</a:t>
            </a:r>
            <a:r>
              <a:rPr lang="sr-Cyrl-RS" sz="2000" b="1" dirty="0" smtClean="0">
                <a:solidFill>
                  <a:srgbClr val="C00000"/>
                </a:solidFill>
              </a:rPr>
              <a:t>Крупањ, </a:t>
            </a:r>
            <a:r>
              <a:rPr lang="ru-RU" sz="2000" b="1" dirty="0" smtClean="0">
                <a:solidFill>
                  <a:srgbClr val="C00000"/>
                </a:solidFill>
              </a:rPr>
              <a:t>2014.)</a:t>
            </a:r>
            <a:endParaRPr lang="ru-RU" sz="2000" b="1" dirty="0">
              <a:solidFill>
                <a:srgbClr val="C00000"/>
              </a:solidFill>
            </a:endParaRPr>
          </a:p>
        </p:txBody>
      </p:sp>
    </p:spTree>
    <p:extLst>
      <p:ext uri="{BB962C8B-B14F-4D97-AF65-F5344CB8AC3E}">
        <p14:creationId xmlns:p14="http://schemas.microsoft.com/office/powerpoint/2010/main" val="34362670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2088677" y="457200"/>
            <a:ext cx="6172200" cy="477440"/>
          </a:xfrm>
        </p:spPr>
        <p:txBody>
          <a:bodyPr>
            <a:normAutofit/>
          </a:bodyPr>
          <a:lstStyle/>
          <a:p>
            <a:pPr eaLnBrk="1" hangingPunct="1"/>
            <a:r>
              <a:rPr lang="en-US" sz="2000" b="1" dirty="0" err="1">
                <a:solidFill>
                  <a:srgbClr val="C00000"/>
                </a:solidFill>
              </a:rPr>
              <a:t>Топчидерска</a:t>
            </a:r>
            <a:r>
              <a:rPr lang="en-US" sz="2000" b="1" dirty="0">
                <a:solidFill>
                  <a:srgbClr val="C00000"/>
                </a:solidFill>
              </a:rPr>
              <a:t> </a:t>
            </a:r>
            <a:r>
              <a:rPr lang="en-US" sz="2000" b="1" dirty="0" err="1">
                <a:solidFill>
                  <a:srgbClr val="C00000"/>
                </a:solidFill>
              </a:rPr>
              <a:t>река</a:t>
            </a:r>
            <a:r>
              <a:rPr lang="en-US" sz="2000" b="1" dirty="0">
                <a:solidFill>
                  <a:srgbClr val="C00000"/>
                </a:solidFill>
              </a:rPr>
              <a:t> у </a:t>
            </a:r>
            <a:r>
              <a:rPr lang="en-US" sz="2000" b="1" dirty="0" err="1">
                <a:solidFill>
                  <a:srgbClr val="C00000"/>
                </a:solidFill>
              </a:rPr>
              <a:t>Рипњу</a:t>
            </a:r>
            <a:r>
              <a:rPr lang="en-US" sz="2000" b="1" dirty="0">
                <a:solidFill>
                  <a:srgbClr val="C00000"/>
                </a:solidFill>
              </a:rPr>
              <a:t>, 2004.</a:t>
            </a:r>
          </a:p>
        </p:txBody>
      </p:sp>
      <p:pic>
        <p:nvPicPr>
          <p:cNvPr id="51203" name="Picture 4" descr="RIPANJ 1"/>
          <p:cNvPicPr>
            <a:picLocks noChangeAspect="1" noChangeArrowheads="1"/>
          </p:cNvPicPr>
          <p:nvPr/>
        </p:nvPicPr>
        <p:blipFill>
          <a:blip r:embed="rId2" cstate="print">
            <a:extLst>
              <a:ext uri="{28A0092B-C50C-407E-A947-70E740481C1C}">
                <a14:useLocalDpi xmlns:a14="http://schemas.microsoft.com/office/drawing/2010/main" val="0"/>
              </a:ext>
            </a:extLst>
          </a:blip>
          <a:srcRect t="8699"/>
          <a:stretch>
            <a:fillRect/>
          </a:stretch>
        </p:blipFill>
        <p:spPr bwMode="auto">
          <a:xfrm>
            <a:off x="1250156" y="1066800"/>
            <a:ext cx="7122004"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07422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228600" y="1225446"/>
            <a:ext cx="8153400" cy="4689216"/>
          </a:xfrm>
        </p:spPr>
      </p:pic>
      <p:sp>
        <p:nvSpPr>
          <p:cNvPr id="35843" name="Text Box 3"/>
          <p:cNvSpPr txBox="1">
            <a:spLocks noChangeArrowheads="1"/>
          </p:cNvSpPr>
          <p:nvPr/>
        </p:nvSpPr>
        <p:spPr bwMode="auto">
          <a:xfrm>
            <a:off x="1295400" y="742010"/>
            <a:ext cx="65722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sr-Cyrl-RS" altLang="en-US" sz="2000" b="1" dirty="0">
                <a:solidFill>
                  <a:srgbClr val="C00000"/>
                </a:solidFill>
              </a:rPr>
              <a:t>Топчић Поље</a:t>
            </a:r>
            <a:r>
              <a:rPr lang="sr-Latn-RS" altLang="en-US" sz="2000" b="1" dirty="0">
                <a:solidFill>
                  <a:srgbClr val="C00000"/>
                </a:solidFill>
              </a:rPr>
              <a:t>, </a:t>
            </a:r>
            <a:r>
              <a:rPr lang="sr-Cyrl-RS" altLang="en-US" sz="2000" b="1" dirty="0">
                <a:solidFill>
                  <a:srgbClr val="C00000"/>
                </a:solidFill>
              </a:rPr>
              <a:t>мај </a:t>
            </a:r>
            <a:r>
              <a:rPr lang="sr-Latn-RS" altLang="en-US" sz="2000" b="1" dirty="0">
                <a:solidFill>
                  <a:srgbClr val="C00000"/>
                </a:solidFill>
              </a:rPr>
              <a:t>2014.</a:t>
            </a:r>
            <a:endParaRPr lang="en-US" altLang="en-US" sz="2000" b="1" dirty="0">
              <a:solidFill>
                <a:srgbClr val="C00000"/>
              </a:solidFill>
            </a:endParaRPr>
          </a:p>
        </p:txBody>
      </p:sp>
    </p:spTree>
    <p:extLst>
      <p:ext uri="{BB962C8B-B14F-4D97-AF65-F5344CB8AC3E}">
        <p14:creationId xmlns:p14="http://schemas.microsoft.com/office/powerpoint/2010/main" val="101540046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2819400" y="619296"/>
            <a:ext cx="5562600" cy="371304"/>
          </a:xfrm>
        </p:spPr>
        <p:txBody>
          <a:bodyPr>
            <a:noAutofit/>
          </a:bodyPr>
          <a:lstStyle/>
          <a:p>
            <a:pPr eaLnBrk="1" hangingPunct="1"/>
            <a:r>
              <a:rPr lang="en-US" sz="2000" b="1" dirty="0" err="1">
                <a:solidFill>
                  <a:srgbClr val="C00000"/>
                </a:solidFill>
              </a:rPr>
              <a:t>Угрожено</a:t>
            </a:r>
            <a:r>
              <a:rPr lang="en-US" sz="2000" b="1" dirty="0">
                <a:solidFill>
                  <a:srgbClr val="C00000"/>
                </a:solidFill>
              </a:rPr>
              <a:t> </a:t>
            </a:r>
            <a:r>
              <a:rPr lang="en-US" sz="2000" b="1" dirty="0" err="1">
                <a:solidFill>
                  <a:srgbClr val="C00000"/>
                </a:solidFill>
              </a:rPr>
              <a:t>приобаље</a:t>
            </a:r>
            <a:r>
              <a:rPr lang="en-US" sz="2000" b="1" dirty="0">
                <a:solidFill>
                  <a:srgbClr val="C00000"/>
                </a:solidFill>
              </a:rPr>
              <a:t> (</a:t>
            </a:r>
            <a:r>
              <a:rPr lang="en-US" sz="2000" b="1" dirty="0" err="1">
                <a:solidFill>
                  <a:srgbClr val="C00000"/>
                </a:solidFill>
              </a:rPr>
              <a:t>околина</a:t>
            </a:r>
            <a:r>
              <a:rPr lang="en-US" sz="2000" b="1" dirty="0">
                <a:solidFill>
                  <a:srgbClr val="C00000"/>
                </a:solidFill>
              </a:rPr>
              <a:t> </a:t>
            </a:r>
            <a:r>
              <a:rPr lang="en-US" sz="2000" b="1" dirty="0" err="1" smtClean="0">
                <a:solidFill>
                  <a:srgbClr val="C00000"/>
                </a:solidFill>
              </a:rPr>
              <a:t>Београда</a:t>
            </a:r>
            <a:r>
              <a:rPr lang="sr-Cyrl-RS" sz="2000" b="1" dirty="0" smtClean="0">
                <a:solidFill>
                  <a:srgbClr val="C00000"/>
                </a:solidFill>
              </a:rPr>
              <a:t>, </a:t>
            </a:r>
            <a:r>
              <a:rPr lang="en-US" sz="2000" b="1" dirty="0" smtClean="0">
                <a:solidFill>
                  <a:srgbClr val="C00000"/>
                </a:solidFill>
              </a:rPr>
              <a:t>2004</a:t>
            </a:r>
            <a:r>
              <a:rPr lang="sr-Cyrl-RS" sz="2000" b="1" dirty="0" smtClean="0">
                <a:solidFill>
                  <a:srgbClr val="C00000"/>
                </a:solidFill>
              </a:rPr>
              <a:t>.)</a:t>
            </a:r>
            <a:endParaRPr lang="en-US" sz="2000" b="1" dirty="0">
              <a:solidFill>
                <a:srgbClr val="C00000"/>
              </a:solidFill>
            </a:endParaRPr>
          </a:p>
        </p:txBody>
      </p:sp>
      <p:pic>
        <p:nvPicPr>
          <p:cNvPr id="52227" name="Picture 4" descr="DSC00888"/>
          <p:cNvPicPr>
            <a:picLocks noChangeAspect="1" noChangeArrowheads="1"/>
          </p:cNvPicPr>
          <p:nvPr/>
        </p:nvPicPr>
        <p:blipFill>
          <a:blip r:embed="rId2" cstate="print">
            <a:extLst>
              <a:ext uri="{28A0092B-C50C-407E-A947-70E740481C1C}">
                <a14:useLocalDpi xmlns:a14="http://schemas.microsoft.com/office/drawing/2010/main" val="0"/>
              </a:ext>
            </a:extLst>
          </a:blip>
          <a:srcRect t="4765" b="3487"/>
          <a:stretch>
            <a:fillRect/>
          </a:stretch>
        </p:blipFill>
        <p:spPr bwMode="auto">
          <a:xfrm>
            <a:off x="1139399" y="1065594"/>
            <a:ext cx="7090201" cy="4878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156278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2819400" y="457200"/>
            <a:ext cx="5867400" cy="381000"/>
          </a:xfrm>
        </p:spPr>
        <p:txBody>
          <a:bodyPr>
            <a:noAutofit/>
          </a:bodyPr>
          <a:lstStyle/>
          <a:p>
            <a:pPr eaLnBrk="1" hangingPunct="1"/>
            <a:r>
              <a:rPr lang="ru-RU" sz="2000" b="1" dirty="0">
                <a:solidFill>
                  <a:srgbClr val="C00000"/>
                </a:solidFill>
              </a:rPr>
              <a:t>Ушће Камендолског потока у Болечицу, 2004.</a:t>
            </a:r>
          </a:p>
        </p:txBody>
      </p:sp>
      <p:pic>
        <p:nvPicPr>
          <p:cNvPr id="4" name="Picture 4" descr="19A_0166"/>
          <p:cNvPicPr>
            <a:picLocks noChangeAspect="1" noChangeArrowheads="1"/>
          </p:cNvPicPr>
          <p:nvPr/>
        </p:nvPicPr>
        <p:blipFill>
          <a:blip r:embed="rId2">
            <a:extLst>
              <a:ext uri="{28A0092B-C50C-407E-A947-70E740481C1C}">
                <a14:useLocalDpi xmlns:a14="http://schemas.microsoft.com/office/drawing/2010/main" val="0"/>
              </a:ext>
            </a:extLst>
          </a:blip>
          <a:srcRect t="1521"/>
          <a:stretch>
            <a:fillRect/>
          </a:stretch>
        </p:blipFill>
        <p:spPr bwMode="auto">
          <a:xfrm>
            <a:off x="1219201" y="1050340"/>
            <a:ext cx="7315199" cy="4890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81564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DSCN2872"/>
          <p:cNvPicPr>
            <a:picLocks noChangeAspect="1" noChangeArrowheads="1"/>
          </p:cNvPicPr>
          <p:nvPr/>
        </p:nvPicPr>
        <p:blipFill>
          <a:blip r:embed="rId2">
            <a:extLst>
              <a:ext uri="{28A0092B-C50C-407E-A947-70E740481C1C}">
                <a14:useLocalDpi xmlns:a14="http://schemas.microsoft.com/office/drawing/2010/main" val="0"/>
              </a:ext>
            </a:extLst>
          </a:blip>
          <a:srcRect b="8298"/>
          <a:stretch>
            <a:fillRect/>
          </a:stretch>
        </p:blipFill>
        <p:spPr bwMode="auto">
          <a:xfrm>
            <a:off x="1221582" y="1066801"/>
            <a:ext cx="7177101" cy="4881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txBox="1">
            <a:spLocks noRot="1" noChangeArrowheads="1"/>
          </p:cNvSpPr>
          <p:nvPr/>
        </p:nvSpPr>
        <p:spPr>
          <a:xfrm>
            <a:off x="2514600" y="609600"/>
            <a:ext cx="5859065" cy="384572"/>
          </a:xfrm>
          <a:prstGeom prst="rect">
            <a:avLst/>
          </a:prstGeom>
          <a:noFill/>
        </p:spPr>
        <p:txBody>
          <a:bodyPr/>
          <a:lstStyle/>
          <a:p>
            <a:pPr marL="257175" indent="-257175" algn="ctr">
              <a:spcBef>
                <a:spcPct val="20000"/>
              </a:spcBef>
              <a:defRPr/>
            </a:pPr>
            <a:r>
              <a:rPr lang="sr-Cyrl-CS" sz="2000" b="1" dirty="0">
                <a:solidFill>
                  <a:srgbClr val="C00000"/>
                </a:solidFill>
              </a:rPr>
              <a:t>Масивна сеча (Стара планина</a:t>
            </a:r>
            <a:r>
              <a:rPr lang="sr-Latn-CS" sz="2000" b="1" dirty="0">
                <a:solidFill>
                  <a:srgbClr val="C00000"/>
                </a:solidFill>
              </a:rPr>
              <a:t>, </a:t>
            </a:r>
            <a:r>
              <a:rPr lang="sr-Cyrl-CS" sz="2000" b="1" dirty="0">
                <a:solidFill>
                  <a:srgbClr val="C00000"/>
                </a:solidFill>
              </a:rPr>
              <a:t>август </a:t>
            </a:r>
            <a:r>
              <a:rPr lang="sr-Latn-CS" sz="2000" b="1" dirty="0" smtClean="0">
                <a:solidFill>
                  <a:srgbClr val="C00000"/>
                </a:solidFill>
              </a:rPr>
              <a:t>2006</a:t>
            </a:r>
            <a:r>
              <a:rPr lang="sr-Cyrl-RS" sz="2000" b="1" dirty="0" smtClean="0">
                <a:solidFill>
                  <a:srgbClr val="C00000"/>
                </a:solidFill>
              </a:rPr>
              <a:t>.</a:t>
            </a:r>
            <a:r>
              <a:rPr lang="sr-Latn-CS" sz="2000" b="1" dirty="0" smtClean="0">
                <a:solidFill>
                  <a:srgbClr val="C00000"/>
                </a:solidFill>
              </a:rPr>
              <a:t>)</a:t>
            </a:r>
            <a:endParaRPr lang="en-US" sz="2000" b="1" dirty="0">
              <a:solidFill>
                <a:srgbClr val="C00000"/>
              </a:solidFill>
            </a:endParaRPr>
          </a:p>
        </p:txBody>
      </p:sp>
    </p:spTree>
    <p:extLst>
      <p:ext uri="{BB962C8B-B14F-4D97-AF65-F5344CB8AC3E}">
        <p14:creationId xmlns:p14="http://schemas.microsoft.com/office/powerpoint/2010/main" val="120402783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descr="C:\Users\Ratko\Desktop\SEMINAR_BORSKO JEZERO_09-10.05.2016\Slike Stara planina 05 okt 2006\DSCN276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47789" y="1062147"/>
            <a:ext cx="6559152" cy="4907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a:spLocks noGrp="1" noRot="1" noChangeArrowheads="1"/>
          </p:cNvSpPr>
          <p:nvPr>
            <p:ph type="title"/>
          </p:nvPr>
        </p:nvSpPr>
        <p:spPr>
          <a:xfrm>
            <a:off x="1524000" y="762000"/>
            <a:ext cx="6382941" cy="185738"/>
          </a:xfrm>
        </p:spPr>
        <p:txBody>
          <a:bodyPr rtlCol="0">
            <a:noAutofit/>
          </a:bodyPr>
          <a:lstStyle/>
          <a:p>
            <a:pPr>
              <a:defRPr/>
            </a:pPr>
            <a:r>
              <a:rPr lang="sr-Cyrl-CS" sz="2000" b="1" dirty="0">
                <a:solidFill>
                  <a:srgbClr val="C00000"/>
                </a:solidFill>
              </a:rPr>
              <a:t>Стара </a:t>
            </a:r>
            <a:r>
              <a:rPr lang="sr-Cyrl-CS" sz="2000" b="1" dirty="0" smtClean="0">
                <a:solidFill>
                  <a:srgbClr val="C00000"/>
                </a:solidFill>
              </a:rPr>
              <a:t>планина, октобар </a:t>
            </a:r>
            <a:r>
              <a:rPr lang="sr-Cyrl-CS" sz="2000" b="1" dirty="0">
                <a:solidFill>
                  <a:srgbClr val="C00000"/>
                </a:solidFill>
              </a:rPr>
              <a:t>2006.  </a:t>
            </a:r>
            <a:endParaRPr lang="sr-Latn-CS" sz="2000" b="1" dirty="0">
              <a:solidFill>
                <a:srgbClr val="C00000"/>
              </a:solidFill>
            </a:endParaRPr>
          </a:p>
        </p:txBody>
      </p:sp>
    </p:spTree>
    <p:extLst>
      <p:ext uri="{BB962C8B-B14F-4D97-AF65-F5344CB8AC3E}">
        <p14:creationId xmlns:p14="http://schemas.microsoft.com/office/powerpoint/2010/main" val="323875872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Picture 4" descr="HPIM319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2999" y="1066800"/>
            <a:ext cx="7086601" cy="488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7" name="Rectangle 5"/>
          <p:cNvSpPr>
            <a:spLocks noGrp="1" noRot="1" noChangeArrowheads="1"/>
          </p:cNvSpPr>
          <p:nvPr>
            <p:ph type="title"/>
          </p:nvPr>
        </p:nvSpPr>
        <p:spPr>
          <a:xfrm>
            <a:off x="3048000" y="685800"/>
            <a:ext cx="4267200" cy="303610"/>
          </a:xfrm>
        </p:spPr>
        <p:txBody>
          <a:bodyPr rtlCol="0">
            <a:noAutofit/>
          </a:bodyPr>
          <a:lstStyle/>
          <a:p>
            <a:pPr>
              <a:defRPr/>
            </a:pPr>
            <a:r>
              <a:rPr lang="sr-Cyrl-CS" sz="2000" b="1" dirty="0">
                <a:solidFill>
                  <a:srgbClr val="C00000"/>
                </a:solidFill>
              </a:rPr>
              <a:t>Стара планина - мај 2007.  </a:t>
            </a:r>
            <a:endParaRPr lang="sr-Latn-CS" sz="2000" b="1" dirty="0">
              <a:solidFill>
                <a:srgbClr val="C00000"/>
              </a:solidFill>
            </a:endParaRPr>
          </a:p>
        </p:txBody>
      </p:sp>
    </p:spTree>
    <p:extLst>
      <p:ext uri="{BB962C8B-B14F-4D97-AF65-F5344CB8AC3E}">
        <p14:creationId xmlns:p14="http://schemas.microsoft.com/office/powerpoint/2010/main" val="381717341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4" descr="HPIM323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1062900"/>
            <a:ext cx="7155214" cy="488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5" name="Rectangle 5"/>
          <p:cNvSpPr>
            <a:spLocks noGrp="1" noRot="1" noChangeArrowheads="1"/>
          </p:cNvSpPr>
          <p:nvPr>
            <p:ph type="title"/>
          </p:nvPr>
        </p:nvSpPr>
        <p:spPr>
          <a:xfrm>
            <a:off x="2667000" y="685800"/>
            <a:ext cx="4568429" cy="347663"/>
          </a:xfrm>
        </p:spPr>
        <p:txBody>
          <a:bodyPr rtlCol="0">
            <a:noAutofit/>
          </a:bodyPr>
          <a:lstStyle/>
          <a:p>
            <a:pPr>
              <a:defRPr/>
            </a:pPr>
            <a:r>
              <a:rPr lang="sr-Cyrl-CS" sz="2000" b="1" dirty="0">
                <a:solidFill>
                  <a:srgbClr val="C00000"/>
                </a:solidFill>
              </a:rPr>
              <a:t>Стара планина - јуни 2007.  </a:t>
            </a:r>
            <a:endParaRPr lang="sr-Latn-CS" sz="2000" b="1" dirty="0">
              <a:solidFill>
                <a:srgbClr val="C00000"/>
              </a:solidFill>
            </a:endParaRPr>
          </a:p>
        </p:txBody>
      </p:sp>
    </p:spTree>
    <p:extLst>
      <p:ext uri="{BB962C8B-B14F-4D97-AF65-F5344CB8AC3E}">
        <p14:creationId xmlns:p14="http://schemas.microsoft.com/office/powerpoint/2010/main" val="203122330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Picture 4" descr="HPIM324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70384" y="1083297"/>
            <a:ext cx="7211616" cy="4884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9" name="Rectangle 5"/>
          <p:cNvSpPr>
            <a:spLocks noGrp="1" noRot="1" noChangeArrowheads="1"/>
          </p:cNvSpPr>
          <p:nvPr>
            <p:ph type="title"/>
          </p:nvPr>
        </p:nvSpPr>
        <p:spPr>
          <a:xfrm>
            <a:off x="2743200" y="762000"/>
            <a:ext cx="4339829" cy="240506"/>
          </a:xfrm>
        </p:spPr>
        <p:txBody>
          <a:bodyPr rtlCol="0">
            <a:noAutofit/>
          </a:bodyPr>
          <a:lstStyle/>
          <a:p>
            <a:pPr>
              <a:defRPr/>
            </a:pPr>
            <a:r>
              <a:rPr lang="sr-Cyrl-CS" sz="2000" b="1" dirty="0">
                <a:solidFill>
                  <a:srgbClr val="C00000"/>
                </a:solidFill>
              </a:rPr>
              <a:t>Стара планина - јули 2007.  </a:t>
            </a:r>
            <a:endParaRPr lang="sr-Latn-CS" sz="2000" b="1" dirty="0">
              <a:solidFill>
                <a:srgbClr val="C00000"/>
              </a:solidFill>
            </a:endParaRPr>
          </a:p>
        </p:txBody>
      </p:sp>
    </p:spTree>
    <p:extLst>
      <p:ext uri="{BB962C8B-B14F-4D97-AF65-F5344CB8AC3E}">
        <p14:creationId xmlns:p14="http://schemas.microsoft.com/office/powerpoint/2010/main" val="298985997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7" name="Picture 4" descr="DSC0713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70384" y="1073233"/>
            <a:ext cx="7059215" cy="4870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3" name="Rectangle 5"/>
          <p:cNvSpPr>
            <a:spLocks noGrp="1" noRot="1" noChangeArrowheads="1"/>
          </p:cNvSpPr>
          <p:nvPr>
            <p:ph type="title"/>
          </p:nvPr>
        </p:nvSpPr>
        <p:spPr>
          <a:xfrm>
            <a:off x="2971800" y="762000"/>
            <a:ext cx="4114800" cy="270272"/>
          </a:xfrm>
        </p:spPr>
        <p:txBody>
          <a:bodyPr rtlCol="0">
            <a:noAutofit/>
          </a:bodyPr>
          <a:lstStyle/>
          <a:p>
            <a:pPr>
              <a:defRPr/>
            </a:pPr>
            <a:r>
              <a:rPr lang="sr-Cyrl-CS" sz="2000" b="1" dirty="0">
                <a:solidFill>
                  <a:srgbClr val="C00000"/>
                </a:solidFill>
              </a:rPr>
              <a:t>Стара планина - август 2007.  </a:t>
            </a:r>
            <a:endParaRPr lang="sr-Latn-CS" sz="2000" b="1" dirty="0">
              <a:solidFill>
                <a:srgbClr val="C00000"/>
              </a:solidFill>
            </a:endParaRPr>
          </a:p>
        </p:txBody>
      </p:sp>
    </p:spTree>
    <p:extLst>
      <p:ext uri="{BB962C8B-B14F-4D97-AF65-F5344CB8AC3E}">
        <p14:creationId xmlns:p14="http://schemas.microsoft.com/office/powerpoint/2010/main" val="241689033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4" descr="DSC0713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0" y="1119249"/>
            <a:ext cx="4495800" cy="5285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7" name="Rectangle 5"/>
          <p:cNvSpPr>
            <a:spLocks noGrp="1" noRot="1" noChangeArrowheads="1"/>
          </p:cNvSpPr>
          <p:nvPr>
            <p:ph type="title"/>
          </p:nvPr>
        </p:nvSpPr>
        <p:spPr>
          <a:xfrm>
            <a:off x="2743200" y="685800"/>
            <a:ext cx="4038600" cy="304800"/>
          </a:xfrm>
        </p:spPr>
        <p:txBody>
          <a:bodyPr rtlCol="0">
            <a:noAutofit/>
          </a:bodyPr>
          <a:lstStyle/>
          <a:p>
            <a:pPr>
              <a:defRPr/>
            </a:pPr>
            <a:r>
              <a:rPr lang="sr-Cyrl-CS" sz="2000" b="1" dirty="0">
                <a:solidFill>
                  <a:srgbClr val="C00000"/>
                </a:solidFill>
              </a:rPr>
              <a:t>Стара планина – септембар 2007.  </a:t>
            </a:r>
            <a:endParaRPr lang="sr-Latn-CS" sz="2000" b="1" dirty="0">
              <a:solidFill>
                <a:srgbClr val="C00000"/>
              </a:solidFill>
            </a:endParaRPr>
          </a:p>
        </p:txBody>
      </p:sp>
    </p:spTree>
    <p:extLst>
      <p:ext uri="{BB962C8B-B14F-4D97-AF65-F5344CB8AC3E}">
        <p14:creationId xmlns:p14="http://schemas.microsoft.com/office/powerpoint/2010/main" val="359768325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2590800" y="609600"/>
            <a:ext cx="5334000" cy="381000"/>
          </a:xfrm>
        </p:spPr>
        <p:txBody>
          <a:bodyPr>
            <a:normAutofit fontScale="90000"/>
          </a:bodyPr>
          <a:lstStyle/>
          <a:p>
            <a:pPr eaLnBrk="1" hangingPunct="1"/>
            <a:r>
              <a:rPr lang="en-US" sz="2000" b="1" dirty="0" err="1">
                <a:solidFill>
                  <a:srgbClr val="C00000"/>
                </a:solidFill>
              </a:rPr>
              <a:t>Ушће</a:t>
            </a:r>
            <a:r>
              <a:rPr lang="en-US" sz="2000" b="1" dirty="0">
                <a:solidFill>
                  <a:srgbClr val="C00000"/>
                </a:solidFill>
              </a:rPr>
              <a:t> </a:t>
            </a:r>
            <a:r>
              <a:rPr lang="en-US" sz="2000" b="1" dirty="0" err="1">
                <a:solidFill>
                  <a:srgbClr val="C00000"/>
                </a:solidFill>
              </a:rPr>
              <a:t>потока</a:t>
            </a:r>
            <a:r>
              <a:rPr lang="en-US" sz="2000" b="1" dirty="0">
                <a:solidFill>
                  <a:srgbClr val="C00000"/>
                </a:solidFill>
              </a:rPr>
              <a:t> у </a:t>
            </a:r>
            <a:r>
              <a:rPr lang="en-US" sz="2000" b="1" dirty="0" err="1">
                <a:solidFill>
                  <a:srgbClr val="C00000"/>
                </a:solidFill>
              </a:rPr>
              <a:t>Дунав</a:t>
            </a:r>
            <a:r>
              <a:rPr lang="en-US" sz="2000" b="1" dirty="0">
                <a:solidFill>
                  <a:srgbClr val="C00000"/>
                </a:solidFill>
              </a:rPr>
              <a:t> (</a:t>
            </a:r>
            <a:r>
              <a:rPr lang="en-US" sz="2000" b="1" dirty="0" err="1">
                <a:solidFill>
                  <a:srgbClr val="C00000"/>
                </a:solidFill>
              </a:rPr>
              <a:t>пре</a:t>
            </a:r>
            <a:r>
              <a:rPr lang="en-US" sz="2000" b="1" dirty="0">
                <a:solidFill>
                  <a:srgbClr val="C00000"/>
                </a:solidFill>
              </a:rPr>
              <a:t> </a:t>
            </a:r>
            <a:r>
              <a:rPr lang="en-US" sz="2000" b="1" dirty="0" err="1">
                <a:solidFill>
                  <a:srgbClr val="C00000"/>
                </a:solidFill>
              </a:rPr>
              <a:t>бране</a:t>
            </a:r>
            <a:r>
              <a:rPr lang="en-US" sz="2000" b="1" dirty="0">
                <a:solidFill>
                  <a:srgbClr val="C00000"/>
                </a:solidFill>
              </a:rPr>
              <a:t> </a:t>
            </a:r>
            <a:r>
              <a:rPr lang="en-US" sz="2000" b="1" dirty="0" err="1">
                <a:solidFill>
                  <a:srgbClr val="C00000"/>
                </a:solidFill>
              </a:rPr>
              <a:t>Ђердап</a:t>
            </a:r>
            <a:r>
              <a:rPr lang="en-US" sz="2000" b="1" dirty="0">
                <a:solidFill>
                  <a:srgbClr val="C00000"/>
                </a:solidFill>
              </a:rPr>
              <a:t>)</a:t>
            </a:r>
          </a:p>
        </p:txBody>
      </p:sp>
      <p:pic>
        <p:nvPicPr>
          <p:cNvPr id="49155" name="Picture 3" descr="HPIM1375"/>
          <p:cNvPicPr>
            <a:picLocks noChangeAspect="1" noChangeArrowheads="1"/>
          </p:cNvPicPr>
          <p:nvPr/>
        </p:nvPicPr>
        <p:blipFill>
          <a:blip r:embed="rId2" cstate="print">
            <a:extLst>
              <a:ext uri="{28A0092B-C50C-407E-A947-70E740481C1C}">
                <a14:useLocalDpi xmlns:a14="http://schemas.microsoft.com/office/drawing/2010/main" val="0"/>
              </a:ext>
            </a:extLst>
          </a:blip>
          <a:srcRect t="5927" b="4453"/>
          <a:stretch>
            <a:fillRect/>
          </a:stretch>
        </p:blipFill>
        <p:spPr bwMode="auto">
          <a:xfrm>
            <a:off x="838200" y="1066800"/>
            <a:ext cx="7307145" cy="4911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31029115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descr="WP_20160814_009.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1" y="1771649"/>
            <a:ext cx="8926434" cy="3769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3"/>
          <p:cNvSpPr txBox="1">
            <a:spLocks noChangeArrowheads="1"/>
          </p:cNvSpPr>
          <p:nvPr/>
        </p:nvSpPr>
        <p:spPr bwMode="auto">
          <a:xfrm>
            <a:off x="1329493" y="1219200"/>
            <a:ext cx="657225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eaLnBrk="1" hangingPunct="1">
              <a:spcBef>
                <a:spcPct val="50000"/>
              </a:spcBef>
            </a:pPr>
            <a:r>
              <a:rPr lang="en-US" sz="2000" b="1" dirty="0" err="1">
                <a:solidFill>
                  <a:srgbClr val="C00000"/>
                </a:solidFill>
                <a:latin typeface="Calibri" panose="020F0502020204030204" pitchFamily="34" charset="0"/>
              </a:rPr>
              <a:t>Обилазница</a:t>
            </a:r>
            <a:r>
              <a:rPr lang="en-US" sz="2000" b="1" dirty="0">
                <a:solidFill>
                  <a:srgbClr val="C00000"/>
                </a:solidFill>
                <a:latin typeface="Calibri" panose="020F0502020204030204" pitchFamily="34" charset="0"/>
              </a:rPr>
              <a:t> </a:t>
            </a:r>
            <a:r>
              <a:rPr lang="en-US" sz="2000" b="1" dirty="0" err="1">
                <a:solidFill>
                  <a:srgbClr val="C00000"/>
                </a:solidFill>
                <a:latin typeface="Calibri" panose="020F0502020204030204" pitchFamily="34" charset="0"/>
              </a:rPr>
              <a:t>око</a:t>
            </a:r>
            <a:r>
              <a:rPr lang="en-US" sz="2000" b="1" dirty="0">
                <a:solidFill>
                  <a:srgbClr val="C00000"/>
                </a:solidFill>
                <a:latin typeface="Calibri" panose="020F0502020204030204" pitchFamily="34" charset="0"/>
              </a:rPr>
              <a:t> </a:t>
            </a:r>
            <a:r>
              <a:rPr lang="en-US" sz="2000" b="1" dirty="0" err="1">
                <a:solidFill>
                  <a:srgbClr val="C00000"/>
                </a:solidFill>
                <a:latin typeface="Calibri" panose="020F0502020204030204" pitchFamily="34" charset="0"/>
              </a:rPr>
              <a:t>Скопља</a:t>
            </a:r>
            <a:r>
              <a:rPr lang="en-US" sz="2000" b="1" dirty="0">
                <a:solidFill>
                  <a:srgbClr val="C00000"/>
                </a:solidFill>
                <a:latin typeface="Calibri" panose="020F0502020204030204" pitchFamily="34" charset="0"/>
              </a:rPr>
              <a:t>, </a:t>
            </a:r>
            <a:r>
              <a:rPr lang="en-US" sz="2000" b="1" dirty="0" err="1">
                <a:solidFill>
                  <a:srgbClr val="C00000"/>
                </a:solidFill>
                <a:latin typeface="Calibri" panose="020F0502020204030204" pitchFamily="34" charset="0"/>
              </a:rPr>
              <a:t>август</a:t>
            </a:r>
            <a:r>
              <a:rPr lang="en-US" sz="2000" b="1" dirty="0">
                <a:solidFill>
                  <a:srgbClr val="C00000"/>
                </a:solidFill>
                <a:latin typeface="Calibri" panose="020F0502020204030204" pitchFamily="34" charset="0"/>
              </a:rPr>
              <a:t> 2016</a:t>
            </a:r>
          </a:p>
        </p:txBody>
      </p:sp>
    </p:spTree>
    <p:extLst>
      <p:ext uri="{BB962C8B-B14F-4D97-AF65-F5344CB8AC3E}">
        <p14:creationId xmlns:p14="http://schemas.microsoft.com/office/powerpoint/2010/main" val="383414442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2895600" y="609600"/>
            <a:ext cx="3581400" cy="531019"/>
          </a:xfrm>
        </p:spPr>
        <p:txBody>
          <a:bodyPr/>
          <a:lstStyle/>
          <a:p>
            <a:pPr eaLnBrk="1" hangingPunct="1"/>
            <a:r>
              <a:rPr lang="en-US" sz="2400" b="1" dirty="0" err="1">
                <a:solidFill>
                  <a:srgbClr val="C00000"/>
                </a:solidFill>
              </a:rPr>
              <a:t>Хоргош</a:t>
            </a:r>
            <a:r>
              <a:rPr lang="en-US" sz="2400" b="1" dirty="0">
                <a:solidFill>
                  <a:srgbClr val="C00000"/>
                </a:solidFill>
              </a:rPr>
              <a:t>, 2000.</a:t>
            </a:r>
            <a:endParaRPr lang="en-US" sz="2100" b="1" dirty="0">
              <a:solidFill>
                <a:srgbClr val="C00000"/>
              </a:solidFill>
            </a:endParaRPr>
          </a:p>
        </p:txBody>
      </p:sp>
      <p:pic>
        <p:nvPicPr>
          <p:cNvPr id="5017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19200"/>
            <a:ext cx="7162800" cy="4886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152457644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4200" y="609600"/>
            <a:ext cx="4238625" cy="319088"/>
          </a:xfrm>
        </p:spPr>
        <p:txBody>
          <a:bodyPr>
            <a:normAutofit fontScale="90000"/>
          </a:bodyPr>
          <a:lstStyle/>
          <a:p>
            <a:pPr algn="ctr" eaLnBrk="1" hangingPunct="1">
              <a:defRPr/>
            </a:pPr>
            <a:r>
              <a:rPr lang="sr-Cyrl-RS" sz="2100" b="1" dirty="0">
                <a:solidFill>
                  <a:srgbClr val="C00000"/>
                </a:solidFill>
                <a:latin typeface="+mn-lt"/>
              </a:rPr>
              <a:t>МХЕ „Звонце“</a:t>
            </a:r>
            <a:endParaRPr lang="sr-Cyrl-RS" sz="2100" dirty="0">
              <a:solidFill>
                <a:srgbClr val="C00000"/>
              </a:solidFill>
              <a:latin typeface="+mn-lt"/>
            </a:endParaRPr>
          </a:p>
        </p:txBody>
      </p:sp>
      <p:pic>
        <p:nvPicPr>
          <p:cNvPr id="56323"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762001" y="1160861"/>
            <a:ext cx="3804048" cy="5378592"/>
          </a:xfrm>
        </p:spPr>
      </p:pic>
      <p:pic>
        <p:nvPicPr>
          <p:cNvPr id="56324"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79402" y="1176339"/>
            <a:ext cx="3371822" cy="4767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744280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5" descr="IMG_49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3707607"/>
            <a:ext cx="3806429" cy="2531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7"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1066800"/>
            <a:ext cx="3786835" cy="2524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60671" y="1060268"/>
            <a:ext cx="3781698" cy="2521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Picture 7"/>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4628" y="3707607"/>
            <a:ext cx="3356372" cy="22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326193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IMG_490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1066800"/>
            <a:ext cx="3673147" cy="2449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1" name="Picture 4" descr="IMG_4893_P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053737"/>
            <a:ext cx="3676535" cy="245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2" name="Picture 5" descr="IMG_49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3595236"/>
            <a:ext cx="3699273" cy="2467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6" descr="IMG_481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32711" y="3592668"/>
            <a:ext cx="3544489" cy="2368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745096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5"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0562" y="1066800"/>
            <a:ext cx="7317638"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887727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762000"/>
            <a:ext cx="6172200" cy="422672"/>
          </a:xfrm>
        </p:spPr>
        <p:txBody>
          <a:bodyPr>
            <a:noAutofit/>
          </a:bodyPr>
          <a:lstStyle/>
          <a:p>
            <a:r>
              <a:rPr lang="sr-Cyrl-CS" sz="2000" b="1" dirty="0" smtClean="0">
                <a:solidFill>
                  <a:srgbClr val="C00000"/>
                </a:solidFill>
              </a:rPr>
              <a:t>Кратак </a:t>
            </a:r>
            <a:r>
              <a:rPr lang="sr-Cyrl-CS" sz="2000" b="1" dirty="0">
                <a:solidFill>
                  <a:srgbClr val="C00000"/>
                </a:solidFill>
              </a:rPr>
              <a:t>историјат појаве бујичних поплава на подручју </a:t>
            </a:r>
            <a:r>
              <a:rPr lang="sr-Cyrl-RS" sz="2000" b="1" dirty="0">
                <a:solidFill>
                  <a:srgbClr val="C00000"/>
                </a:solidFill>
              </a:rPr>
              <a:t>Градске Општине </a:t>
            </a:r>
            <a:r>
              <a:rPr lang="sr-Cyrl-RS" sz="2000" b="1" dirty="0" smtClean="0">
                <a:solidFill>
                  <a:srgbClr val="C00000"/>
                </a:solidFill>
              </a:rPr>
              <a:t>Лазаревац</a:t>
            </a:r>
            <a:endParaRPr lang="en-US" sz="2000" dirty="0">
              <a:solidFill>
                <a:srgbClr val="C00000"/>
              </a:solidFill>
            </a:endParaRPr>
          </a:p>
        </p:txBody>
      </p:sp>
      <p:sp>
        <p:nvSpPr>
          <p:cNvPr id="3" name="Content Placeholder 2"/>
          <p:cNvSpPr>
            <a:spLocks noGrp="1"/>
          </p:cNvSpPr>
          <p:nvPr>
            <p:ph idx="1"/>
          </p:nvPr>
        </p:nvSpPr>
        <p:spPr>
          <a:xfrm>
            <a:off x="0" y="1543050"/>
            <a:ext cx="9067800" cy="3867149"/>
          </a:xfrm>
        </p:spPr>
        <p:txBody>
          <a:bodyPr>
            <a:noAutofit/>
          </a:bodyPr>
          <a:lstStyle/>
          <a:p>
            <a:pPr algn="just"/>
            <a:r>
              <a:rPr lang="sr-Cyrl-RS" sz="1400" b="1" dirty="0">
                <a:solidFill>
                  <a:srgbClr val="C00000"/>
                </a:solidFill>
              </a:rPr>
              <a:t>1980. године </a:t>
            </a:r>
            <a:r>
              <a:rPr lang="sr-Cyrl-RS" sz="1400" dirty="0"/>
              <a:t>поплављено је неколико хиљада хектара земљишта, оштећено је неколико стотина стамбених и економских објеката, десетине километара путева бројни мостови. </a:t>
            </a:r>
          </a:p>
          <a:p>
            <a:pPr algn="just"/>
            <a:r>
              <a:rPr lang="sr-Cyrl-RS" sz="1400" b="1" dirty="0">
                <a:solidFill>
                  <a:srgbClr val="C00000"/>
                </a:solidFill>
              </a:rPr>
              <a:t>јун 1996. </a:t>
            </a:r>
            <a:r>
              <a:rPr lang="sr-Cyrl-RS" sz="1400" dirty="0"/>
              <a:t> </a:t>
            </a:r>
          </a:p>
          <a:p>
            <a:pPr algn="just"/>
            <a:r>
              <a:rPr lang="sr-Cyrl-RS" sz="1400" b="1" dirty="0">
                <a:solidFill>
                  <a:srgbClr val="C00000"/>
                </a:solidFill>
              </a:rPr>
              <a:t>јул 1999. </a:t>
            </a:r>
            <a:r>
              <a:rPr lang="sr-Cyrl-RS" sz="1400" dirty="0"/>
              <a:t>   </a:t>
            </a:r>
            <a:endParaRPr lang="en-US" sz="1400" dirty="0"/>
          </a:p>
          <a:p>
            <a:pPr algn="just"/>
            <a:r>
              <a:rPr lang="sr-Cyrl-RS" sz="1400" b="1" u="sng" dirty="0" smtClean="0">
                <a:solidFill>
                  <a:srgbClr val="C00000"/>
                </a:solidFill>
              </a:rPr>
              <a:t>мај 2014. </a:t>
            </a:r>
            <a:endParaRPr lang="sr-Cyrl-RS" sz="1400" b="1" u="sng" dirty="0"/>
          </a:p>
          <a:p>
            <a:pPr marL="0" indent="0" algn="just">
              <a:buNone/>
            </a:pPr>
            <a:r>
              <a:rPr lang="sr-Cyrl-RS" sz="1400" dirty="0"/>
              <a:t>- </a:t>
            </a:r>
            <a:r>
              <a:rPr lang="sr-Cyrl-RS" sz="1400" dirty="0">
                <a:solidFill>
                  <a:srgbClr val="002060"/>
                </a:solidFill>
              </a:rPr>
              <a:t>1 људска жртва (М.3. </a:t>
            </a:r>
            <a:r>
              <a:rPr lang="sr-Cyrl-CS" sz="1400" dirty="0">
                <a:solidFill>
                  <a:srgbClr val="002060"/>
                </a:solidFill>
              </a:rPr>
              <a:t>Вреоци)</a:t>
            </a:r>
          </a:p>
          <a:p>
            <a:pPr marL="0" indent="0" algn="just">
              <a:buNone/>
            </a:pPr>
            <a:r>
              <a:rPr lang="sr-Cyrl-RS" sz="1400" dirty="0">
                <a:solidFill>
                  <a:srgbClr val="002060"/>
                </a:solidFill>
              </a:rPr>
              <a:t>- Евакуисано је </a:t>
            </a:r>
            <a:r>
              <a:rPr lang="sr-Cyrl-RS" sz="1400" b="1" dirty="0" smtClean="0">
                <a:solidFill>
                  <a:schemeClr val="accent2">
                    <a:lumMod val="75000"/>
                  </a:schemeClr>
                </a:solidFill>
              </a:rPr>
              <a:t>3.112</a:t>
            </a:r>
            <a:r>
              <a:rPr lang="sr-Cyrl-RS" sz="1400" dirty="0" smtClean="0">
                <a:solidFill>
                  <a:srgbClr val="002060"/>
                </a:solidFill>
              </a:rPr>
              <a:t> </a:t>
            </a:r>
            <a:r>
              <a:rPr lang="sr-Cyrl-RS" sz="1400" dirty="0">
                <a:solidFill>
                  <a:srgbClr val="002060"/>
                </a:solidFill>
              </a:rPr>
              <a:t>људи, </a:t>
            </a:r>
          </a:p>
          <a:p>
            <a:pPr marL="0" indent="0" algn="just">
              <a:buNone/>
            </a:pPr>
            <a:r>
              <a:rPr lang="sr-Cyrl-RS" sz="1400" dirty="0">
                <a:solidFill>
                  <a:srgbClr val="002060"/>
                </a:solidFill>
              </a:rPr>
              <a:t>- поплављена је око </a:t>
            </a:r>
            <a:r>
              <a:rPr lang="sr-Cyrl-RS" sz="1400" b="1" dirty="0">
                <a:solidFill>
                  <a:schemeClr val="accent2">
                    <a:lumMod val="75000"/>
                  </a:schemeClr>
                </a:solidFill>
              </a:rPr>
              <a:t>900</a:t>
            </a:r>
            <a:r>
              <a:rPr lang="sr-Cyrl-RS" sz="1400" dirty="0">
                <a:solidFill>
                  <a:srgbClr val="002060"/>
                </a:solidFill>
              </a:rPr>
              <a:t> хектара, </a:t>
            </a:r>
          </a:p>
          <a:p>
            <a:pPr marL="0" indent="0" algn="just">
              <a:buNone/>
            </a:pPr>
            <a:r>
              <a:rPr lang="sr-Cyrl-RS" sz="1400" dirty="0">
                <a:solidFill>
                  <a:srgbClr val="002060"/>
                </a:solidFill>
              </a:rPr>
              <a:t>- оштећено и уништено </a:t>
            </a:r>
            <a:r>
              <a:rPr lang="sr-Cyrl-RS" sz="1400" b="1" dirty="0">
                <a:solidFill>
                  <a:schemeClr val="accent2">
                    <a:lumMod val="75000"/>
                  </a:schemeClr>
                </a:solidFill>
              </a:rPr>
              <a:t>више стотина објеката</a:t>
            </a:r>
            <a:r>
              <a:rPr lang="sr-Cyrl-RS" sz="1400" dirty="0">
                <a:solidFill>
                  <a:srgbClr val="002060"/>
                </a:solidFill>
              </a:rPr>
              <a:t>, значајни делови путне, електроенергетске и водопривредне инфраструктуре. </a:t>
            </a:r>
          </a:p>
          <a:p>
            <a:pPr marL="0" indent="0" algn="just">
              <a:buNone/>
            </a:pPr>
            <a:r>
              <a:rPr lang="sr-Cyrl-RS" sz="1400" dirty="0">
                <a:solidFill>
                  <a:srgbClr val="002060"/>
                </a:solidFill>
              </a:rPr>
              <a:t>- процењена материјална штета </a:t>
            </a:r>
            <a:r>
              <a:rPr lang="sr-Cyrl-RS" sz="1400" b="1" dirty="0" smtClean="0">
                <a:solidFill>
                  <a:schemeClr val="accent2">
                    <a:lumMod val="75000"/>
                  </a:schemeClr>
                </a:solidFill>
              </a:rPr>
              <a:t>већа </a:t>
            </a:r>
            <a:r>
              <a:rPr lang="sr-Cyrl-RS" sz="1400" b="1" dirty="0">
                <a:solidFill>
                  <a:schemeClr val="accent2">
                    <a:lumMod val="75000"/>
                  </a:schemeClr>
                </a:solidFill>
              </a:rPr>
              <a:t>од 2.8 милиона евра</a:t>
            </a:r>
            <a:r>
              <a:rPr lang="sr-Cyrl-RS" sz="1400" dirty="0">
                <a:solidFill>
                  <a:srgbClr val="002060"/>
                </a:solidFill>
              </a:rPr>
              <a:t>, </a:t>
            </a:r>
            <a:r>
              <a:rPr lang="sr-Cyrl-RS" sz="1400" dirty="0" smtClean="0">
                <a:solidFill>
                  <a:srgbClr val="002060"/>
                </a:solidFill>
              </a:rPr>
              <a:t>без </a:t>
            </a:r>
            <a:r>
              <a:rPr lang="sr-Cyrl-RS" sz="1400" dirty="0">
                <a:solidFill>
                  <a:srgbClr val="002060"/>
                </a:solidFill>
              </a:rPr>
              <a:t>рударско-енергетског комплекса „Колубара“.</a:t>
            </a:r>
          </a:p>
          <a:p>
            <a:pPr marL="0" indent="0" algn="just">
              <a:buNone/>
            </a:pPr>
            <a:r>
              <a:rPr lang="sr-Cyrl-RS" sz="1400" dirty="0">
                <a:solidFill>
                  <a:srgbClr val="002060"/>
                </a:solidFill>
              </a:rPr>
              <a:t>- Активирано је више од </a:t>
            </a:r>
            <a:r>
              <a:rPr lang="sr-Cyrl-RS" sz="1400" b="1" dirty="0">
                <a:solidFill>
                  <a:schemeClr val="accent2">
                    <a:lumMod val="75000"/>
                  </a:schemeClr>
                </a:solidFill>
              </a:rPr>
              <a:t>145 клизишта</a:t>
            </a:r>
            <a:r>
              <a:rPr lang="sr-Cyrl-RS" sz="1400" dirty="0">
                <a:solidFill>
                  <a:srgbClr val="002060"/>
                </a:solidFill>
              </a:rPr>
              <a:t>. </a:t>
            </a:r>
          </a:p>
          <a:p>
            <a:pPr marL="0" indent="0" algn="just">
              <a:buNone/>
            </a:pPr>
            <a:r>
              <a:rPr lang="sr-Cyrl-RS" sz="1400" dirty="0">
                <a:solidFill>
                  <a:srgbClr val="002060"/>
                </a:solidFill>
              </a:rPr>
              <a:t>- у</a:t>
            </a:r>
            <a:r>
              <a:rPr lang="sr-Cyrl-CS" sz="1400" dirty="0">
                <a:solidFill>
                  <a:srgbClr val="002060"/>
                </a:solidFill>
              </a:rPr>
              <a:t>кло</a:t>
            </a:r>
            <a:r>
              <a:rPr lang="sr-Cyrl-RS" sz="1400" dirty="0">
                <a:solidFill>
                  <a:srgbClr val="002060"/>
                </a:solidFill>
              </a:rPr>
              <a:t>њено је </a:t>
            </a:r>
            <a:r>
              <a:rPr lang="sr-Cyrl-CS" sz="1400" dirty="0">
                <a:solidFill>
                  <a:srgbClr val="002060"/>
                </a:solidFill>
              </a:rPr>
              <a:t>преко </a:t>
            </a:r>
            <a:r>
              <a:rPr lang="sr-Cyrl-CS" sz="1400" b="1" dirty="0" smtClean="0">
                <a:solidFill>
                  <a:schemeClr val="accent2">
                    <a:lumMod val="75000"/>
                  </a:schemeClr>
                </a:solidFill>
              </a:rPr>
              <a:t>2.700 </a:t>
            </a:r>
            <a:r>
              <a:rPr lang="sr-Cyrl-CS" sz="1400" b="1" dirty="0">
                <a:solidFill>
                  <a:schemeClr val="accent2">
                    <a:lumMod val="75000"/>
                  </a:schemeClr>
                </a:solidFill>
              </a:rPr>
              <a:t>лешева </a:t>
            </a:r>
            <a:r>
              <a:rPr lang="sr-Cyrl-CS" sz="1400" dirty="0">
                <a:solidFill>
                  <a:srgbClr val="002060"/>
                </a:solidFill>
              </a:rPr>
              <a:t>домаћих животиња</a:t>
            </a:r>
          </a:p>
          <a:p>
            <a:pPr marL="0" indent="0" algn="just">
              <a:buNone/>
            </a:pPr>
            <a:r>
              <a:rPr lang="sr-Cyrl-RS" sz="1400" dirty="0">
                <a:solidFill>
                  <a:srgbClr val="002060"/>
                </a:solidFill>
              </a:rPr>
              <a:t>- </a:t>
            </a:r>
            <a:r>
              <a:rPr lang="sr-Cyrl-RS" sz="1400" b="1" dirty="0">
                <a:solidFill>
                  <a:schemeClr val="accent2">
                    <a:lumMod val="75000"/>
                  </a:schemeClr>
                </a:solidFill>
              </a:rPr>
              <a:t>прекид водоснабдевања </a:t>
            </a:r>
            <a:r>
              <a:rPr lang="sr-Cyrl-RS" sz="1400" dirty="0">
                <a:solidFill>
                  <a:srgbClr val="002060"/>
                </a:solidFill>
              </a:rPr>
              <a:t>(среда 14.05.2014.) на градском подручју Лазаревца, као и великом броју сеоских и приградских насеља. </a:t>
            </a:r>
          </a:p>
          <a:p>
            <a:pPr marL="0" indent="0" algn="just">
              <a:buNone/>
            </a:pPr>
            <a:r>
              <a:rPr lang="sr-Cyrl-RS" sz="1400" dirty="0">
                <a:solidFill>
                  <a:srgbClr val="002060"/>
                </a:solidFill>
              </a:rPr>
              <a:t>- без електичне енергије остало </a:t>
            </a:r>
            <a:r>
              <a:rPr lang="sr-Cyrl-RS" sz="1400" b="1" dirty="0" smtClean="0">
                <a:solidFill>
                  <a:schemeClr val="accent2">
                    <a:lumMod val="75000"/>
                  </a:schemeClr>
                </a:solidFill>
              </a:rPr>
              <a:t>22.000 </a:t>
            </a:r>
            <a:r>
              <a:rPr lang="sr-Cyrl-RS" sz="1400" b="1" dirty="0">
                <a:solidFill>
                  <a:schemeClr val="accent2">
                    <a:lumMod val="75000"/>
                  </a:schemeClr>
                </a:solidFill>
              </a:rPr>
              <a:t>потрошача</a:t>
            </a:r>
            <a:r>
              <a:rPr lang="sr-Cyrl-RS" sz="1400" dirty="0">
                <a:solidFill>
                  <a:srgbClr val="002060"/>
                </a:solidFill>
              </a:rPr>
              <a:t>. </a:t>
            </a:r>
          </a:p>
          <a:p>
            <a:pPr marL="0" indent="0" algn="just">
              <a:buNone/>
            </a:pPr>
            <a:r>
              <a:rPr lang="sr-Cyrl-RS" sz="1400" dirty="0">
                <a:solidFill>
                  <a:srgbClr val="002060"/>
                </a:solidFill>
              </a:rPr>
              <a:t>- проблематична </a:t>
            </a:r>
            <a:r>
              <a:rPr lang="sr-Cyrl-RS" sz="1400" b="1" dirty="0">
                <a:solidFill>
                  <a:schemeClr val="accent2">
                    <a:lumMod val="75000"/>
                  </a:schemeClr>
                </a:solidFill>
              </a:rPr>
              <a:t>кишна канализација </a:t>
            </a:r>
            <a:r>
              <a:rPr lang="sr-Cyrl-RS" sz="1400" dirty="0">
                <a:solidFill>
                  <a:srgbClr val="002060"/>
                </a:solidFill>
              </a:rPr>
              <a:t>(ерозиони материјал, мала пропусна моћ, изливање воде после интензивних падавина).</a:t>
            </a:r>
            <a:endParaRPr lang="en-US" sz="1400" dirty="0">
              <a:solidFill>
                <a:srgbClr val="002060"/>
              </a:solidFill>
            </a:endParaRPr>
          </a:p>
          <a:p>
            <a:pPr algn="just"/>
            <a:endParaRPr lang="en-US" sz="1400" dirty="0"/>
          </a:p>
        </p:txBody>
      </p:sp>
    </p:spTree>
    <p:extLst>
      <p:ext uri="{BB962C8B-B14F-4D97-AF65-F5344CB8AC3E}">
        <p14:creationId xmlns:p14="http://schemas.microsoft.com/office/powerpoint/2010/main" val="199301353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5800" y="1066800"/>
            <a:ext cx="5894249" cy="5348846"/>
          </a:xfrm>
        </p:spPr>
      </p:pic>
      <p:sp>
        <p:nvSpPr>
          <p:cNvPr id="5" name="Title 1"/>
          <p:cNvSpPr>
            <a:spLocks noGrp="1"/>
          </p:cNvSpPr>
          <p:nvPr>
            <p:ph type="title"/>
          </p:nvPr>
        </p:nvSpPr>
        <p:spPr>
          <a:xfrm>
            <a:off x="7086600" y="2209800"/>
            <a:ext cx="1676400" cy="1314450"/>
          </a:xfrm>
        </p:spPr>
        <p:txBody>
          <a:bodyPr>
            <a:noAutofit/>
          </a:bodyPr>
          <a:lstStyle/>
          <a:p>
            <a:r>
              <a:rPr lang="sr-Cyrl-RS" sz="2000" b="1" dirty="0">
                <a:solidFill>
                  <a:srgbClr val="C00000"/>
                </a:solidFill>
              </a:rPr>
              <a:t> Поплаве</a:t>
            </a:r>
            <a:br>
              <a:rPr lang="sr-Cyrl-RS" sz="2000" b="1" dirty="0">
                <a:solidFill>
                  <a:srgbClr val="C00000"/>
                </a:solidFill>
              </a:rPr>
            </a:br>
            <a:r>
              <a:rPr lang="sr-Cyrl-RS" sz="2000" b="1" dirty="0">
                <a:solidFill>
                  <a:srgbClr val="C00000"/>
                </a:solidFill>
              </a:rPr>
              <a:t>-мај </a:t>
            </a:r>
            <a:r>
              <a:rPr lang="sr-Cyrl-RS" sz="2000" b="1" dirty="0" smtClean="0">
                <a:solidFill>
                  <a:srgbClr val="C00000"/>
                </a:solidFill>
              </a:rPr>
              <a:t>2014-</a:t>
            </a:r>
            <a:br>
              <a:rPr lang="sr-Cyrl-RS" sz="2000" b="1" dirty="0" smtClean="0">
                <a:solidFill>
                  <a:srgbClr val="C00000"/>
                </a:solidFill>
              </a:rPr>
            </a:br>
            <a:r>
              <a:rPr lang="sr-Cyrl-RS" sz="2000" b="1" dirty="0" smtClean="0">
                <a:solidFill>
                  <a:srgbClr val="C00000"/>
                </a:solidFill>
              </a:rPr>
              <a:t>(извештај ватрогасне јединице)</a:t>
            </a:r>
            <a:endParaRPr lang="en-US" sz="2000" dirty="0">
              <a:solidFill>
                <a:srgbClr val="C00000"/>
              </a:solidFill>
            </a:endParaRPr>
          </a:p>
        </p:txBody>
      </p:sp>
    </p:spTree>
    <p:extLst>
      <p:ext uri="{BB962C8B-B14F-4D97-AF65-F5344CB8AC3E}">
        <p14:creationId xmlns:p14="http://schemas.microsoft.com/office/powerpoint/2010/main" val="195330009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762000"/>
            <a:ext cx="6172200" cy="342900"/>
          </a:xfrm>
        </p:spPr>
        <p:txBody>
          <a:bodyPr>
            <a:noAutofit/>
          </a:bodyPr>
          <a:lstStyle/>
          <a:p>
            <a:r>
              <a:rPr lang="sr-Cyrl-CS" sz="2000" b="1" dirty="0">
                <a:solidFill>
                  <a:srgbClr val="C00000"/>
                </a:solidFill>
              </a:rPr>
              <a:t>Резултати прорачуна максималних дневних падавина</a:t>
            </a:r>
            <a:r>
              <a:rPr lang="en-US" sz="2000" dirty="0">
                <a:solidFill>
                  <a:srgbClr val="C00000"/>
                </a:solidFill>
              </a:rPr>
              <a:t/>
            </a:r>
            <a:br>
              <a:rPr lang="en-US" sz="2000" dirty="0">
                <a:solidFill>
                  <a:srgbClr val="C00000"/>
                </a:solidFill>
              </a:rPr>
            </a:br>
            <a:endParaRPr lang="en-US" sz="2000" dirty="0">
              <a:solidFill>
                <a:srgbClr val="C00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92999292"/>
              </p:ext>
            </p:extLst>
          </p:nvPr>
        </p:nvGraphicFramePr>
        <p:xfrm>
          <a:off x="914400" y="1104899"/>
          <a:ext cx="7543800" cy="4762500"/>
        </p:xfrm>
        <a:graphic>
          <a:graphicData uri="http://schemas.openxmlformats.org/drawingml/2006/table">
            <a:tbl>
              <a:tblPr firstRow="1" firstCol="1" bandRow="1">
                <a:tableStyleId>{5C22544A-7EE6-4342-B048-85BDC9FD1C3A}</a:tableStyleId>
              </a:tblPr>
              <a:tblGrid>
                <a:gridCol w="3570714">
                  <a:extLst>
                    <a:ext uri="{9D8B030D-6E8A-4147-A177-3AD203B41FA5}">
                      <a16:colId xmlns="" xmlns:a16="http://schemas.microsoft.com/office/drawing/2014/main" val="20000"/>
                    </a:ext>
                  </a:extLst>
                </a:gridCol>
                <a:gridCol w="1335616">
                  <a:extLst>
                    <a:ext uri="{9D8B030D-6E8A-4147-A177-3AD203B41FA5}">
                      <a16:colId xmlns="" xmlns:a16="http://schemas.microsoft.com/office/drawing/2014/main" val="20001"/>
                    </a:ext>
                  </a:extLst>
                </a:gridCol>
                <a:gridCol w="1329052">
                  <a:extLst>
                    <a:ext uri="{9D8B030D-6E8A-4147-A177-3AD203B41FA5}">
                      <a16:colId xmlns="" xmlns:a16="http://schemas.microsoft.com/office/drawing/2014/main" val="20002"/>
                    </a:ext>
                  </a:extLst>
                </a:gridCol>
                <a:gridCol w="1308418">
                  <a:extLst>
                    <a:ext uri="{9D8B030D-6E8A-4147-A177-3AD203B41FA5}">
                      <a16:colId xmlns="" xmlns:a16="http://schemas.microsoft.com/office/drawing/2014/main" val="20003"/>
                    </a:ext>
                  </a:extLst>
                </a:gridCol>
              </a:tblGrid>
              <a:tr h="1270000">
                <a:tc rowSpan="2">
                  <a:txBody>
                    <a:bodyPr/>
                    <a:lstStyle/>
                    <a:p>
                      <a:pPr algn="ctr">
                        <a:spcAft>
                          <a:spcPts val="0"/>
                        </a:spcAft>
                      </a:pPr>
                      <a:r>
                        <a:rPr lang="sr-Cyrl-CS" sz="1500" dirty="0">
                          <a:effectLst/>
                        </a:rPr>
                        <a:t> </a:t>
                      </a:r>
                      <a:endParaRPr lang="en-US" sz="1500" dirty="0">
                        <a:effectLst/>
                      </a:endParaRPr>
                    </a:p>
                    <a:p>
                      <a:pPr algn="ctr">
                        <a:spcAft>
                          <a:spcPts val="0"/>
                        </a:spcAft>
                      </a:pPr>
                      <a:r>
                        <a:rPr lang="sr-Cyrl-CS" sz="1500" dirty="0">
                          <a:effectLst/>
                        </a:rPr>
                        <a:t> </a:t>
                      </a:r>
                      <a:endParaRPr lang="en-US" sz="1500" dirty="0">
                        <a:effectLst/>
                      </a:endParaRPr>
                    </a:p>
                    <a:p>
                      <a:pPr algn="ctr">
                        <a:spcAft>
                          <a:spcPts val="0"/>
                        </a:spcAft>
                      </a:pPr>
                      <a:endParaRPr lang="sr-Cyrl-CS" sz="1500" dirty="0">
                        <a:effectLst/>
                      </a:endParaRPr>
                    </a:p>
                    <a:p>
                      <a:pPr algn="ctr">
                        <a:spcAft>
                          <a:spcPts val="0"/>
                        </a:spcAft>
                      </a:pPr>
                      <a:r>
                        <a:rPr lang="sr-Cyrl-CS" sz="1500" dirty="0">
                          <a:effectLst/>
                        </a:rPr>
                        <a:t>Кишомерна станица</a:t>
                      </a:r>
                      <a:endParaRPr lang="en-US" sz="1500" dirty="0">
                        <a:effectLst/>
                      </a:endParaRPr>
                    </a:p>
                    <a:p>
                      <a:pPr algn="ctr">
                        <a:spcAft>
                          <a:spcPts val="0"/>
                        </a:spcAft>
                      </a:pPr>
                      <a:r>
                        <a:rPr lang="sr-Cyrl-CS" sz="1500" dirty="0">
                          <a:effectLst/>
                        </a:rPr>
                        <a:t> </a:t>
                      </a:r>
                      <a:endParaRPr lang="en-US" sz="1500" dirty="0">
                        <a:effectLst/>
                        <a:latin typeface="YU L Times"/>
                        <a:ea typeface="Times New Roman" panose="02020603050405020304" pitchFamily="18" charset="0"/>
                        <a:cs typeface="Times New Roman" panose="02020603050405020304" pitchFamily="18" charset="0"/>
                      </a:endParaRPr>
                    </a:p>
                  </a:txBody>
                  <a:tcPr marL="51435" marR="51435" marT="0" marB="0"/>
                </a:tc>
                <a:tc gridSpan="3">
                  <a:txBody>
                    <a:bodyPr/>
                    <a:lstStyle/>
                    <a:p>
                      <a:pPr algn="ctr">
                        <a:spcAft>
                          <a:spcPts val="0"/>
                        </a:spcAft>
                      </a:pPr>
                      <a:r>
                        <a:rPr lang="sr-Cyrl-CS" sz="1500" dirty="0">
                          <a:effectLst/>
                        </a:rPr>
                        <a:t>Висина кише</a:t>
                      </a:r>
                      <a:endParaRPr lang="en-US" sz="1500" dirty="0">
                        <a:effectLst/>
                      </a:endParaRPr>
                    </a:p>
                    <a:p>
                      <a:pPr algn="ctr">
                        <a:spcAft>
                          <a:spcPts val="0"/>
                        </a:spcAft>
                      </a:pPr>
                      <a:r>
                        <a:rPr lang="sr-Cyrl-CS" sz="1500" dirty="0">
                          <a:effectLst/>
                        </a:rPr>
                        <a:t>(</a:t>
                      </a:r>
                      <a:r>
                        <a:rPr lang="sr-Latn-CS" sz="1500" dirty="0">
                          <a:effectLst/>
                        </a:rPr>
                        <a:t>mm)</a:t>
                      </a:r>
                      <a:r>
                        <a:rPr lang="sr-Cyrl-RS" sz="1500" dirty="0">
                          <a:effectLst/>
                        </a:rPr>
                        <a:t>, за одређену в</a:t>
                      </a:r>
                      <a:r>
                        <a:rPr lang="sr-Cyrl-CS" sz="1500" dirty="0">
                          <a:effectLst/>
                        </a:rPr>
                        <a:t>ероватноћу појаве </a:t>
                      </a:r>
                      <a:endParaRPr lang="en-US" sz="1500" dirty="0">
                        <a:effectLst/>
                      </a:endParaRPr>
                    </a:p>
                    <a:p>
                      <a:pPr algn="ctr">
                        <a:spcAft>
                          <a:spcPts val="0"/>
                        </a:spcAft>
                      </a:pPr>
                      <a:r>
                        <a:rPr lang="sr-Cyrl-CS" sz="1500" dirty="0">
                          <a:effectLst/>
                        </a:rPr>
                        <a:t>(%), односно, повратни период</a:t>
                      </a:r>
                      <a:endParaRPr lang="en-US" sz="1500" dirty="0">
                        <a:effectLst/>
                      </a:endParaRPr>
                    </a:p>
                    <a:p>
                      <a:pPr algn="ctr">
                        <a:spcAft>
                          <a:spcPts val="0"/>
                        </a:spcAft>
                      </a:pPr>
                      <a:r>
                        <a:rPr lang="sr-Cyrl-CS" sz="1500" dirty="0">
                          <a:effectLst/>
                        </a:rPr>
                        <a:t>(година)</a:t>
                      </a:r>
                      <a:endParaRPr lang="en-US" sz="1500" dirty="0">
                        <a:effectLst/>
                        <a:latin typeface="YU L Times"/>
                        <a:ea typeface="Times New Roman" panose="02020603050405020304" pitchFamily="18" charset="0"/>
                        <a:cs typeface="Times New Roman" panose="02020603050405020304" pitchFamily="18" charset="0"/>
                      </a:endParaRPr>
                    </a:p>
                  </a:txBody>
                  <a:tcPr marL="51435" marR="51435" marT="0" marB="0"/>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0"/>
                  </a:ext>
                </a:extLst>
              </a:tr>
              <a:tr h="635000">
                <a:tc vMerge="1">
                  <a:txBody>
                    <a:bodyPr/>
                    <a:lstStyle/>
                    <a:p>
                      <a:endParaRPr lang="en-US"/>
                    </a:p>
                  </a:txBody>
                  <a:tcPr/>
                </a:tc>
                <a:tc>
                  <a:txBody>
                    <a:bodyPr/>
                    <a:lstStyle/>
                    <a:p>
                      <a:pPr algn="ctr">
                        <a:spcAft>
                          <a:spcPts val="0"/>
                        </a:spcAft>
                      </a:pPr>
                      <a:r>
                        <a:rPr lang="en-US" sz="1500">
                          <a:effectLst/>
                        </a:rPr>
                        <a:t>0.5</a:t>
                      </a:r>
                      <a:r>
                        <a:rPr lang="sr-Cyrl-RS" sz="1500">
                          <a:effectLst/>
                        </a:rPr>
                        <a:t>%</a:t>
                      </a:r>
                      <a:endParaRPr lang="en-US" sz="1500">
                        <a:effectLst/>
                      </a:endParaRPr>
                    </a:p>
                    <a:p>
                      <a:pPr algn="ctr">
                        <a:spcAft>
                          <a:spcPts val="0"/>
                        </a:spcAft>
                      </a:pPr>
                      <a:r>
                        <a:rPr lang="sr-Cyrl-RS" sz="1500">
                          <a:effectLst/>
                        </a:rPr>
                        <a:t>(200 год.)</a:t>
                      </a:r>
                      <a:endParaRPr lang="en-US" sz="150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en-US" sz="1500">
                          <a:effectLst/>
                        </a:rPr>
                        <a:t>1</a:t>
                      </a:r>
                      <a:r>
                        <a:rPr lang="sr-Cyrl-RS" sz="1500">
                          <a:effectLst/>
                        </a:rPr>
                        <a:t>%</a:t>
                      </a:r>
                      <a:endParaRPr lang="en-US" sz="1500">
                        <a:effectLst/>
                      </a:endParaRPr>
                    </a:p>
                    <a:p>
                      <a:pPr algn="ctr">
                        <a:spcAft>
                          <a:spcPts val="0"/>
                        </a:spcAft>
                      </a:pPr>
                      <a:r>
                        <a:rPr lang="sr-Cyrl-RS" sz="1500">
                          <a:effectLst/>
                        </a:rPr>
                        <a:t>(100 год.)</a:t>
                      </a:r>
                      <a:endParaRPr lang="en-US" sz="150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en-US" sz="1500">
                          <a:effectLst/>
                        </a:rPr>
                        <a:t>2</a:t>
                      </a:r>
                      <a:r>
                        <a:rPr lang="sr-Cyrl-RS" sz="1500">
                          <a:effectLst/>
                        </a:rPr>
                        <a:t>%</a:t>
                      </a:r>
                      <a:endParaRPr lang="en-US" sz="1500">
                        <a:effectLst/>
                      </a:endParaRPr>
                    </a:p>
                    <a:p>
                      <a:pPr algn="ctr">
                        <a:spcAft>
                          <a:spcPts val="0"/>
                        </a:spcAft>
                      </a:pPr>
                      <a:r>
                        <a:rPr lang="sr-Cyrl-RS" sz="1500">
                          <a:effectLst/>
                        </a:rPr>
                        <a:t>(50 год.)</a:t>
                      </a:r>
                      <a:endParaRPr lang="en-US" sz="1500">
                        <a:effectLst/>
                        <a:latin typeface="YU L Times"/>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1"/>
                  </a:ext>
                </a:extLst>
              </a:tr>
              <a:tr h="317500">
                <a:tc>
                  <a:txBody>
                    <a:bodyPr/>
                    <a:lstStyle/>
                    <a:p>
                      <a:pPr algn="ctr">
                        <a:spcAft>
                          <a:spcPts val="0"/>
                        </a:spcAft>
                      </a:pPr>
                      <a:r>
                        <a:rPr lang="sr-Cyrl-RS" sz="1500">
                          <a:effectLst/>
                        </a:rPr>
                        <a:t>Каленић</a:t>
                      </a:r>
                      <a:endParaRPr lang="en-US" sz="150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RS" sz="1500" dirty="0">
                          <a:effectLst/>
                        </a:rPr>
                        <a:t>176.4</a:t>
                      </a:r>
                      <a:endParaRPr lang="en-US" sz="1500" dirty="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RS" sz="1500">
                          <a:effectLst/>
                        </a:rPr>
                        <a:t>145.6</a:t>
                      </a:r>
                      <a:endParaRPr lang="en-US" sz="150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RS" sz="1500">
                          <a:effectLst/>
                        </a:rPr>
                        <a:t>119.5</a:t>
                      </a:r>
                      <a:endParaRPr lang="en-US" sz="1500">
                        <a:effectLst/>
                        <a:latin typeface="YU L Times"/>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2"/>
                  </a:ext>
                </a:extLst>
              </a:tr>
              <a:tr h="317500">
                <a:tc>
                  <a:txBody>
                    <a:bodyPr/>
                    <a:lstStyle/>
                    <a:p>
                      <a:pPr algn="ctr">
                        <a:spcAft>
                          <a:spcPts val="0"/>
                        </a:spcAft>
                      </a:pPr>
                      <a:r>
                        <a:rPr lang="sr-Cyrl-RS" sz="1500" dirty="0">
                          <a:effectLst/>
                        </a:rPr>
                        <a:t>Партизани</a:t>
                      </a:r>
                      <a:endParaRPr lang="en-US" sz="1500" dirty="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RS" sz="1500" b="1" dirty="0">
                          <a:solidFill>
                            <a:srgbClr val="FF0000"/>
                          </a:solidFill>
                          <a:effectLst/>
                        </a:rPr>
                        <a:t>167.5</a:t>
                      </a:r>
                      <a:endParaRPr lang="en-US" sz="1500" b="1" dirty="0">
                        <a:solidFill>
                          <a:srgbClr val="FF0000"/>
                        </a:solidFill>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RS" sz="1500">
                          <a:effectLst/>
                        </a:rPr>
                        <a:t>142.7</a:t>
                      </a:r>
                      <a:endParaRPr lang="en-US" sz="150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RS" sz="1500">
                          <a:effectLst/>
                        </a:rPr>
                        <a:t>120.6</a:t>
                      </a:r>
                      <a:endParaRPr lang="en-US" sz="1500">
                        <a:effectLst/>
                        <a:latin typeface="YU L Times"/>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3"/>
                  </a:ext>
                </a:extLst>
              </a:tr>
              <a:tr h="317500">
                <a:tc>
                  <a:txBody>
                    <a:bodyPr/>
                    <a:lstStyle/>
                    <a:p>
                      <a:pPr algn="ctr">
                        <a:spcAft>
                          <a:spcPts val="0"/>
                        </a:spcAft>
                      </a:pPr>
                      <a:r>
                        <a:rPr lang="sr-Cyrl-RS" sz="1500">
                          <a:effectLst/>
                        </a:rPr>
                        <a:t>Степојевац</a:t>
                      </a:r>
                      <a:endParaRPr lang="en-US" sz="150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RS" sz="1500" b="1" dirty="0">
                          <a:solidFill>
                            <a:srgbClr val="FF0000"/>
                          </a:solidFill>
                          <a:effectLst/>
                        </a:rPr>
                        <a:t>182.3</a:t>
                      </a:r>
                      <a:endParaRPr lang="en-US" sz="1500" b="1" dirty="0">
                        <a:solidFill>
                          <a:srgbClr val="FF0000"/>
                        </a:solidFill>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RS" sz="1500">
                          <a:effectLst/>
                        </a:rPr>
                        <a:t>156.0</a:t>
                      </a:r>
                      <a:endParaRPr lang="en-US" sz="150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RS" sz="1500">
                          <a:effectLst/>
                        </a:rPr>
                        <a:t>130.2</a:t>
                      </a:r>
                      <a:endParaRPr lang="en-US" sz="1500">
                        <a:effectLst/>
                        <a:latin typeface="YU L Times"/>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4"/>
                  </a:ext>
                </a:extLst>
              </a:tr>
              <a:tr h="317500">
                <a:tc>
                  <a:txBody>
                    <a:bodyPr/>
                    <a:lstStyle/>
                    <a:p>
                      <a:pPr algn="ctr">
                        <a:spcAft>
                          <a:spcPts val="0"/>
                        </a:spcAft>
                      </a:pPr>
                      <a:r>
                        <a:rPr lang="sr-Cyrl-RS" sz="1500">
                          <a:effectLst/>
                        </a:rPr>
                        <a:t>Сопот</a:t>
                      </a:r>
                      <a:endParaRPr lang="en-US" sz="150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RS" sz="1500">
                          <a:effectLst/>
                        </a:rPr>
                        <a:t>133.1</a:t>
                      </a:r>
                      <a:endParaRPr lang="en-US" sz="150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RS" sz="1500">
                          <a:effectLst/>
                        </a:rPr>
                        <a:t>114.0</a:t>
                      </a:r>
                      <a:endParaRPr lang="en-US" sz="150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RS" sz="1500">
                          <a:effectLst/>
                        </a:rPr>
                        <a:t>97.0</a:t>
                      </a:r>
                      <a:endParaRPr lang="en-US" sz="1500">
                        <a:effectLst/>
                        <a:latin typeface="YU L Times"/>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5"/>
                  </a:ext>
                </a:extLst>
              </a:tr>
              <a:tr h="317500">
                <a:tc>
                  <a:txBody>
                    <a:bodyPr/>
                    <a:lstStyle/>
                    <a:p>
                      <a:pPr algn="ctr">
                        <a:spcAft>
                          <a:spcPts val="0"/>
                        </a:spcAft>
                      </a:pPr>
                      <a:r>
                        <a:rPr lang="sr-Cyrl-RS" sz="1500">
                          <a:effectLst/>
                        </a:rPr>
                        <a:t>Сибница</a:t>
                      </a:r>
                      <a:endParaRPr lang="en-US" sz="150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RS" sz="1500" b="1" u="sng" dirty="0">
                          <a:solidFill>
                            <a:srgbClr val="FF0000"/>
                          </a:solidFill>
                          <a:effectLst/>
                        </a:rPr>
                        <a:t>166.9!</a:t>
                      </a:r>
                      <a:endParaRPr lang="en-US" sz="1500" b="1" u="sng" dirty="0">
                        <a:solidFill>
                          <a:srgbClr val="FF0000"/>
                        </a:solidFill>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RS" sz="1500">
                          <a:effectLst/>
                        </a:rPr>
                        <a:t>142.1</a:t>
                      </a:r>
                      <a:endParaRPr lang="en-US" sz="150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RS" sz="1500">
                          <a:effectLst/>
                        </a:rPr>
                        <a:t>118.2</a:t>
                      </a:r>
                      <a:endParaRPr lang="en-US" sz="1500">
                        <a:effectLst/>
                        <a:latin typeface="YU L Times"/>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6"/>
                  </a:ext>
                </a:extLst>
              </a:tr>
              <a:tr h="317500">
                <a:tc>
                  <a:txBody>
                    <a:bodyPr/>
                    <a:lstStyle/>
                    <a:p>
                      <a:pPr algn="ctr">
                        <a:spcAft>
                          <a:spcPts val="0"/>
                        </a:spcAft>
                      </a:pPr>
                      <a:r>
                        <a:rPr lang="sr-Cyrl-RS" sz="1500">
                          <a:effectLst/>
                        </a:rPr>
                        <a:t>Лазаревац</a:t>
                      </a:r>
                      <a:endParaRPr lang="en-US" sz="150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RS" sz="1500" b="1" dirty="0">
                          <a:solidFill>
                            <a:srgbClr val="FF0000"/>
                          </a:solidFill>
                          <a:effectLst/>
                        </a:rPr>
                        <a:t>179.4</a:t>
                      </a:r>
                      <a:endParaRPr lang="en-US" sz="1500" b="1" dirty="0">
                        <a:solidFill>
                          <a:srgbClr val="FF0000"/>
                        </a:solidFill>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RS" sz="1500">
                          <a:effectLst/>
                        </a:rPr>
                        <a:t>154.2</a:t>
                      </a:r>
                      <a:endParaRPr lang="en-US" sz="150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RS" sz="1500">
                          <a:effectLst/>
                        </a:rPr>
                        <a:t>129.5</a:t>
                      </a:r>
                      <a:endParaRPr lang="en-US" sz="1500">
                        <a:effectLst/>
                        <a:latin typeface="YU L Times"/>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7"/>
                  </a:ext>
                </a:extLst>
              </a:tr>
              <a:tr h="317500">
                <a:tc>
                  <a:txBody>
                    <a:bodyPr/>
                    <a:lstStyle/>
                    <a:p>
                      <a:pPr algn="ctr">
                        <a:spcAft>
                          <a:spcPts val="0"/>
                        </a:spcAft>
                      </a:pPr>
                      <a:r>
                        <a:rPr lang="sr-Cyrl-RS" sz="1500">
                          <a:effectLst/>
                        </a:rPr>
                        <a:t>Велика Иванча</a:t>
                      </a:r>
                      <a:endParaRPr lang="en-US" sz="150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RS" sz="1500">
                          <a:effectLst/>
                        </a:rPr>
                        <a:t>92.7</a:t>
                      </a:r>
                      <a:endParaRPr lang="en-US" sz="150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RS" sz="1500">
                          <a:effectLst/>
                        </a:rPr>
                        <a:t>84.1</a:t>
                      </a:r>
                      <a:endParaRPr lang="en-US" sz="150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RS" sz="1500">
                          <a:effectLst/>
                        </a:rPr>
                        <a:t>75.8</a:t>
                      </a:r>
                      <a:endParaRPr lang="en-US" sz="1500">
                        <a:effectLst/>
                        <a:latin typeface="YU L Times"/>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8"/>
                  </a:ext>
                </a:extLst>
              </a:tr>
              <a:tr h="317500">
                <a:tc>
                  <a:txBody>
                    <a:bodyPr/>
                    <a:lstStyle/>
                    <a:p>
                      <a:pPr algn="ctr">
                        <a:spcAft>
                          <a:spcPts val="0"/>
                        </a:spcAft>
                      </a:pPr>
                      <a:r>
                        <a:rPr lang="sr-Cyrl-RS" sz="1500">
                          <a:effectLst/>
                        </a:rPr>
                        <a:t>Дудовица</a:t>
                      </a:r>
                      <a:endParaRPr lang="en-US" sz="150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RS" sz="1500">
                          <a:effectLst/>
                        </a:rPr>
                        <a:t>102.4</a:t>
                      </a:r>
                      <a:endParaRPr lang="en-US" sz="150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RS" sz="1500">
                          <a:effectLst/>
                        </a:rPr>
                        <a:t>93.3</a:t>
                      </a:r>
                      <a:endParaRPr lang="en-US" sz="150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RS" sz="1500" dirty="0">
                          <a:effectLst/>
                        </a:rPr>
                        <a:t>84.5</a:t>
                      </a:r>
                      <a:endParaRPr lang="en-US" sz="1500" dirty="0">
                        <a:effectLst/>
                        <a:latin typeface="YU L Times"/>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9"/>
                  </a:ext>
                </a:extLst>
              </a:tr>
              <a:tr h="317500">
                <a:tc>
                  <a:txBody>
                    <a:bodyPr/>
                    <a:lstStyle/>
                    <a:p>
                      <a:pPr algn="ctr">
                        <a:spcAft>
                          <a:spcPts val="0"/>
                        </a:spcAft>
                      </a:pPr>
                      <a:r>
                        <a:rPr lang="sr-Cyrl-RS" sz="1500">
                          <a:effectLst/>
                        </a:rPr>
                        <a:t>Рудовци</a:t>
                      </a:r>
                      <a:endParaRPr lang="en-US" sz="150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RS" sz="1500" b="1" u="sng" dirty="0" smtClean="0">
                          <a:solidFill>
                            <a:srgbClr val="FF0000"/>
                          </a:solidFill>
                          <a:effectLst/>
                        </a:rPr>
                        <a:t>147.7!</a:t>
                      </a:r>
                      <a:endParaRPr lang="en-US" sz="1500" b="1" u="sng" dirty="0">
                        <a:solidFill>
                          <a:srgbClr val="FF0000"/>
                        </a:solidFill>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RS" sz="1500">
                          <a:effectLst/>
                        </a:rPr>
                        <a:t>126.6</a:t>
                      </a:r>
                      <a:endParaRPr lang="en-US" sz="150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RS" sz="1500" dirty="0">
                          <a:effectLst/>
                        </a:rPr>
                        <a:t>106.3</a:t>
                      </a:r>
                      <a:endParaRPr lang="en-US" sz="1500" dirty="0">
                        <a:effectLst/>
                        <a:latin typeface="YU L Times"/>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10"/>
                  </a:ext>
                </a:extLst>
              </a:tr>
            </a:tbl>
          </a:graphicData>
        </a:graphic>
      </p:graphicFrame>
    </p:spTree>
    <p:extLst>
      <p:ext uri="{BB962C8B-B14F-4D97-AF65-F5344CB8AC3E}">
        <p14:creationId xmlns:p14="http://schemas.microsoft.com/office/powerpoint/2010/main" val="276713078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19400" y="352142"/>
            <a:ext cx="4002182" cy="6124858"/>
          </a:xfrm>
          <a:prstGeom prst="rect">
            <a:avLst/>
          </a:prstGeom>
        </p:spPr>
      </p:pic>
      <p:sp>
        <p:nvSpPr>
          <p:cNvPr id="5" name="Rectangle 2"/>
          <p:cNvSpPr txBox="1">
            <a:spLocks noChangeArrowheads="1"/>
          </p:cNvSpPr>
          <p:nvPr/>
        </p:nvSpPr>
        <p:spPr bwMode="auto">
          <a:xfrm>
            <a:off x="6629400" y="3200400"/>
            <a:ext cx="2819400" cy="391716"/>
          </a:xfrm>
          <a:prstGeom prst="rect">
            <a:avLst/>
          </a:prstGeom>
          <a:noFill/>
          <a:ln>
            <a:miter lim="800000"/>
            <a:headEnd/>
            <a:tailEnd/>
          </a:ln>
        </p:spPr>
        <p:txBody>
          <a:bodyPr/>
          <a:lstStyle/>
          <a:p>
            <a:pPr algn="ctr">
              <a:spcBef>
                <a:spcPct val="0"/>
              </a:spcBef>
              <a:defRPr/>
            </a:pPr>
            <a:r>
              <a:rPr lang="sr-Cyrl-RS" sz="2000" b="1" kern="0" dirty="0">
                <a:solidFill>
                  <a:srgbClr val="C00000"/>
                </a:solidFill>
                <a:latin typeface="+mj-lt"/>
                <a:ea typeface="+mj-ea"/>
                <a:cs typeface="+mj-cs"/>
              </a:rPr>
              <a:t>Топографска карта </a:t>
            </a:r>
            <a:endParaRPr lang="en-US" sz="2000" b="1" kern="0" dirty="0" smtClean="0">
              <a:solidFill>
                <a:srgbClr val="C00000"/>
              </a:solidFill>
              <a:latin typeface="+mj-lt"/>
              <a:ea typeface="+mj-ea"/>
              <a:cs typeface="+mj-cs"/>
            </a:endParaRPr>
          </a:p>
          <a:p>
            <a:pPr algn="ctr">
              <a:spcBef>
                <a:spcPct val="0"/>
              </a:spcBef>
              <a:defRPr/>
            </a:pPr>
            <a:r>
              <a:rPr lang="sr-Cyrl-RS" sz="2000" b="1" kern="0" dirty="0" smtClean="0">
                <a:solidFill>
                  <a:srgbClr val="C00000"/>
                </a:solidFill>
                <a:latin typeface="+mj-lt"/>
                <a:ea typeface="+mj-ea"/>
                <a:cs typeface="+mj-cs"/>
              </a:rPr>
              <a:t>ГО </a:t>
            </a:r>
            <a:r>
              <a:rPr lang="sr-Cyrl-RS" sz="2000" b="1" kern="0" dirty="0">
                <a:solidFill>
                  <a:srgbClr val="C00000"/>
                </a:solidFill>
                <a:latin typeface="+mj-lt"/>
                <a:ea typeface="+mj-ea"/>
                <a:cs typeface="+mj-cs"/>
              </a:rPr>
              <a:t>Лазаревац</a:t>
            </a:r>
            <a:endParaRPr lang="en-US" sz="2000" b="1" kern="0" dirty="0">
              <a:solidFill>
                <a:srgbClr val="C00000"/>
              </a:solidFill>
              <a:latin typeface="+mj-lt"/>
              <a:ea typeface="+mj-ea"/>
              <a:cs typeface="+mj-cs"/>
            </a:endParaRPr>
          </a:p>
        </p:txBody>
      </p:sp>
      <p:sp>
        <p:nvSpPr>
          <p:cNvPr id="2" name="Rectangle 1"/>
          <p:cNvSpPr/>
          <p:nvPr/>
        </p:nvSpPr>
        <p:spPr>
          <a:xfrm>
            <a:off x="0" y="2855684"/>
            <a:ext cx="2743200" cy="1938992"/>
          </a:xfrm>
          <a:prstGeom prst="rect">
            <a:avLst/>
          </a:prstGeom>
        </p:spPr>
        <p:txBody>
          <a:bodyPr wrap="square">
            <a:spAutoFit/>
          </a:bodyPr>
          <a:lstStyle/>
          <a:p>
            <a:pPr algn="ctr"/>
            <a:r>
              <a:rPr lang="sr-Cyrl-RS" sz="2000" b="1" dirty="0" smtClean="0">
                <a:solidFill>
                  <a:srgbClr val="C00000"/>
                </a:solidFill>
              </a:rPr>
              <a:t>ОПЕРАТИВНИ ПЛАН ЗА ОДБРАНУ </a:t>
            </a:r>
          </a:p>
          <a:p>
            <a:pPr algn="ctr"/>
            <a:r>
              <a:rPr lang="sr-Cyrl-RS" sz="2000" b="1" dirty="0" smtClean="0">
                <a:solidFill>
                  <a:srgbClr val="C00000"/>
                </a:solidFill>
              </a:rPr>
              <a:t>ОД ПОПЛАВА НА </a:t>
            </a:r>
          </a:p>
          <a:p>
            <a:pPr algn="ctr"/>
            <a:r>
              <a:rPr lang="sr-Cyrl-RS" sz="2000" b="1" dirty="0" smtClean="0">
                <a:solidFill>
                  <a:srgbClr val="C00000"/>
                </a:solidFill>
              </a:rPr>
              <a:t>ВОДОТОКОВИМА </a:t>
            </a:r>
          </a:p>
          <a:p>
            <a:pPr algn="ctr"/>
            <a:r>
              <a:rPr lang="en-US" sz="2000" b="1" dirty="0" smtClean="0">
                <a:solidFill>
                  <a:srgbClr val="C00000"/>
                </a:solidFill>
              </a:rPr>
              <a:t>II </a:t>
            </a:r>
            <a:r>
              <a:rPr lang="sr-Cyrl-RS" sz="2000" b="1" dirty="0" smtClean="0">
                <a:solidFill>
                  <a:srgbClr val="C00000"/>
                </a:solidFill>
              </a:rPr>
              <a:t>РЕДА</a:t>
            </a:r>
            <a:r>
              <a:rPr lang="en-US" sz="2000" dirty="0">
                <a:solidFill>
                  <a:srgbClr val="C00000"/>
                </a:solidFill>
              </a:rPr>
              <a:t/>
            </a:r>
            <a:br>
              <a:rPr lang="en-US" sz="2000" dirty="0">
                <a:solidFill>
                  <a:srgbClr val="C00000"/>
                </a:solidFill>
              </a:rPr>
            </a:br>
            <a:endParaRPr lang="en-US" sz="2000" dirty="0"/>
          </a:p>
        </p:txBody>
      </p:sp>
    </p:spTree>
    <p:extLst>
      <p:ext uri="{BB962C8B-B14F-4D97-AF65-F5344CB8AC3E}">
        <p14:creationId xmlns:p14="http://schemas.microsoft.com/office/powerpoint/2010/main" val="5604664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95600" y="373555"/>
            <a:ext cx="4038600" cy="6179645"/>
          </a:xfrm>
          <a:prstGeom prst="rect">
            <a:avLst/>
          </a:prstGeom>
        </p:spPr>
      </p:pic>
      <p:sp>
        <p:nvSpPr>
          <p:cNvPr id="5" name="Rectangle 2"/>
          <p:cNvSpPr txBox="1">
            <a:spLocks noChangeArrowheads="1"/>
          </p:cNvSpPr>
          <p:nvPr/>
        </p:nvSpPr>
        <p:spPr bwMode="auto">
          <a:xfrm>
            <a:off x="-1447800" y="2743200"/>
            <a:ext cx="5143536" cy="391716"/>
          </a:xfrm>
          <a:prstGeom prst="rect">
            <a:avLst/>
          </a:prstGeom>
          <a:noFill/>
          <a:ln>
            <a:miter lim="800000"/>
            <a:headEnd/>
            <a:tailEnd/>
          </a:ln>
        </p:spPr>
        <p:txBody>
          <a:bodyPr/>
          <a:lstStyle/>
          <a:p>
            <a:pPr algn="ctr">
              <a:spcBef>
                <a:spcPct val="0"/>
              </a:spcBef>
              <a:defRPr/>
            </a:pPr>
            <a:r>
              <a:rPr lang="sr-Cyrl-RS" sz="2000" b="1" kern="0" dirty="0">
                <a:solidFill>
                  <a:srgbClr val="C00000"/>
                </a:solidFill>
                <a:latin typeface="+mj-lt"/>
                <a:ea typeface="+mj-ea"/>
                <a:cs typeface="+mj-cs"/>
              </a:rPr>
              <a:t>Геолошка карта </a:t>
            </a:r>
            <a:endParaRPr lang="sr-Cyrl-RS" sz="2000" b="1" kern="0" dirty="0" smtClean="0">
              <a:solidFill>
                <a:srgbClr val="C00000"/>
              </a:solidFill>
              <a:latin typeface="+mj-lt"/>
              <a:ea typeface="+mj-ea"/>
              <a:cs typeface="+mj-cs"/>
            </a:endParaRPr>
          </a:p>
          <a:p>
            <a:pPr algn="ctr">
              <a:spcBef>
                <a:spcPct val="0"/>
              </a:spcBef>
              <a:defRPr/>
            </a:pPr>
            <a:r>
              <a:rPr lang="sr-Cyrl-RS" sz="2000" b="1" kern="0" dirty="0" smtClean="0">
                <a:solidFill>
                  <a:srgbClr val="C00000"/>
                </a:solidFill>
                <a:latin typeface="+mj-lt"/>
                <a:ea typeface="+mj-ea"/>
                <a:cs typeface="+mj-cs"/>
              </a:rPr>
              <a:t>ГО </a:t>
            </a:r>
            <a:r>
              <a:rPr lang="sr-Cyrl-RS" sz="2000" b="1" kern="0" dirty="0">
                <a:solidFill>
                  <a:srgbClr val="C00000"/>
                </a:solidFill>
                <a:latin typeface="+mj-lt"/>
                <a:ea typeface="+mj-ea"/>
                <a:cs typeface="+mj-cs"/>
              </a:rPr>
              <a:t>Лазаревац</a:t>
            </a:r>
            <a:endParaRPr lang="en-US" sz="2000" b="1" kern="0" dirty="0">
              <a:solidFill>
                <a:srgbClr val="C00000"/>
              </a:solidFill>
              <a:latin typeface="+mj-lt"/>
              <a:ea typeface="+mj-ea"/>
              <a:cs typeface="+mj-cs"/>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descr="WP_20160814_01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1119901"/>
            <a:ext cx="8610600" cy="484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
          <p:cNvSpPr txBox="1">
            <a:spLocks noChangeArrowheads="1"/>
          </p:cNvSpPr>
          <p:nvPr/>
        </p:nvSpPr>
        <p:spPr bwMode="auto">
          <a:xfrm>
            <a:off x="1752600" y="706580"/>
            <a:ext cx="657225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eaLnBrk="1" hangingPunct="1">
              <a:spcBef>
                <a:spcPct val="50000"/>
              </a:spcBef>
            </a:pPr>
            <a:r>
              <a:rPr lang="en-US" sz="2000" b="1" dirty="0" err="1">
                <a:solidFill>
                  <a:srgbClr val="C00000"/>
                </a:solidFill>
                <a:latin typeface="Calibri" panose="020F0502020204030204" pitchFamily="34" charset="0"/>
              </a:rPr>
              <a:t>Обилазница</a:t>
            </a:r>
            <a:r>
              <a:rPr lang="en-US" sz="2000" b="1" dirty="0">
                <a:solidFill>
                  <a:srgbClr val="C00000"/>
                </a:solidFill>
                <a:latin typeface="Calibri" panose="020F0502020204030204" pitchFamily="34" charset="0"/>
              </a:rPr>
              <a:t> </a:t>
            </a:r>
            <a:r>
              <a:rPr lang="en-US" sz="2000" b="1" dirty="0" err="1">
                <a:solidFill>
                  <a:srgbClr val="C00000"/>
                </a:solidFill>
                <a:latin typeface="Calibri" panose="020F0502020204030204" pitchFamily="34" charset="0"/>
              </a:rPr>
              <a:t>око</a:t>
            </a:r>
            <a:r>
              <a:rPr lang="en-US" sz="2000" b="1" dirty="0">
                <a:solidFill>
                  <a:srgbClr val="C00000"/>
                </a:solidFill>
                <a:latin typeface="Calibri" panose="020F0502020204030204" pitchFamily="34" charset="0"/>
              </a:rPr>
              <a:t> </a:t>
            </a:r>
            <a:r>
              <a:rPr lang="en-US" sz="2000" b="1" dirty="0" err="1">
                <a:solidFill>
                  <a:srgbClr val="C00000"/>
                </a:solidFill>
                <a:latin typeface="Calibri" panose="020F0502020204030204" pitchFamily="34" charset="0"/>
              </a:rPr>
              <a:t>Скопља</a:t>
            </a:r>
            <a:r>
              <a:rPr lang="en-US" sz="2000" b="1" dirty="0">
                <a:solidFill>
                  <a:srgbClr val="C00000"/>
                </a:solidFill>
                <a:latin typeface="Calibri" panose="020F0502020204030204" pitchFamily="34" charset="0"/>
              </a:rPr>
              <a:t>, </a:t>
            </a:r>
            <a:r>
              <a:rPr lang="en-US" sz="2000" b="1" dirty="0" err="1">
                <a:solidFill>
                  <a:srgbClr val="C00000"/>
                </a:solidFill>
                <a:latin typeface="Calibri" panose="020F0502020204030204" pitchFamily="34" charset="0"/>
              </a:rPr>
              <a:t>август</a:t>
            </a:r>
            <a:r>
              <a:rPr lang="en-US" sz="2000" b="1" dirty="0">
                <a:solidFill>
                  <a:srgbClr val="C00000"/>
                </a:solidFill>
                <a:latin typeface="Calibri" panose="020F0502020204030204" pitchFamily="34" charset="0"/>
              </a:rPr>
              <a:t> 2016</a:t>
            </a:r>
          </a:p>
        </p:txBody>
      </p:sp>
    </p:spTree>
    <p:extLst>
      <p:ext uri="{BB962C8B-B14F-4D97-AF65-F5344CB8AC3E}">
        <p14:creationId xmlns:p14="http://schemas.microsoft.com/office/powerpoint/2010/main" val="369689169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19400" y="381001"/>
            <a:ext cx="3992470" cy="6109998"/>
          </a:xfrm>
          <a:prstGeom prst="rect">
            <a:avLst/>
          </a:prstGeom>
        </p:spPr>
      </p:pic>
      <p:sp>
        <p:nvSpPr>
          <p:cNvPr id="4" name="Rectangle 2"/>
          <p:cNvSpPr txBox="1">
            <a:spLocks noChangeArrowheads="1"/>
          </p:cNvSpPr>
          <p:nvPr/>
        </p:nvSpPr>
        <p:spPr bwMode="auto">
          <a:xfrm>
            <a:off x="-762000" y="2438400"/>
            <a:ext cx="4171950" cy="391716"/>
          </a:xfrm>
          <a:prstGeom prst="rect">
            <a:avLst/>
          </a:prstGeom>
          <a:noFill/>
          <a:ln>
            <a:miter lim="800000"/>
            <a:headEnd/>
            <a:tailEnd/>
          </a:ln>
        </p:spPr>
        <p:txBody>
          <a:bodyPr/>
          <a:lstStyle/>
          <a:p>
            <a:pPr algn="ctr">
              <a:spcBef>
                <a:spcPct val="0"/>
              </a:spcBef>
              <a:defRPr/>
            </a:pPr>
            <a:r>
              <a:rPr lang="sr-Cyrl-RS" sz="2000" b="1" kern="0" dirty="0">
                <a:solidFill>
                  <a:srgbClr val="C00000"/>
                </a:solidFill>
                <a:latin typeface="+mj-lt"/>
                <a:ea typeface="+mj-ea"/>
                <a:cs typeface="+mj-cs"/>
              </a:rPr>
              <a:t>Педолошка карта </a:t>
            </a:r>
            <a:endParaRPr lang="sr-Cyrl-RS" sz="2000" b="1" kern="0" dirty="0" smtClean="0">
              <a:solidFill>
                <a:srgbClr val="C00000"/>
              </a:solidFill>
              <a:latin typeface="+mj-lt"/>
              <a:ea typeface="+mj-ea"/>
              <a:cs typeface="+mj-cs"/>
            </a:endParaRPr>
          </a:p>
          <a:p>
            <a:pPr algn="ctr">
              <a:spcBef>
                <a:spcPct val="0"/>
              </a:spcBef>
              <a:defRPr/>
            </a:pPr>
            <a:r>
              <a:rPr lang="sr-Cyrl-RS" sz="2000" b="1" kern="0" dirty="0" smtClean="0">
                <a:solidFill>
                  <a:srgbClr val="C00000"/>
                </a:solidFill>
                <a:latin typeface="+mj-lt"/>
                <a:ea typeface="+mj-ea"/>
                <a:cs typeface="+mj-cs"/>
              </a:rPr>
              <a:t>ГО </a:t>
            </a:r>
            <a:r>
              <a:rPr lang="sr-Cyrl-RS" sz="2000" b="1" kern="0" dirty="0">
                <a:solidFill>
                  <a:srgbClr val="C00000"/>
                </a:solidFill>
                <a:latin typeface="+mj-lt"/>
                <a:ea typeface="+mj-ea"/>
                <a:cs typeface="+mj-cs"/>
              </a:rPr>
              <a:t>Лазаревац</a:t>
            </a:r>
            <a:endParaRPr lang="en-US" sz="2000" b="1" kern="0" dirty="0">
              <a:solidFill>
                <a:srgbClr val="C00000"/>
              </a:solidFill>
              <a:latin typeface="+mj-lt"/>
              <a:ea typeface="+mj-ea"/>
              <a:cs typeface="+mj-cs"/>
            </a:endParaRPr>
          </a:p>
        </p:txBody>
      </p:sp>
    </p:spTree>
    <p:extLst>
      <p:ext uri="{BB962C8B-B14F-4D97-AF65-F5344CB8AC3E}">
        <p14:creationId xmlns:p14="http://schemas.microsoft.com/office/powerpoint/2010/main" val="201150214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57751" y="341947"/>
            <a:ext cx="4000249" cy="6140387"/>
          </a:xfrm>
          <a:prstGeom prst="rect">
            <a:avLst/>
          </a:prstGeom>
        </p:spPr>
      </p:pic>
      <p:sp>
        <p:nvSpPr>
          <p:cNvPr id="5" name="Rectangle 2"/>
          <p:cNvSpPr txBox="1">
            <a:spLocks noChangeArrowheads="1"/>
          </p:cNvSpPr>
          <p:nvPr/>
        </p:nvSpPr>
        <p:spPr bwMode="auto">
          <a:xfrm>
            <a:off x="-47374" y="3020424"/>
            <a:ext cx="2895600" cy="391716"/>
          </a:xfrm>
          <a:prstGeom prst="rect">
            <a:avLst/>
          </a:prstGeom>
          <a:noFill/>
          <a:ln>
            <a:miter lim="800000"/>
            <a:headEnd/>
            <a:tailEnd/>
          </a:ln>
        </p:spPr>
        <p:txBody>
          <a:bodyPr/>
          <a:lstStyle/>
          <a:p>
            <a:pPr algn="ctr">
              <a:spcBef>
                <a:spcPct val="0"/>
              </a:spcBef>
              <a:defRPr/>
            </a:pPr>
            <a:r>
              <a:rPr lang="sr-Cyrl-RS" sz="2000" b="1" kern="0" dirty="0">
                <a:solidFill>
                  <a:srgbClr val="C00000"/>
                </a:solidFill>
                <a:latin typeface="+mj-lt"/>
                <a:ea typeface="+mj-ea"/>
                <a:cs typeface="+mj-cs"/>
              </a:rPr>
              <a:t>Карта начина коришћења </a:t>
            </a:r>
            <a:endParaRPr lang="sr-Cyrl-RS" sz="2000" b="1" kern="0" dirty="0" smtClean="0">
              <a:solidFill>
                <a:srgbClr val="C00000"/>
              </a:solidFill>
              <a:latin typeface="+mj-lt"/>
              <a:ea typeface="+mj-ea"/>
              <a:cs typeface="+mj-cs"/>
            </a:endParaRPr>
          </a:p>
          <a:p>
            <a:pPr algn="ctr">
              <a:spcBef>
                <a:spcPct val="0"/>
              </a:spcBef>
              <a:defRPr/>
            </a:pPr>
            <a:r>
              <a:rPr lang="sr-Cyrl-RS" sz="2000" b="1" kern="0" dirty="0" smtClean="0">
                <a:solidFill>
                  <a:srgbClr val="C00000"/>
                </a:solidFill>
                <a:latin typeface="+mj-lt"/>
                <a:ea typeface="+mj-ea"/>
                <a:cs typeface="+mj-cs"/>
              </a:rPr>
              <a:t>простора-ГО </a:t>
            </a:r>
            <a:r>
              <a:rPr lang="sr-Cyrl-RS" sz="2000" b="1" kern="0" dirty="0">
                <a:solidFill>
                  <a:srgbClr val="C00000"/>
                </a:solidFill>
                <a:latin typeface="+mj-lt"/>
                <a:ea typeface="+mj-ea"/>
                <a:cs typeface="+mj-cs"/>
              </a:rPr>
              <a:t>Лазаревац</a:t>
            </a:r>
            <a:endParaRPr lang="en-US" sz="2000" b="1" kern="0" dirty="0">
              <a:solidFill>
                <a:srgbClr val="C00000"/>
              </a:solidFill>
              <a:latin typeface="+mj-lt"/>
              <a:ea typeface="+mj-ea"/>
              <a:cs typeface="+mj-cs"/>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971800" y="392955"/>
            <a:ext cx="3962400" cy="6086146"/>
          </a:xfrm>
          <a:prstGeom prst="rect">
            <a:avLst/>
          </a:prstGeom>
        </p:spPr>
      </p:pic>
      <p:sp>
        <p:nvSpPr>
          <p:cNvPr id="5" name="Rectangle 2"/>
          <p:cNvSpPr txBox="1">
            <a:spLocks noChangeArrowheads="1"/>
          </p:cNvSpPr>
          <p:nvPr/>
        </p:nvSpPr>
        <p:spPr bwMode="auto">
          <a:xfrm>
            <a:off x="7086600" y="431055"/>
            <a:ext cx="1981200" cy="391716"/>
          </a:xfrm>
          <a:prstGeom prst="rect">
            <a:avLst/>
          </a:prstGeom>
          <a:noFill/>
          <a:ln>
            <a:miter lim="800000"/>
            <a:headEnd/>
            <a:tailEnd/>
          </a:ln>
        </p:spPr>
        <p:txBody>
          <a:bodyPr/>
          <a:lstStyle/>
          <a:p>
            <a:pPr algn="ctr">
              <a:spcBef>
                <a:spcPct val="0"/>
              </a:spcBef>
              <a:defRPr/>
            </a:pPr>
            <a:r>
              <a:rPr lang="sr-Cyrl-RS" sz="2000" b="1" kern="0" dirty="0">
                <a:solidFill>
                  <a:srgbClr val="C00000"/>
                </a:solidFill>
                <a:latin typeface="+mj-lt"/>
                <a:ea typeface="+mj-ea"/>
                <a:cs typeface="+mj-cs"/>
              </a:rPr>
              <a:t>Карта ерозионих </a:t>
            </a:r>
            <a:endParaRPr lang="sr-Cyrl-RS" sz="2000" b="1" kern="0" dirty="0" smtClean="0">
              <a:solidFill>
                <a:srgbClr val="C00000"/>
              </a:solidFill>
              <a:latin typeface="+mj-lt"/>
              <a:ea typeface="+mj-ea"/>
              <a:cs typeface="+mj-cs"/>
            </a:endParaRPr>
          </a:p>
          <a:p>
            <a:pPr algn="ctr">
              <a:spcBef>
                <a:spcPct val="0"/>
              </a:spcBef>
              <a:defRPr/>
            </a:pPr>
            <a:r>
              <a:rPr lang="sr-Cyrl-RS" sz="2000" b="1" kern="0" dirty="0" smtClean="0">
                <a:solidFill>
                  <a:srgbClr val="C00000"/>
                </a:solidFill>
                <a:latin typeface="+mj-lt"/>
                <a:ea typeface="+mj-ea"/>
                <a:cs typeface="+mj-cs"/>
              </a:rPr>
              <a:t>процеса</a:t>
            </a:r>
          </a:p>
          <a:p>
            <a:pPr algn="ctr">
              <a:spcBef>
                <a:spcPct val="0"/>
              </a:spcBef>
              <a:defRPr/>
            </a:pPr>
            <a:r>
              <a:rPr lang="sr-Cyrl-RS" sz="2000" b="1" kern="0" dirty="0" smtClean="0">
                <a:solidFill>
                  <a:srgbClr val="C00000"/>
                </a:solidFill>
                <a:latin typeface="+mj-lt"/>
                <a:ea typeface="+mj-ea"/>
                <a:cs typeface="+mj-cs"/>
              </a:rPr>
              <a:t>-</a:t>
            </a:r>
            <a:r>
              <a:rPr lang="sr-Cyrl-RS" sz="2000" b="1" kern="0" dirty="0">
                <a:solidFill>
                  <a:srgbClr val="C00000"/>
                </a:solidFill>
                <a:latin typeface="+mj-lt"/>
                <a:ea typeface="+mj-ea"/>
                <a:cs typeface="+mj-cs"/>
              </a:rPr>
              <a:t>ГО Лазаревац</a:t>
            </a:r>
            <a:endParaRPr lang="en-US" sz="2000" b="1" kern="0" dirty="0">
              <a:solidFill>
                <a:srgbClr val="C00000"/>
              </a:solidFill>
              <a:latin typeface="+mj-lt"/>
              <a:ea typeface="+mj-ea"/>
              <a:cs typeface="+mj-cs"/>
            </a:endParaRPr>
          </a:p>
        </p:txBody>
      </p:sp>
      <p:graphicFrame>
        <p:nvGraphicFramePr>
          <p:cNvPr id="6" name="Content Placeholder 3"/>
          <p:cNvGraphicFramePr>
            <a:graphicFrameLocks/>
          </p:cNvGraphicFramePr>
          <p:nvPr>
            <p:extLst>
              <p:ext uri="{D42A27DB-BD31-4B8C-83A1-F6EECF244321}">
                <p14:modId xmlns:p14="http://schemas.microsoft.com/office/powerpoint/2010/main" val="2357765489"/>
              </p:ext>
            </p:extLst>
          </p:nvPr>
        </p:nvGraphicFramePr>
        <p:xfrm>
          <a:off x="24011" y="1173480"/>
          <a:ext cx="2947788" cy="3627120"/>
        </p:xfrm>
        <a:graphic>
          <a:graphicData uri="http://schemas.openxmlformats.org/drawingml/2006/table">
            <a:tbl>
              <a:tblPr firstRow="1" firstCol="1" lastRow="1" lastCol="1" bandRow="1" bandCol="1">
                <a:tableStyleId>{5C22544A-7EE6-4342-B048-85BDC9FD1C3A}</a:tableStyleId>
              </a:tblPr>
              <a:tblGrid>
                <a:gridCol w="1030438">
                  <a:extLst>
                    <a:ext uri="{9D8B030D-6E8A-4147-A177-3AD203B41FA5}">
                      <a16:colId xmlns="" xmlns:a16="http://schemas.microsoft.com/office/drawing/2014/main" val="20000"/>
                    </a:ext>
                  </a:extLst>
                </a:gridCol>
                <a:gridCol w="811265">
                  <a:extLst>
                    <a:ext uri="{9D8B030D-6E8A-4147-A177-3AD203B41FA5}">
                      <a16:colId xmlns="" xmlns:a16="http://schemas.microsoft.com/office/drawing/2014/main" val="20001"/>
                    </a:ext>
                  </a:extLst>
                </a:gridCol>
                <a:gridCol w="525442">
                  <a:extLst>
                    <a:ext uri="{9D8B030D-6E8A-4147-A177-3AD203B41FA5}">
                      <a16:colId xmlns="" xmlns:a16="http://schemas.microsoft.com/office/drawing/2014/main" val="20002"/>
                    </a:ext>
                  </a:extLst>
                </a:gridCol>
                <a:gridCol w="580643">
                  <a:extLst>
                    <a:ext uri="{9D8B030D-6E8A-4147-A177-3AD203B41FA5}">
                      <a16:colId xmlns="" xmlns:a16="http://schemas.microsoft.com/office/drawing/2014/main" val="20003"/>
                    </a:ext>
                  </a:extLst>
                </a:gridCol>
              </a:tblGrid>
              <a:tr h="361406">
                <a:tc>
                  <a:txBody>
                    <a:bodyPr/>
                    <a:lstStyle/>
                    <a:p>
                      <a:pPr algn="ctr">
                        <a:spcAft>
                          <a:spcPts val="0"/>
                        </a:spcAft>
                      </a:pPr>
                      <a:r>
                        <a:rPr lang="sr-Cyrl-CS" sz="1400" dirty="0">
                          <a:effectLst/>
                        </a:rPr>
                        <a:t>Категорија ерозије</a:t>
                      </a:r>
                      <a:endParaRPr lang="en-US" sz="1400" dirty="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Latn-CS" sz="1400" dirty="0">
                          <a:effectLst/>
                        </a:rPr>
                        <a:t>Ко</a:t>
                      </a:r>
                      <a:r>
                        <a:rPr lang="sr-Cyrl-RS" sz="1400" dirty="0">
                          <a:effectLst/>
                        </a:rPr>
                        <a:t>е</a:t>
                      </a:r>
                      <a:r>
                        <a:rPr lang="sr-Latn-CS" sz="1400" dirty="0">
                          <a:effectLst/>
                        </a:rPr>
                        <a:t>ф</a:t>
                      </a:r>
                      <a:r>
                        <a:rPr lang="sr-Cyrl-RS" sz="1400" dirty="0">
                          <a:effectLst/>
                        </a:rPr>
                        <a:t>. </a:t>
                      </a:r>
                      <a:r>
                        <a:rPr lang="sr-Latn-CS" sz="1400" dirty="0">
                          <a:effectLst/>
                        </a:rPr>
                        <a:t> ерозије Z</a:t>
                      </a:r>
                      <a:endParaRPr lang="en-US" sz="1400" dirty="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Latn-CS" sz="1400">
                          <a:effectLst/>
                        </a:rPr>
                        <a:t>[km</a:t>
                      </a:r>
                      <a:r>
                        <a:rPr lang="sr-Latn-CS" sz="1400" baseline="30000">
                          <a:effectLst/>
                        </a:rPr>
                        <a:t>2</a:t>
                      </a:r>
                      <a:r>
                        <a:rPr lang="sr-Latn-CS" sz="1400">
                          <a:effectLst/>
                        </a:rPr>
                        <a:t>]</a:t>
                      </a:r>
                      <a:endParaRPr lang="en-US" sz="1400">
                        <a:effectLst/>
                        <a:latin typeface="YU L Times"/>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a:t>
                      </a:r>
                      <a:endParaRPr lang="en-US" sz="1400">
                        <a:effectLst/>
                        <a:latin typeface="YU L Times"/>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0"/>
                  </a:ext>
                </a:extLst>
              </a:tr>
              <a:tr h="361406">
                <a:tc>
                  <a:txBody>
                    <a:bodyPr/>
                    <a:lstStyle/>
                    <a:p>
                      <a:pPr>
                        <a:spcAft>
                          <a:spcPts val="0"/>
                        </a:spcAft>
                      </a:pPr>
                      <a:r>
                        <a:rPr lang="sr-Latn-RS" sz="1400" dirty="0">
                          <a:effectLst/>
                        </a:rPr>
                        <a:t>V (врло слаба </a:t>
                      </a:r>
                      <a:r>
                        <a:rPr lang="en-US" sz="1400" dirty="0">
                          <a:effectLst/>
                        </a:rPr>
                        <a:t>    </a:t>
                      </a:r>
                      <a:r>
                        <a:rPr lang="sr-Latn-RS" sz="1400" dirty="0">
                          <a:effectLst/>
                        </a:rPr>
                        <a:t>ерозија)</a:t>
                      </a:r>
                      <a:endParaRPr lang="en-US" sz="1400" dirty="0">
                        <a:effectLst/>
                        <a:latin typeface="YU L Times"/>
                        <a:ea typeface="Times New Roman" panose="02020603050405020304" pitchFamily="18" charset="0"/>
                        <a:cs typeface="Times New Roman" panose="02020603050405020304" pitchFamily="18" charset="0"/>
                      </a:endParaRPr>
                    </a:p>
                  </a:txBody>
                  <a:tcPr marL="51435" marR="51435" marT="0" marB="0" anchor="b"/>
                </a:tc>
                <a:tc>
                  <a:txBody>
                    <a:bodyPr/>
                    <a:lstStyle/>
                    <a:p>
                      <a:pPr algn="ctr">
                        <a:spcAft>
                          <a:spcPts val="0"/>
                        </a:spcAft>
                      </a:pPr>
                      <a:r>
                        <a:rPr lang="sr-Cyrl-CS" sz="1400">
                          <a:effectLst/>
                        </a:rPr>
                        <a:t>0.01</a:t>
                      </a:r>
                      <a:r>
                        <a:rPr lang="en-US" sz="1400">
                          <a:effectLst/>
                        </a:rPr>
                        <a:t> - 0.2 </a:t>
                      </a:r>
                      <a:r>
                        <a:rPr lang="sr-Cyrl-RS" sz="1400">
                          <a:effectLst/>
                        </a:rPr>
                        <a:t>и мање</a:t>
                      </a:r>
                      <a:endParaRPr lang="en-US" sz="1400">
                        <a:effectLst/>
                        <a:latin typeface="YU L Times"/>
                        <a:ea typeface="Times New Roman" panose="02020603050405020304" pitchFamily="18" charset="0"/>
                        <a:cs typeface="Times New Roman" panose="02020603050405020304" pitchFamily="18" charset="0"/>
                      </a:endParaRPr>
                    </a:p>
                  </a:txBody>
                  <a:tcPr marL="51435" marR="51435" marT="0" marB="0" anchor="ctr"/>
                </a:tc>
                <a:tc>
                  <a:txBody>
                    <a:bodyPr/>
                    <a:lstStyle/>
                    <a:p>
                      <a:pPr algn="ctr">
                        <a:spcAft>
                          <a:spcPts val="0"/>
                        </a:spcAft>
                      </a:pPr>
                      <a:r>
                        <a:rPr lang="sr-Cyrl-RS" sz="1400" dirty="0" smtClean="0">
                          <a:effectLst/>
                        </a:rPr>
                        <a:t>107,6</a:t>
                      </a:r>
                      <a:endParaRPr lang="en-US" sz="1400" dirty="0">
                        <a:effectLst/>
                        <a:latin typeface="YU L Times"/>
                        <a:ea typeface="Times New Roman" panose="02020603050405020304" pitchFamily="18" charset="0"/>
                        <a:cs typeface="Times New Roman" panose="02020603050405020304" pitchFamily="18" charset="0"/>
                      </a:endParaRPr>
                    </a:p>
                  </a:txBody>
                  <a:tcPr marL="51435" marR="51435" marT="0" marB="0" anchor="ctr"/>
                </a:tc>
                <a:tc>
                  <a:txBody>
                    <a:bodyPr/>
                    <a:lstStyle/>
                    <a:p>
                      <a:pPr algn="ctr">
                        <a:spcAft>
                          <a:spcPts val="0"/>
                        </a:spcAft>
                      </a:pPr>
                      <a:r>
                        <a:rPr lang="en-US" sz="1400" dirty="0" smtClean="0">
                          <a:effectLst/>
                        </a:rPr>
                        <a:t>28</a:t>
                      </a:r>
                      <a:r>
                        <a:rPr lang="sr-Cyrl-RS" sz="1400" dirty="0" smtClean="0">
                          <a:effectLst/>
                        </a:rPr>
                        <a:t>,2</a:t>
                      </a:r>
                      <a:endParaRPr lang="en-US" sz="1400" dirty="0">
                        <a:effectLst/>
                        <a:latin typeface="YU L Times"/>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 xmlns:a16="http://schemas.microsoft.com/office/drawing/2014/main" val="10001"/>
                  </a:ext>
                </a:extLst>
              </a:tr>
              <a:tr h="361406">
                <a:tc>
                  <a:txBody>
                    <a:bodyPr/>
                    <a:lstStyle/>
                    <a:p>
                      <a:pPr>
                        <a:spcAft>
                          <a:spcPts val="0"/>
                        </a:spcAft>
                      </a:pPr>
                      <a:r>
                        <a:rPr lang="en-US" sz="1400" dirty="0">
                          <a:effectLst/>
                        </a:rPr>
                        <a:t>I</a:t>
                      </a:r>
                      <a:r>
                        <a:rPr lang="sr-Latn-RS" sz="1400" dirty="0">
                          <a:effectLst/>
                        </a:rPr>
                        <a:t>V (слаба ерозија))</a:t>
                      </a:r>
                      <a:endParaRPr lang="en-US" sz="1400" dirty="0">
                        <a:effectLst/>
                        <a:latin typeface="YU L Times"/>
                        <a:ea typeface="Times New Roman" panose="02020603050405020304" pitchFamily="18" charset="0"/>
                        <a:cs typeface="Times New Roman" panose="02020603050405020304" pitchFamily="18" charset="0"/>
                      </a:endParaRPr>
                    </a:p>
                  </a:txBody>
                  <a:tcPr marL="51435" marR="51435" marT="0" marB="0" anchor="b"/>
                </a:tc>
                <a:tc>
                  <a:txBody>
                    <a:bodyPr/>
                    <a:lstStyle/>
                    <a:p>
                      <a:pPr algn="ctr">
                        <a:spcAft>
                          <a:spcPts val="0"/>
                        </a:spcAft>
                      </a:pPr>
                      <a:r>
                        <a:rPr lang="en-US" sz="1400" dirty="0">
                          <a:effectLst/>
                        </a:rPr>
                        <a:t>0.2</a:t>
                      </a:r>
                      <a:r>
                        <a:rPr lang="sr-Cyrl-RS" sz="1400" dirty="0">
                          <a:effectLst/>
                        </a:rPr>
                        <a:t>1</a:t>
                      </a:r>
                      <a:r>
                        <a:rPr lang="en-US" sz="1400" dirty="0">
                          <a:effectLst/>
                        </a:rPr>
                        <a:t> - 0.</a:t>
                      </a:r>
                      <a:r>
                        <a:rPr lang="sr-Cyrl-RS" sz="1400" dirty="0">
                          <a:effectLst/>
                        </a:rPr>
                        <a:t>4</a:t>
                      </a:r>
                      <a:endParaRPr lang="en-US" sz="1400" dirty="0">
                        <a:effectLst/>
                        <a:latin typeface="YU L Times"/>
                        <a:ea typeface="Times New Roman" panose="02020603050405020304" pitchFamily="18" charset="0"/>
                        <a:cs typeface="Times New Roman" panose="02020603050405020304" pitchFamily="18" charset="0"/>
                      </a:endParaRPr>
                    </a:p>
                  </a:txBody>
                  <a:tcPr marL="51435" marR="51435" marT="0" marB="0" anchor="ctr"/>
                </a:tc>
                <a:tc>
                  <a:txBody>
                    <a:bodyPr/>
                    <a:lstStyle/>
                    <a:p>
                      <a:pPr algn="ctr">
                        <a:spcAft>
                          <a:spcPts val="0"/>
                        </a:spcAft>
                      </a:pPr>
                      <a:r>
                        <a:rPr lang="en-US" sz="1400" dirty="0" smtClean="0">
                          <a:effectLst/>
                        </a:rPr>
                        <a:t>147.9</a:t>
                      </a:r>
                      <a:endParaRPr lang="en-US" sz="1400" dirty="0">
                        <a:effectLst/>
                        <a:latin typeface="YU L Times"/>
                        <a:ea typeface="Times New Roman" panose="02020603050405020304" pitchFamily="18" charset="0"/>
                        <a:cs typeface="Times New Roman" panose="02020603050405020304" pitchFamily="18" charset="0"/>
                      </a:endParaRPr>
                    </a:p>
                  </a:txBody>
                  <a:tcPr marL="51435" marR="51435" marT="0" marB="0" anchor="ctr"/>
                </a:tc>
                <a:tc>
                  <a:txBody>
                    <a:bodyPr/>
                    <a:lstStyle/>
                    <a:p>
                      <a:pPr algn="ctr">
                        <a:spcAft>
                          <a:spcPts val="0"/>
                        </a:spcAft>
                      </a:pPr>
                      <a:r>
                        <a:rPr lang="en-US" sz="1400" dirty="0" smtClean="0">
                          <a:effectLst/>
                        </a:rPr>
                        <a:t>38</a:t>
                      </a:r>
                      <a:r>
                        <a:rPr lang="sr-Cyrl-RS" sz="1400" dirty="0" smtClean="0">
                          <a:effectLst/>
                        </a:rPr>
                        <a:t>, 7</a:t>
                      </a:r>
                      <a:endParaRPr lang="en-US" sz="1400" dirty="0">
                        <a:effectLst/>
                        <a:latin typeface="YU L Times"/>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 xmlns:a16="http://schemas.microsoft.com/office/drawing/2014/main" val="10002"/>
                  </a:ext>
                </a:extLst>
              </a:tr>
              <a:tr h="361406">
                <a:tc>
                  <a:txBody>
                    <a:bodyPr/>
                    <a:lstStyle/>
                    <a:p>
                      <a:pPr>
                        <a:spcAft>
                          <a:spcPts val="0"/>
                        </a:spcAft>
                      </a:pPr>
                      <a:r>
                        <a:rPr lang="en-US" sz="1400" dirty="0">
                          <a:effectLst/>
                        </a:rPr>
                        <a:t>I</a:t>
                      </a:r>
                      <a:r>
                        <a:rPr lang="sr-Latn-RS" sz="1400" dirty="0">
                          <a:effectLst/>
                        </a:rPr>
                        <a:t>II (</a:t>
                      </a:r>
                      <a:r>
                        <a:rPr lang="sr-Cyrl-RS" sz="1400" dirty="0">
                          <a:effectLst/>
                        </a:rPr>
                        <a:t>осредња </a:t>
                      </a:r>
                      <a:r>
                        <a:rPr lang="sr-Latn-RS" sz="1400" dirty="0">
                          <a:effectLst/>
                        </a:rPr>
                        <a:t>ерозија)</a:t>
                      </a:r>
                      <a:endParaRPr lang="en-US" sz="1400" dirty="0">
                        <a:effectLst/>
                        <a:latin typeface="YU L Times"/>
                        <a:ea typeface="Times New Roman" panose="02020603050405020304" pitchFamily="18" charset="0"/>
                        <a:cs typeface="Times New Roman" panose="02020603050405020304" pitchFamily="18" charset="0"/>
                      </a:endParaRPr>
                    </a:p>
                  </a:txBody>
                  <a:tcPr marL="51435" marR="51435" marT="0" marB="0" anchor="b"/>
                </a:tc>
                <a:tc>
                  <a:txBody>
                    <a:bodyPr/>
                    <a:lstStyle/>
                    <a:p>
                      <a:pPr algn="ctr">
                        <a:spcAft>
                          <a:spcPts val="0"/>
                        </a:spcAft>
                      </a:pPr>
                      <a:r>
                        <a:rPr lang="en-US" sz="1400" dirty="0">
                          <a:effectLst/>
                        </a:rPr>
                        <a:t>0.</a:t>
                      </a:r>
                      <a:r>
                        <a:rPr lang="sr-Cyrl-RS" sz="1400" dirty="0">
                          <a:effectLst/>
                        </a:rPr>
                        <a:t>41</a:t>
                      </a:r>
                      <a:r>
                        <a:rPr lang="en-US" sz="1400" dirty="0">
                          <a:effectLst/>
                        </a:rPr>
                        <a:t> - 0.</a:t>
                      </a:r>
                      <a:r>
                        <a:rPr lang="sr-Cyrl-RS" sz="1400" dirty="0">
                          <a:effectLst/>
                        </a:rPr>
                        <a:t>70</a:t>
                      </a:r>
                      <a:endParaRPr lang="en-US" sz="1400" dirty="0">
                        <a:effectLst/>
                        <a:latin typeface="YU L Times"/>
                        <a:ea typeface="Times New Roman" panose="02020603050405020304" pitchFamily="18" charset="0"/>
                        <a:cs typeface="Times New Roman" panose="02020603050405020304" pitchFamily="18" charset="0"/>
                      </a:endParaRPr>
                    </a:p>
                  </a:txBody>
                  <a:tcPr marL="51435" marR="51435" marT="0" marB="0" anchor="ctr"/>
                </a:tc>
                <a:tc>
                  <a:txBody>
                    <a:bodyPr/>
                    <a:lstStyle/>
                    <a:p>
                      <a:pPr algn="ctr">
                        <a:spcAft>
                          <a:spcPts val="0"/>
                        </a:spcAft>
                      </a:pPr>
                      <a:r>
                        <a:rPr lang="en-US" sz="1400" dirty="0" smtClean="0">
                          <a:effectLst/>
                        </a:rPr>
                        <a:t>117</a:t>
                      </a:r>
                      <a:r>
                        <a:rPr lang="sr-Cyrl-RS" sz="1400" dirty="0" smtClean="0">
                          <a:effectLst/>
                        </a:rPr>
                        <a:t>,</a:t>
                      </a:r>
                      <a:r>
                        <a:rPr lang="en-US" sz="1400" dirty="0" smtClean="0">
                          <a:effectLst/>
                        </a:rPr>
                        <a:t>8</a:t>
                      </a:r>
                      <a:endParaRPr lang="en-US" sz="1400" dirty="0">
                        <a:effectLst/>
                        <a:latin typeface="YU L Times"/>
                        <a:ea typeface="Times New Roman" panose="02020603050405020304" pitchFamily="18" charset="0"/>
                        <a:cs typeface="Times New Roman" panose="02020603050405020304" pitchFamily="18" charset="0"/>
                      </a:endParaRPr>
                    </a:p>
                  </a:txBody>
                  <a:tcPr marL="51435" marR="51435" marT="0" marB="0" anchor="ctr"/>
                </a:tc>
                <a:tc>
                  <a:txBody>
                    <a:bodyPr/>
                    <a:lstStyle/>
                    <a:p>
                      <a:pPr algn="ctr">
                        <a:spcAft>
                          <a:spcPts val="0"/>
                        </a:spcAft>
                      </a:pPr>
                      <a:r>
                        <a:rPr lang="en-US" sz="1400" dirty="0" smtClean="0">
                          <a:effectLst/>
                        </a:rPr>
                        <a:t>30.</a:t>
                      </a:r>
                      <a:r>
                        <a:rPr lang="sr-Cyrl-RS" sz="1400" dirty="0" smtClean="0">
                          <a:effectLst/>
                        </a:rPr>
                        <a:t>9</a:t>
                      </a:r>
                      <a:endParaRPr lang="en-US" sz="1400" dirty="0">
                        <a:effectLst/>
                        <a:latin typeface="YU L Times"/>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 xmlns:a16="http://schemas.microsoft.com/office/drawing/2014/main" val="10003"/>
                  </a:ext>
                </a:extLst>
              </a:tr>
              <a:tr h="361406">
                <a:tc>
                  <a:txBody>
                    <a:bodyPr/>
                    <a:lstStyle/>
                    <a:p>
                      <a:pPr>
                        <a:spcAft>
                          <a:spcPts val="0"/>
                        </a:spcAft>
                      </a:pPr>
                      <a:r>
                        <a:rPr lang="en-US" sz="1400" dirty="0">
                          <a:effectLst/>
                        </a:rPr>
                        <a:t>II</a:t>
                      </a:r>
                      <a:r>
                        <a:rPr lang="sr-Latn-RS" sz="1400" dirty="0">
                          <a:effectLst/>
                        </a:rPr>
                        <a:t>  (</a:t>
                      </a:r>
                      <a:r>
                        <a:rPr lang="sr-Cyrl-RS" sz="1400" dirty="0">
                          <a:effectLst/>
                        </a:rPr>
                        <a:t>јака </a:t>
                      </a:r>
                      <a:r>
                        <a:rPr lang="sr-Latn-RS" sz="1400" dirty="0">
                          <a:effectLst/>
                        </a:rPr>
                        <a:t>ерозија)</a:t>
                      </a:r>
                      <a:endParaRPr lang="en-US" sz="1400" dirty="0">
                        <a:effectLst/>
                        <a:latin typeface="YU L Times"/>
                        <a:ea typeface="Times New Roman" panose="02020603050405020304" pitchFamily="18" charset="0"/>
                        <a:cs typeface="Times New Roman" panose="02020603050405020304" pitchFamily="18" charset="0"/>
                      </a:endParaRPr>
                    </a:p>
                  </a:txBody>
                  <a:tcPr marL="51435" marR="51435" marT="0" marB="0" anchor="b"/>
                </a:tc>
                <a:tc>
                  <a:txBody>
                    <a:bodyPr/>
                    <a:lstStyle/>
                    <a:p>
                      <a:pPr algn="ctr">
                        <a:spcAft>
                          <a:spcPts val="0"/>
                        </a:spcAft>
                      </a:pPr>
                      <a:r>
                        <a:rPr lang="en-US" sz="1400" dirty="0">
                          <a:effectLst/>
                        </a:rPr>
                        <a:t>0.</a:t>
                      </a:r>
                      <a:r>
                        <a:rPr lang="sr-Cyrl-RS" sz="1400" dirty="0">
                          <a:effectLst/>
                        </a:rPr>
                        <a:t>71</a:t>
                      </a:r>
                      <a:r>
                        <a:rPr lang="en-US" sz="1400" dirty="0">
                          <a:effectLst/>
                        </a:rPr>
                        <a:t> - </a:t>
                      </a:r>
                      <a:r>
                        <a:rPr lang="sr-Cyrl-RS" sz="1400" dirty="0">
                          <a:effectLst/>
                        </a:rPr>
                        <a:t>1</a:t>
                      </a:r>
                      <a:r>
                        <a:rPr lang="en-US" sz="1400" dirty="0">
                          <a:effectLst/>
                        </a:rPr>
                        <a:t>.</a:t>
                      </a:r>
                      <a:r>
                        <a:rPr lang="sr-Cyrl-RS" sz="1400" dirty="0">
                          <a:effectLst/>
                        </a:rPr>
                        <a:t>00</a:t>
                      </a:r>
                      <a:endParaRPr lang="en-US" sz="1400" dirty="0">
                        <a:effectLst/>
                        <a:latin typeface="YU L Times"/>
                        <a:ea typeface="Times New Roman" panose="02020603050405020304" pitchFamily="18" charset="0"/>
                        <a:cs typeface="Times New Roman" panose="02020603050405020304" pitchFamily="18" charset="0"/>
                      </a:endParaRPr>
                    </a:p>
                  </a:txBody>
                  <a:tcPr marL="51435" marR="51435" marT="0" marB="0" anchor="ctr"/>
                </a:tc>
                <a:tc>
                  <a:txBody>
                    <a:bodyPr/>
                    <a:lstStyle/>
                    <a:p>
                      <a:pPr algn="ctr">
                        <a:spcAft>
                          <a:spcPts val="0"/>
                        </a:spcAft>
                      </a:pPr>
                      <a:r>
                        <a:rPr lang="en-US" sz="1400" dirty="0" smtClean="0">
                          <a:effectLst/>
                        </a:rPr>
                        <a:t>8</a:t>
                      </a:r>
                      <a:r>
                        <a:rPr lang="sr-Cyrl-RS" sz="1400" dirty="0" smtClean="0">
                          <a:effectLst/>
                        </a:rPr>
                        <a:t>,</a:t>
                      </a:r>
                      <a:r>
                        <a:rPr lang="en-US" sz="1400" dirty="0" smtClean="0">
                          <a:effectLst/>
                        </a:rPr>
                        <a:t>3</a:t>
                      </a:r>
                      <a:endParaRPr lang="en-US" sz="1400" dirty="0">
                        <a:effectLst/>
                        <a:latin typeface="YU L Times"/>
                        <a:ea typeface="Times New Roman" panose="02020603050405020304" pitchFamily="18" charset="0"/>
                        <a:cs typeface="Times New Roman" panose="02020603050405020304" pitchFamily="18" charset="0"/>
                      </a:endParaRPr>
                    </a:p>
                  </a:txBody>
                  <a:tcPr marL="51435" marR="51435" marT="0" marB="0" anchor="ctr"/>
                </a:tc>
                <a:tc>
                  <a:txBody>
                    <a:bodyPr/>
                    <a:lstStyle/>
                    <a:p>
                      <a:pPr algn="ctr">
                        <a:spcAft>
                          <a:spcPts val="0"/>
                        </a:spcAft>
                      </a:pPr>
                      <a:r>
                        <a:rPr lang="en-US" sz="1400" dirty="0" smtClean="0">
                          <a:effectLst/>
                        </a:rPr>
                        <a:t>2</a:t>
                      </a:r>
                      <a:r>
                        <a:rPr lang="sr-Cyrl-RS" sz="1400" dirty="0" smtClean="0">
                          <a:effectLst/>
                        </a:rPr>
                        <a:t>,2</a:t>
                      </a:r>
                      <a:endParaRPr lang="en-US" sz="1400" dirty="0">
                        <a:effectLst/>
                        <a:latin typeface="YU L Times"/>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 xmlns:a16="http://schemas.microsoft.com/office/drawing/2014/main" val="10004"/>
                  </a:ext>
                </a:extLst>
              </a:tr>
              <a:tr h="361406">
                <a:tc>
                  <a:txBody>
                    <a:bodyPr/>
                    <a:lstStyle/>
                    <a:p>
                      <a:pPr>
                        <a:spcAft>
                          <a:spcPts val="0"/>
                        </a:spcAft>
                      </a:pPr>
                      <a:r>
                        <a:rPr lang="en-US" sz="1400" dirty="0">
                          <a:effectLst/>
                        </a:rPr>
                        <a:t>I </a:t>
                      </a:r>
                      <a:r>
                        <a:rPr lang="sr-Latn-RS" sz="1400" dirty="0">
                          <a:effectLst/>
                        </a:rPr>
                        <a:t>  (</a:t>
                      </a:r>
                      <a:r>
                        <a:rPr lang="sr-Cyrl-RS" sz="1400" dirty="0">
                          <a:effectLst/>
                        </a:rPr>
                        <a:t>ексцесивна  </a:t>
                      </a:r>
                      <a:r>
                        <a:rPr lang="sr-Latn-RS" sz="1400" dirty="0">
                          <a:effectLst/>
                        </a:rPr>
                        <a:t>ерозија)</a:t>
                      </a:r>
                      <a:endParaRPr lang="en-US" sz="1400" dirty="0">
                        <a:effectLst/>
                        <a:latin typeface="YU L Times"/>
                        <a:ea typeface="Times New Roman" panose="02020603050405020304" pitchFamily="18" charset="0"/>
                        <a:cs typeface="Times New Roman" panose="02020603050405020304" pitchFamily="18" charset="0"/>
                      </a:endParaRPr>
                    </a:p>
                  </a:txBody>
                  <a:tcPr marL="51435" marR="51435" marT="0" marB="0" anchor="b"/>
                </a:tc>
                <a:tc>
                  <a:txBody>
                    <a:bodyPr/>
                    <a:lstStyle/>
                    <a:p>
                      <a:pPr algn="ctr">
                        <a:spcAft>
                          <a:spcPts val="0"/>
                        </a:spcAft>
                      </a:pPr>
                      <a:r>
                        <a:rPr lang="sr-Cyrl-RS" sz="1400" dirty="0">
                          <a:effectLst/>
                        </a:rPr>
                        <a:t>1</a:t>
                      </a:r>
                      <a:r>
                        <a:rPr lang="en-US" sz="1400" dirty="0">
                          <a:effectLst/>
                        </a:rPr>
                        <a:t>.</a:t>
                      </a:r>
                      <a:r>
                        <a:rPr lang="sr-Cyrl-RS" sz="1400" dirty="0">
                          <a:effectLst/>
                        </a:rPr>
                        <a:t>01</a:t>
                      </a:r>
                      <a:r>
                        <a:rPr lang="en-US" sz="1400" dirty="0">
                          <a:effectLst/>
                        </a:rPr>
                        <a:t> - </a:t>
                      </a:r>
                      <a:r>
                        <a:rPr lang="sr-Cyrl-RS" sz="1400" dirty="0">
                          <a:effectLst/>
                        </a:rPr>
                        <a:t>1</a:t>
                      </a:r>
                      <a:r>
                        <a:rPr lang="en-US" sz="1400" dirty="0">
                          <a:effectLst/>
                        </a:rPr>
                        <a:t>.</a:t>
                      </a:r>
                      <a:r>
                        <a:rPr lang="sr-Cyrl-RS" sz="1400" dirty="0">
                          <a:effectLst/>
                        </a:rPr>
                        <a:t>20 и више</a:t>
                      </a:r>
                      <a:endParaRPr lang="en-US" sz="1400" dirty="0">
                        <a:effectLst/>
                        <a:latin typeface="YU L Times"/>
                        <a:ea typeface="Times New Roman" panose="02020603050405020304" pitchFamily="18" charset="0"/>
                        <a:cs typeface="Times New Roman" panose="02020603050405020304" pitchFamily="18" charset="0"/>
                      </a:endParaRPr>
                    </a:p>
                  </a:txBody>
                  <a:tcPr marL="51435" marR="51435" marT="0" marB="0" anchor="ctr"/>
                </a:tc>
                <a:tc>
                  <a:txBody>
                    <a:bodyPr/>
                    <a:lstStyle/>
                    <a:p>
                      <a:pPr algn="ctr">
                        <a:spcAft>
                          <a:spcPts val="0"/>
                        </a:spcAft>
                      </a:pPr>
                      <a:r>
                        <a:rPr lang="en-US" sz="1400" dirty="0" smtClean="0">
                          <a:effectLst/>
                        </a:rPr>
                        <a:t>0</a:t>
                      </a:r>
                      <a:r>
                        <a:rPr lang="sr-Cyrl-RS" sz="1400" dirty="0" smtClean="0">
                          <a:effectLst/>
                        </a:rPr>
                        <a:t>,</a:t>
                      </a:r>
                      <a:r>
                        <a:rPr lang="en-US" sz="1400" dirty="0" smtClean="0">
                          <a:effectLst/>
                        </a:rPr>
                        <a:t>28</a:t>
                      </a:r>
                      <a:endParaRPr lang="en-US" sz="1400" dirty="0">
                        <a:effectLst/>
                        <a:latin typeface="YU L Times"/>
                        <a:ea typeface="Times New Roman" panose="02020603050405020304" pitchFamily="18" charset="0"/>
                        <a:cs typeface="Times New Roman" panose="02020603050405020304" pitchFamily="18" charset="0"/>
                      </a:endParaRPr>
                    </a:p>
                  </a:txBody>
                  <a:tcPr marL="51435" marR="51435" marT="0" marB="0" anchor="ctr"/>
                </a:tc>
                <a:tc>
                  <a:txBody>
                    <a:bodyPr/>
                    <a:lstStyle/>
                    <a:p>
                      <a:pPr algn="ctr">
                        <a:spcAft>
                          <a:spcPts val="0"/>
                        </a:spcAft>
                      </a:pPr>
                      <a:r>
                        <a:rPr lang="en-US" sz="1400" dirty="0" smtClean="0">
                          <a:effectLst/>
                        </a:rPr>
                        <a:t>0</a:t>
                      </a:r>
                      <a:r>
                        <a:rPr lang="sr-Cyrl-RS" sz="1400" dirty="0" smtClean="0">
                          <a:effectLst/>
                        </a:rPr>
                        <a:t>,</a:t>
                      </a:r>
                      <a:r>
                        <a:rPr lang="en-US" sz="1400" dirty="0" smtClean="0">
                          <a:effectLst/>
                        </a:rPr>
                        <a:t>07</a:t>
                      </a:r>
                      <a:endParaRPr lang="en-US" sz="1400" dirty="0">
                        <a:effectLst/>
                        <a:latin typeface="YU L Times"/>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 xmlns:a16="http://schemas.microsoft.com/office/drawing/2014/main" val="10005"/>
                  </a:ext>
                </a:extLst>
              </a:tr>
              <a:tr h="180703">
                <a:tc gridSpan="2">
                  <a:txBody>
                    <a:bodyPr/>
                    <a:lstStyle/>
                    <a:p>
                      <a:pPr algn="r">
                        <a:spcAft>
                          <a:spcPts val="0"/>
                        </a:spcAft>
                      </a:pPr>
                      <a:r>
                        <a:rPr lang="sr-Cyrl-RS" sz="1400" dirty="0">
                          <a:effectLst/>
                        </a:rPr>
                        <a:t>укупно</a:t>
                      </a:r>
                      <a:r>
                        <a:rPr lang="sr-Cyrl-CS" sz="1400" dirty="0">
                          <a:effectLst/>
                        </a:rPr>
                        <a:t>:</a:t>
                      </a:r>
                      <a:endParaRPr lang="en-US" sz="1400" dirty="0">
                        <a:effectLst/>
                        <a:latin typeface="YU L Times"/>
                        <a:ea typeface="Times New Roman" panose="02020603050405020304" pitchFamily="18" charset="0"/>
                        <a:cs typeface="Times New Roman" panose="02020603050405020304" pitchFamily="18" charset="0"/>
                      </a:endParaRPr>
                    </a:p>
                  </a:txBody>
                  <a:tcPr marL="51435" marR="51435" marT="0" marB="0"/>
                </a:tc>
                <a:tc hMerge="1">
                  <a:txBody>
                    <a:bodyPr/>
                    <a:lstStyle/>
                    <a:p>
                      <a:endParaRPr lang="en-US"/>
                    </a:p>
                  </a:txBody>
                  <a:tcPr/>
                </a:tc>
                <a:tc>
                  <a:txBody>
                    <a:bodyPr/>
                    <a:lstStyle/>
                    <a:p>
                      <a:pPr algn="ctr">
                        <a:spcAft>
                          <a:spcPts val="0"/>
                        </a:spcAft>
                      </a:pPr>
                      <a:r>
                        <a:rPr lang="en-US" sz="1400" dirty="0" smtClean="0">
                          <a:effectLst/>
                        </a:rPr>
                        <a:t>382</a:t>
                      </a:r>
                      <a:r>
                        <a:rPr lang="sr-Cyrl-RS" sz="1400" dirty="0" smtClean="0">
                          <a:effectLst/>
                        </a:rPr>
                        <a:t>,</a:t>
                      </a:r>
                      <a:r>
                        <a:rPr lang="en-US" sz="1400" dirty="0" smtClean="0">
                          <a:effectLst/>
                        </a:rPr>
                        <a:t>0</a:t>
                      </a:r>
                      <a:endParaRPr lang="en-US" sz="1400" dirty="0">
                        <a:effectLst/>
                        <a:latin typeface="YU L Times"/>
                        <a:ea typeface="Times New Roman" panose="02020603050405020304" pitchFamily="18" charset="0"/>
                        <a:cs typeface="Times New Roman" panose="02020603050405020304" pitchFamily="18" charset="0"/>
                      </a:endParaRPr>
                    </a:p>
                  </a:txBody>
                  <a:tcPr marL="51435" marR="51435" marT="0" marB="0" anchor="ctr"/>
                </a:tc>
                <a:tc>
                  <a:txBody>
                    <a:bodyPr/>
                    <a:lstStyle/>
                    <a:p>
                      <a:pPr algn="ctr">
                        <a:spcAft>
                          <a:spcPts val="0"/>
                        </a:spcAft>
                      </a:pPr>
                      <a:r>
                        <a:rPr lang="sr-Cyrl-CS" sz="1400" dirty="0" smtClean="0">
                          <a:effectLst/>
                        </a:rPr>
                        <a:t>100,0</a:t>
                      </a:r>
                      <a:endParaRPr lang="en-US" sz="1400" dirty="0">
                        <a:effectLst/>
                        <a:latin typeface="YU L Times"/>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 xmlns:a16="http://schemas.microsoft.com/office/drawing/2014/main" val="10006"/>
                  </a:ext>
                </a:extLst>
              </a:tr>
              <a:tr h="180703">
                <a:tc gridSpan="4">
                  <a:txBody>
                    <a:bodyPr/>
                    <a:lstStyle/>
                    <a:p>
                      <a:pPr algn="ctr">
                        <a:spcAft>
                          <a:spcPts val="0"/>
                        </a:spcAft>
                      </a:pPr>
                      <a:r>
                        <a:rPr lang="sr-Latn-CS" sz="1400" dirty="0">
                          <a:effectLst/>
                        </a:rPr>
                        <a:t>Z</a:t>
                      </a:r>
                      <a:r>
                        <a:rPr lang="sr-Cyrl-CS" sz="1400" baseline="-25000" dirty="0">
                          <a:effectLst/>
                        </a:rPr>
                        <a:t>sr</a:t>
                      </a:r>
                      <a:r>
                        <a:rPr lang="sr-Latn-CS" sz="1400" dirty="0" smtClean="0">
                          <a:effectLst/>
                        </a:rPr>
                        <a:t>=0</a:t>
                      </a:r>
                      <a:r>
                        <a:rPr lang="sr-Cyrl-RS" sz="1400" dirty="0" smtClean="0">
                          <a:effectLst/>
                        </a:rPr>
                        <a:t>,</a:t>
                      </a:r>
                      <a:r>
                        <a:rPr lang="en-US" sz="1400" dirty="0" smtClean="0">
                          <a:effectLst/>
                        </a:rPr>
                        <a:t>346</a:t>
                      </a:r>
                      <a:endParaRPr lang="en-US" sz="1400" dirty="0">
                        <a:effectLst/>
                        <a:latin typeface="YU L Times"/>
                        <a:ea typeface="Times New Roman" panose="02020603050405020304" pitchFamily="18" charset="0"/>
                        <a:cs typeface="Times New Roman" panose="02020603050405020304" pitchFamily="18" charset="0"/>
                      </a:endParaRPr>
                    </a:p>
                  </a:txBody>
                  <a:tcPr marL="51435" marR="51435"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7"/>
                  </a:ext>
                </a:extLst>
              </a:tr>
            </a:tbl>
          </a:graphicData>
        </a:graphic>
      </p:graphicFrame>
      <p:sp>
        <p:nvSpPr>
          <p:cNvPr id="2" name="Rectangle 1"/>
          <p:cNvSpPr/>
          <p:nvPr/>
        </p:nvSpPr>
        <p:spPr>
          <a:xfrm>
            <a:off x="304800" y="5005372"/>
            <a:ext cx="1814023" cy="338554"/>
          </a:xfrm>
          <a:prstGeom prst="rect">
            <a:avLst/>
          </a:prstGeom>
        </p:spPr>
        <p:txBody>
          <a:bodyPr wrap="none">
            <a:spAutoFit/>
          </a:bodyPr>
          <a:lstStyle/>
          <a:p>
            <a:r>
              <a:rPr lang="en-US" sz="1600" b="1" i="1" dirty="0" err="1" smtClean="0">
                <a:solidFill>
                  <a:srgbClr val="C00000"/>
                </a:solidFill>
                <a:latin typeface="Calibri" panose="020F0502020204030204" pitchFamily="34" charset="0"/>
                <a:ea typeface="Times New Roman" panose="02020603050405020304" pitchFamily="18" charset="0"/>
                <a:cs typeface="Times New Roman" panose="02020603050405020304" pitchFamily="18" charset="0"/>
              </a:rPr>
              <a:t>W</a:t>
            </a:r>
            <a:r>
              <a:rPr lang="en-US" sz="1600" b="1" i="1" baseline="-30000" dirty="0" err="1" smtClean="0">
                <a:solidFill>
                  <a:srgbClr val="C00000"/>
                </a:solidFill>
                <a:latin typeface="Calibri" panose="020F0502020204030204" pitchFamily="34" charset="0"/>
                <a:ea typeface="Times New Roman" panose="02020603050405020304" pitchFamily="18" charset="0"/>
                <a:cs typeface="Times New Roman" panose="02020603050405020304" pitchFamily="18" charset="0"/>
              </a:rPr>
              <a:t>god</a:t>
            </a:r>
            <a:r>
              <a:rPr lang="en-US" sz="1600" b="1" dirty="0" smtClean="0">
                <a:solidFill>
                  <a:srgbClr val="C00000"/>
                </a:solidFill>
                <a:latin typeface="YU L Times"/>
                <a:ea typeface="Times New Roman" panose="02020603050405020304" pitchFamily="18" charset="0"/>
                <a:cs typeface="Calibri" panose="020F0502020204030204" pitchFamily="34" charset="0"/>
              </a:rPr>
              <a:t>=176</a:t>
            </a:r>
            <a:r>
              <a:rPr lang="sr-Cyrl-RS" sz="1600" b="1" dirty="0" smtClean="0">
                <a:solidFill>
                  <a:srgbClr val="C00000"/>
                </a:solidFill>
                <a:latin typeface="YU L Times"/>
                <a:ea typeface="Times New Roman" panose="02020603050405020304" pitchFamily="18" charset="0"/>
                <a:cs typeface="Calibri" panose="020F0502020204030204" pitchFamily="34" charset="0"/>
              </a:rPr>
              <a:t>.</a:t>
            </a:r>
            <a:r>
              <a:rPr lang="en-US" sz="1600" b="1" dirty="0" smtClean="0">
                <a:solidFill>
                  <a:srgbClr val="C00000"/>
                </a:solidFill>
                <a:latin typeface="YU L Times"/>
                <a:ea typeface="Times New Roman" panose="02020603050405020304" pitchFamily="18" charset="0"/>
                <a:cs typeface="Calibri" panose="020F0502020204030204" pitchFamily="34" charset="0"/>
              </a:rPr>
              <a:t>638</a:t>
            </a:r>
            <a:r>
              <a:rPr lang="sr-Cyrl-RS" sz="1600" b="1" dirty="0" smtClean="0">
                <a:solidFill>
                  <a:srgbClr val="C00000"/>
                </a:solidFill>
                <a:latin typeface="YU L Times"/>
                <a:ea typeface="Times New Roman" panose="02020603050405020304" pitchFamily="18" charset="0"/>
                <a:cs typeface="Calibri" panose="020F0502020204030204" pitchFamily="34" charset="0"/>
              </a:rPr>
              <a:t> </a:t>
            </a:r>
            <a:r>
              <a:rPr lang="en-US" sz="1600" b="1" dirty="0">
                <a:solidFill>
                  <a:srgbClr val="C00000"/>
                </a:solidFill>
                <a:latin typeface="YU L Times"/>
                <a:ea typeface="Times New Roman" panose="02020603050405020304" pitchFamily="18" charset="0"/>
                <a:cs typeface="Calibri" panose="020F0502020204030204" pitchFamily="34" charset="0"/>
              </a:rPr>
              <a:t>m</a:t>
            </a:r>
            <a:r>
              <a:rPr lang="sr-Cyrl-RS" sz="1600" b="1" baseline="30000" dirty="0">
                <a:solidFill>
                  <a:srgbClr val="C00000"/>
                </a:solidFill>
                <a:latin typeface="YU L Times"/>
                <a:ea typeface="Times New Roman" panose="02020603050405020304" pitchFamily="18" charset="0"/>
                <a:cs typeface="Calibri" panose="020F0502020204030204" pitchFamily="34" charset="0"/>
              </a:rPr>
              <a:t>3</a:t>
            </a:r>
            <a:r>
              <a:rPr lang="en-US" sz="1600" b="1" dirty="0">
                <a:solidFill>
                  <a:srgbClr val="C00000"/>
                </a:solidFill>
                <a:latin typeface="YU L Times"/>
                <a:ea typeface="Times New Roman" panose="02020603050405020304" pitchFamily="18" charset="0"/>
                <a:cs typeface="Calibri" panose="020F0502020204030204" pitchFamily="34" charset="0"/>
              </a:rPr>
              <a:t>,</a:t>
            </a:r>
            <a:endParaRPr lang="en-US" sz="1600" b="1" dirty="0">
              <a:solidFill>
                <a:srgbClr val="C00000"/>
              </a:solidFill>
            </a:endParaRPr>
          </a:p>
        </p:txBody>
      </p:sp>
      <p:sp>
        <p:nvSpPr>
          <p:cNvPr id="3" name="Rectangle 2"/>
          <p:cNvSpPr/>
          <p:nvPr/>
        </p:nvSpPr>
        <p:spPr>
          <a:xfrm>
            <a:off x="76201" y="5486400"/>
            <a:ext cx="2819400" cy="338554"/>
          </a:xfrm>
          <a:prstGeom prst="rect">
            <a:avLst/>
          </a:prstGeom>
        </p:spPr>
        <p:txBody>
          <a:bodyPr wrap="square">
            <a:spAutoFit/>
          </a:bodyPr>
          <a:lstStyle/>
          <a:p>
            <a:r>
              <a:rPr lang="en-US" sz="1600" b="1" i="1" dirty="0" err="1">
                <a:solidFill>
                  <a:srgbClr val="C00000"/>
                </a:solidFill>
                <a:latin typeface="Calibri" panose="020F0502020204030204" pitchFamily="34" charset="0"/>
                <a:ea typeface="Times New Roman" panose="02020603050405020304" pitchFamily="18" charset="0"/>
                <a:cs typeface="Times New Roman" panose="02020603050405020304" pitchFamily="18" charset="0"/>
              </a:rPr>
              <a:t>W</a:t>
            </a:r>
            <a:r>
              <a:rPr lang="en-US" sz="1600" b="1" i="1" baseline="-30000" dirty="0" err="1">
                <a:solidFill>
                  <a:srgbClr val="C00000"/>
                </a:solidFill>
                <a:latin typeface="Calibri" panose="020F0502020204030204" pitchFamily="34" charset="0"/>
                <a:ea typeface="Times New Roman" panose="02020603050405020304" pitchFamily="18" charset="0"/>
                <a:cs typeface="Times New Roman" panose="02020603050405020304" pitchFamily="18" charset="0"/>
              </a:rPr>
              <a:t>godsp</a:t>
            </a:r>
            <a:r>
              <a:rPr lang="en-US" sz="1600" b="1" dirty="0">
                <a:solidFill>
                  <a:srgbClr val="C00000"/>
                </a:solidFill>
                <a:latin typeface="YU L Times"/>
                <a:ea typeface="Times New Roman" panose="02020603050405020304" pitchFamily="18" charset="0"/>
                <a:cs typeface="Calibri" panose="020F0502020204030204" pitchFamily="34" charset="0"/>
              </a:rPr>
              <a:t>=</a:t>
            </a:r>
            <a:r>
              <a:rPr lang="sr-Cyrl-RS" sz="1600" b="1" dirty="0" smtClean="0">
                <a:solidFill>
                  <a:srgbClr val="C00000"/>
                </a:solidFill>
                <a:latin typeface="YU L Times"/>
                <a:ea typeface="Times New Roman" panose="02020603050405020304" pitchFamily="18" charset="0"/>
                <a:cs typeface="Calibri" panose="020F0502020204030204" pitchFamily="34" charset="0"/>
              </a:rPr>
              <a:t>462,5</a:t>
            </a:r>
            <a:r>
              <a:rPr lang="en-US" sz="1600" b="1" dirty="0" smtClean="0">
                <a:solidFill>
                  <a:srgbClr val="C00000"/>
                </a:solidFill>
                <a:latin typeface="YU L Times"/>
                <a:ea typeface="Times New Roman" panose="02020603050405020304" pitchFamily="18" charset="0"/>
                <a:cs typeface="Calibri" panose="020F0502020204030204" pitchFamily="34" charset="0"/>
              </a:rPr>
              <a:t> </a:t>
            </a:r>
            <a:r>
              <a:rPr lang="en-US" sz="1600" b="1" dirty="0">
                <a:solidFill>
                  <a:srgbClr val="C00000"/>
                </a:solidFill>
                <a:latin typeface="YU L Times"/>
                <a:ea typeface="Times New Roman" panose="02020603050405020304" pitchFamily="18" charset="0"/>
                <a:cs typeface="Calibri" panose="020F0502020204030204" pitchFamily="34" charset="0"/>
              </a:rPr>
              <a:t>m</a:t>
            </a:r>
            <a:r>
              <a:rPr lang="en-US" sz="1600" b="1" baseline="30000" dirty="0">
                <a:solidFill>
                  <a:srgbClr val="C00000"/>
                </a:solidFill>
                <a:latin typeface="YU L Times"/>
                <a:ea typeface="Times New Roman" panose="02020603050405020304" pitchFamily="18" charset="0"/>
                <a:cs typeface="Calibri" panose="020F0502020204030204" pitchFamily="34" charset="0"/>
              </a:rPr>
              <a:t>3</a:t>
            </a:r>
            <a:r>
              <a:rPr lang="en-US" sz="1600" b="1" dirty="0">
                <a:solidFill>
                  <a:srgbClr val="C00000"/>
                </a:solidFill>
                <a:latin typeface="Calibri" panose="020F0502020204030204" pitchFamily="34" charset="0"/>
                <a:ea typeface="Times New Roman" panose="02020603050405020304" pitchFamily="18" charset="0"/>
                <a:cs typeface="Arial" panose="020B0604020202020204" pitchFamily="34" charset="0"/>
              </a:rPr>
              <a:t>·</a:t>
            </a:r>
            <a:r>
              <a:rPr lang="en-US" sz="1600" b="1" dirty="0">
                <a:solidFill>
                  <a:srgbClr val="C00000"/>
                </a:solidFill>
                <a:latin typeface="YU L Times"/>
                <a:ea typeface="Times New Roman" panose="02020603050405020304" pitchFamily="18" charset="0"/>
                <a:cs typeface="Calibri" panose="020F0502020204030204" pitchFamily="34" charset="0"/>
              </a:rPr>
              <a:t>km</a:t>
            </a:r>
            <a:r>
              <a:rPr lang="en-US" sz="1600" b="1" baseline="30000" dirty="0">
                <a:solidFill>
                  <a:srgbClr val="C00000"/>
                </a:solidFill>
                <a:latin typeface="YU L Times"/>
                <a:ea typeface="Times New Roman" panose="02020603050405020304" pitchFamily="18" charset="0"/>
                <a:cs typeface="Calibri" panose="020F0502020204030204" pitchFamily="34" charset="0"/>
              </a:rPr>
              <a:t>-2</a:t>
            </a:r>
            <a:r>
              <a:rPr lang="en-US" sz="1600" b="1" dirty="0">
                <a:solidFill>
                  <a:srgbClr val="C00000"/>
                </a:solidFill>
                <a:latin typeface="Calibri" panose="020F0502020204030204" pitchFamily="34" charset="0"/>
                <a:ea typeface="Times New Roman" panose="02020603050405020304" pitchFamily="18" charset="0"/>
                <a:cs typeface="Arial" panose="020B0604020202020204" pitchFamily="34" charset="0"/>
              </a:rPr>
              <a:t>·</a:t>
            </a:r>
            <a:r>
              <a:rPr lang="en-US" sz="1600" b="1" dirty="0">
                <a:solidFill>
                  <a:srgbClr val="C00000"/>
                </a:solidFill>
                <a:latin typeface="YU L Times"/>
                <a:ea typeface="Times New Roman" panose="02020603050405020304" pitchFamily="18" charset="0"/>
                <a:cs typeface="Calibri" panose="020F0502020204030204" pitchFamily="34" charset="0"/>
              </a:rPr>
              <a:t>god.</a:t>
            </a:r>
            <a:r>
              <a:rPr lang="en-US" sz="1600" b="1" baseline="30000" dirty="0">
                <a:solidFill>
                  <a:srgbClr val="C00000"/>
                </a:solidFill>
                <a:latin typeface="YU L Times"/>
                <a:ea typeface="Times New Roman" panose="02020603050405020304" pitchFamily="18" charset="0"/>
                <a:cs typeface="Calibri" panose="020F0502020204030204" pitchFamily="34" charset="0"/>
              </a:rPr>
              <a:t>-1</a:t>
            </a:r>
            <a:r>
              <a:rPr lang="en-US" sz="1600" b="1" dirty="0">
                <a:solidFill>
                  <a:srgbClr val="C00000"/>
                </a:solidFill>
                <a:latin typeface="YU L Times"/>
                <a:ea typeface="Times New Roman" panose="02020603050405020304" pitchFamily="18" charset="0"/>
                <a:cs typeface="Calibri" panose="020F0502020204030204" pitchFamily="34" charset="0"/>
              </a:rPr>
              <a:t>. </a:t>
            </a:r>
            <a:endParaRPr lang="en-US" sz="1600" b="1" dirty="0">
              <a:solidFill>
                <a:srgbClr val="C00000"/>
              </a:solidFill>
            </a:endParaRPr>
          </a:p>
        </p:txBody>
      </p:sp>
      <p:sp>
        <p:nvSpPr>
          <p:cNvPr id="7" name="Rectangle 6"/>
          <p:cNvSpPr/>
          <p:nvPr/>
        </p:nvSpPr>
        <p:spPr>
          <a:xfrm>
            <a:off x="19050" y="6009741"/>
            <a:ext cx="2638415" cy="338554"/>
          </a:xfrm>
          <a:prstGeom prst="rect">
            <a:avLst/>
          </a:prstGeom>
        </p:spPr>
        <p:txBody>
          <a:bodyPr wrap="none">
            <a:spAutoFit/>
          </a:bodyPr>
          <a:lstStyle/>
          <a:p>
            <a:r>
              <a:rPr lang="en-US" sz="1600" b="1" i="1" dirty="0" err="1">
                <a:solidFill>
                  <a:srgbClr val="C00000"/>
                </a:solidFill>
                <a:latin typeface="Calibri" panose="020F0502020204030204" pitchFamily="34" charset="0"/>
                <a:ea typeface="Times New Roman" panose="02020603050405020304" pitchFamily="18" charset="0"/>
                <a:cs typeface="Times New Roman" panose="02020603050405020304" pitchFamily="18" charset="0"/>
              </a:rPr>
              <a:t>W</a:t>
            </a:r>
            <a:r>
              <a:rPr lang="en-US" sz="1600" b="1" i="1" baseline="-30000" dirty="0" err="1">
                <a:solidFill>
                  <a:srgbClr val="C00000"/>
                </a:solidFill>
                <a:latin typeface="Calibri" panose="020F0502020204030204" pitchFamily="34" charset="0"/>
                <a:ea typeface="Times New Roman" panose="02020603050405020304" pitchFamily="18" charset="0"/>
                <a:cs typeface="Times New Roman" panose="02020603050405020304" pitchFamily="18" charset="0"/>
              </a:rPr>
              <a:t>psp</a:t>
            </a:r>
            <a:r>
              <a:rPr lang="en-US" sz="1600" b="1" dirty="0">
                <a:solidFill>
                  <a:srgbClr val="C00000"/>
                </a:solidFill>
                <a:latin typeface="YU L Times"/>
                <a:ea typeface="Times New Roman" panose="02020603050405020304" pitchFamily="18" charset="0"/>
                <a:cs typeface="Calibri" panose="020F0502020204030204" pitchFamily="34" charset="0"/>
              </a:rPr>
              <a:t> =</a:t>
            </a:r>
            <a:r>
              <a:rPr lang="sr-Cyrl-RS" sz="1600" b="1" dirty="0" smtClean="0">
                <a:solidFill>
                  <a:srgbClr val="C00000"/>
                </a:solidFill>
                <a:latin typeface="YU L Times"/>
                <a:ea typeface="Times New Roman" panose="02020603050405020304" pitchFamily="18" charset="0"/>
                <a:cs typeface="Calibri" panose="020F0502020204030204" pitchFamily="34" charset="0"/>
              </a:rPr>
              <a:t>115,6</a:t>
            </a:r>
            <a:r>
              <a:rPr lang="en-US" sz="1600" b="1" dirty="0" smtClean="0">
                <a:solidFill>
                  <a:srgbClr val="C00000"/>
                </a:solidFill>
                <a:latin typeface="YU L Times"/>
                <a:ea typeface="Times New Roman" panose="02020603050405020304" pitchFamily="18" charset="0"/>
                <a:cs typeface="Calibri" panose="020F0502020204030204" pitchFamily="34" charset="0"/>
              </a:rPr>
              <a:t> </a:t>
            </a:r>
            <a:r>
              <a:rPr lang="en-US" sz="1600" b="1" dirty="0">
                <a:solidFill>
                  <a:srgbClr val="C00000"/>
                </a:solidFill>
                <a:latin typeface="YU L Times"/>
                <a:ea typeface="Times New Roman" panose="02020603050405020304" pitchFamily="18" charset="0"/>
                <a:cs typeface="Calibri" panose="020F0502020204030204" pitchFamily="34" charset="0"/>
              </a:rPr>
              <a:t>m</a:t>
            </a:r>
            <a:r>
              <a:rPr lang="en-US" sz="1600" b="1" baseline="30000" dirty="0">
                <a:solidFill>
                  <a:srgbClr val="C00000"/>
                </a:solidFill>
                <a:latin typeface="YU L Times"/>
                <a:ea typeface="Times New Roman" panose="02020603050405020304" pitchFamily="18" charset="0"/>
                <a:cs typeface="Calibri" panose="020F0502020204030204" pitchFamily="34" charset="0"/>
              </a:rPr>
              <a:t>3</a:t>
            </a:r>
            <a:r>
              <a:rPr lang="en-US" sz="1600" b="1" dirty="0">
                <a:solidFill>
                  <a:srgbClr val="C00000"/>
                </a:solidFill>
                <a:latin typeface="Calibri" panose="020F0502020204030204" pitchFamily="34" charset="0"/>
                <a:ea typeface="Times New Roman" panose="02020603050405020304" pitchFamily="18" charset="0"/>
                <a:cs typeface="Arial" panose="020B0604020202020204" pitchFamily="34" charset="0"/>
              </a:rPr>
              <a:t>·</a:t>
            </a:r>
            <a:r>
              <a:rPr lang="en-US" sz="1600" b="1" dirty="0">
                <a:solidFill>
                  <a:srgbClr val="C00000"/>
                </a:solidFill>
                <a:latin typeface="YU L Times"/>
                <a:ea typeface="Times New Roman" panose="02020603050405020304" pitchFamily="18" charset="0"/>
                <a:cs typeface="Calibri" panose="020F0502020204030204" pitchFamily="34" charset="0"/>
              </a:rPr>
              <a:t>km</a:t>
            </a:r>
            <a:r>
              <a:rPr lang="en-US" sz="1600" b="1" baseline="30000" dirty="0">
                <a:solidFill>
                  <a:srgbClr val="C00000"/>
                </a:solidFill>
                <a:latin typeface="YU L Times"/>
                <a:ea typeface="Times New Roman" panose="02020603050405020304" pitchFamily="18" charset="0"/>
                <a:cs typeface="Calibri" panose="020F0502020204030204" pitchFamily="34" charset="0"/>
              </a:rPr>
              <a:t>-2</a:t>
            </a:r>
            <a:r>
              <a:rPr lang="en-US" sz="1600" b="1" dirty="0">
                <a:solidFill>
                  <a:srgbClr val="C00000"/>
                </a:solidFill>
                <a:latin typeface="Calibri" panose="020F0502020204030204" pitchFamily="34" charset="0"/>
                <a:ea typeface="Times New Roman" panose="02020603050405020304" pitchFamily="18" charset="0"/>
                <a:cs typeface="Arial" panose="020B0604020202020204" pitchFamily="34" charset="0"/>
              </a:rPr>
              <a:t>·</a:t>
            </a:r>
            <a:r>
              <a:rPr lang="en-US" sz="1600" b="1" dirty="0">
                <a:solidFill>
                  <a:srgbClr val="C00000"/>
                </a:solidFill>
                <a:latin typeface="YU L Times"/>
                <a:ea typeface="Times New Roman" panose="02020603050405020304" pitchFamily="18" charset="0"/>
                <a:cs typeface="Calibri" panose="020F0502020204030204" pitchFamily="34" charset="0"/>
              </a:rPr>
              <a:t>god.</a:t>
            </a:r>
            <a:r>
              <a:rPr lang="en-US" sz="1600" b="1" baseline="30000" dirty="0">
                <a:solidFill>
                  <a:srgbClr val="C00000"/>
                </a:solidFill>
                <a:latin typeface="YU L Times"/>
                <a:ea typeface="Times New Roman" panose="02020603050405020304" pitchFamily="18" charset="0"/>
                <a:cs typeface="Calibri" panose="020F0502020204030204" pitchFamily="34" charset="0"/>
              </a:rPr>
              <a:t>-1</a:t>
            </a:r>
            <a:endParaRPr lang="en-US" sz="1600" b="1" dirty="0">
              <a:solidFill>
                <a:srgbClr val="C00000"/>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16797" y="381000"/>
            <a:ext cx="4079603" cy="6096000"/>
          </a:xfrm>
          <a:prstGeom prst="rect">
            <a:avLst/>
          </a:prstGeom>
        </p:spPr>
      </p:pic>
      <p:sp>
        <p:nvSpPr>
          <p:cNvPr id="5" name="Rectangle 2"/>
          <p:cNvSpPr txBox="1">
            <a:spLocks noChangeArrowheads="1"/>
          </p:cNvSpPr>
          <p:nvPr/>
        </p:nvSpPr>
        <p:spPr bwMode="auto">
          <a:xfrm>
            <a:off x="-381001" y="3028950"/>
            <a:ext cx="3352801" cy="391716"/>
          </a:xfrm>
          <a:prstGeom prst="rect">
            <a:avLst/>
          </a:prstGeom>
          <a:noFill/>
          <a:ln>
            <a:miter lim="800000"/>
            <a:headEnd/>
            <a:tailEnd/>
          </a:ln>
        </p:spPr>
        <p:txBody>
          <a:bodyPr/>
          <a:lstStyle/>
          <a:p>
            <a:pPr algn="ctr">
              <a:spcBef>
                <a:spcPct val="0"/>
              </a:spcBef>
              <a:defRPr/>
            </a:pPr>
            <a:r>
              <a:rPr lang="sr-Cyrl-RS" sz="2000" b="1" kern="0" dirty="0">
                <a:solidFill>
                  <a:srgbClr val="C00000"/>
                </a:solidFill>
                <a:latin typeface="+mj-lt"/>
                <a:ea typeface="+mj-ea"/>
                <a:cs typeface="+mj-cs"/>
              </a:rPr>
              <a:t>Карта одабраних </a:t>
            </a:r>
            <a:endParaRPr lang="sr-Cyrl-RS" sz="2000" b="1" kern="0" dirty="0" smtClean="0">
              <a:solidFill>
                <a:srgbClr val="C00000"/>
              </a:solidFill>
              <a:latin typeface="+mj-lt"/>
              <a:ea typeface="+mj-ea"/>
              <a:cs typeface="+mj-cs"/>
            </a:endParaRPr>
          </a:p>
          <a:p>
            <a:pPr algn="ctr">
              <a:spcBef>
                <a:spcPct val="0"/>
              </a:spcBef>
              <a:defRPr/>
            </a:pPr>
            <a:r>
              <a:rPr lang="sr-Cyrl-RS" sz="2000" b="1" kern="0" dirty="0" smtClean="0">
                <a:solidFill>
                  <a:srgbClr val="C00000"/>
                </a:solidFill>
                <a:latin typeface="+mj-lt"/>
                <a:ea typeface="+mj-ea"/>
                <a:cs typeface="+mj-cs"/>
              </a:rPr>
              <a:t>бујичних </a:t>
            </a:r>
          </a:p>
          <a:p>
            <a:pPr algn="ctr">
              <a:spcBef>
                <a:spcPct val="0"/>
              </a:spcBef>
              <a:defRPr/>
            </a:pPr>
            <a:r>
              <a:rPr lang="sr-Cyrl-RS" sz="2000" b="1" kern="0" dirty="0" smtClean="0">
                <a:solidFill>
                  <a:srgbClr val="C00000"/>
                </a:solidFill>
                <a:latin typeface="+mj-lt"/>
                <a:ea typeface="+mj-ea"/>
                <a:cs typeface="+mj-cs"/>
              </a:rPr>
              <a:t>сливова</a:t>
            </a:r>
          </a:p>
          <a:p>
            <a:pPr algn="ctr">
              <a:spcBef>
                <a:spcPct val="0"/>
              </a:spcBef>
              <a:defRPr/>
            </a:pPr>
            <a:r>
              <a:rPr lang="sr-Cyrl-RS" sz="2000" b="1" kern="0" dirty="0" smtClean="0">
                <a:solidFill>
                  <a:srgbClr val="C00000"/>
                </a:solidFill>
                <a:latin typeface="+mj-lt"/>
                <a:ea typeface="+mj-ea"/>
                <a:cs typeface="+mj-cs"/>
              </a:rPr>
              <a:t>-</a:t>
            </a:r>
            <a:r>
              <a:rPr lang="sr-Cyrl-RS" sz="2000" b="1" kern="0" dirty="0">
                <a:solidFill>
                  <a:srgbClr val="C00000"/>
                </a:solidFill>
                <a:latin typeface="+mj-lt"/>
                <a:ea typeface="+mj-ea"/>
                <a:cs typeface="+mj-cs"/>
              </a:rPr>
              <a:t>ГО Лазаревац</a:t>
            </a:r>
            <a:endParaRPr lang="en-US" sz="2000" b="1" kern="0" dirty="0">
              <a:solidFill>
                <a:srgbClr val="C00000"/>
              </a:solidFill>
              <a:latin typeface="+mj-lt"/>
              <a:ea typeface="+mj-ea"/>
              <a:cs typeface="+mj-cs"/>
            </a:endParaRPr>
          </a:p>
        </p:txBody>
      </p:sp>
      <p:sp>
        <p:nvSpPr>
          <p:cNvPr id="2" name="Rectangle 1"/>
          <p:cNvSpPr/>
          <p:nvPr/>
        </p:nvSpPr>
        <p:spPr>
          <a:xfrm>
            <a:off x="7162800" y="3048000"/>
            <a:ext cx="1846980" cy="338554"/>
          </a:xfrm>
          <a:prstGeom prst="rect">
            <a:avLst/>
          </a:prstGeom>
        </p:spPr>
        <p:txBody>
          <a:bodyPr wrap="none">
            <a:spAutoFit/>
          </a:bodyPr>
          <a:lstStyle/>
          <a:p>
            <a:r>
              <a:rPr lang="en-US" sz="16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A</a:t>
            </a:r>
            <a:r>
              <a:rPr lang="sr-Latn-RS" sz="16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a:t>
            </a:r>
            <a:r>
              <a:rPr lang="en-US" sz="1600" b="1" dirty="0"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0</a:t>
            </a:r>
            <a:r>
              <a:rPr lang="sr-Cyrl-RS" sz="1600" b="1" dirty="0"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a:t>
            </a:r>
            <a:r>
              <a:rPr lang="en-US" sz="1600" b="1" dirty="0"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34</a:t>
            </a:r>
            <a:r>
              <a:rPr lang="sr-Cyrl-RS" sz="1600" b="1" dirty="0"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-210,41 </a:t>
            </a:r>
            <a:r>
              <a:rPr lang="en-US" sz="1600" b="1"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km²</a:t>
            </a:r>
            <a:r>
              <a:rPr lang="sr-Cyrl-RS" sz="16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a:t>
            </a:r>
            <a:endParaRPr lang="en-US" sz="1600" b="1" dirty="0">
              <a:solidFill>
                <a:srgbClr val="C00000"/>
              </a:solidFill>
            </a:endParaRPr>
          </a:p>
        </p:txBody>
      </p:sp>
      <p:sp>
        <p:nvSpPr>
          <p:cNvPr id="7" name="Rectangle 6"/>
          <p:cNvSpPr/>
          <p:nvPr/>
        </p:nvSpPr>
        <p:spPr>
          <a:xfrm>
            <a:off x="7162800" y="3733800"/>
            <a:ext cx="1385316" cy="338554"/>
          </a:xfrm>
          <a:prstGeom prst="rect">
            <a:avLst/>
          </a:prstGeom>
        </p:spPr>
        <p:txBody>
          <a:bodyPr wrap="none">
            <a:spAutoFit/>
          </a:bodyPr>
          <a:lstStyle/>
          <a:p>
            <a:r>
              <a:rPr lang="sr-Latn-RS" sz="16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Ia=</a:t>
            </a:r>
            <a:r>
              <a:rPr lang="en-US" sz="1600" b="1" dirty="0"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0</a:t>
            </a:r>
            <a:r>
              <a:rPr lang="sr-Cyrl-RS" sz="1600" b="1" dirty="0"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a:t>
            </a:r>
            <a:r>
              <a:rPr lang="sr-Latn-RS" sz="1600" b="1" dirty="0"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79-9</a:t>
            </a:r>
            <a:r>
              <a:rPr lang="sr-Cyrl-RS" sz="1600" b="1" dirty="0"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a:t>
            </a:r>
            <a:r>
              <a:rPr lang="sr-Latn-RS" sz="1600" b="1" dirty="0"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91</a:t>
            </a:r>
            <a:r>
              <a:rPr lang="sr-Latn-RS" sz="16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a:t>
            </a:r>
            <a:endParaRPr lang="en-US" sz="1600" b="1" dirty="0">
              <a:solidFill>
                <a:srgbClr val="C00000"/>
              </a:solidFill>
            </a:endParaRPr>
          </a:p>
        </p:txBody>
      </p:sp>
    </p:spTree>
    <p:extLst>
      <p:ext uri="{BB962C8B-B14F-4D97-AF65-F5344CB8AC3E}">
        <p14:creationId xmlns:p14="http://schemas.microsoft.com/office/powerpoint/2010/main" val="394384821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896271730"/>
              </p:ext>
            </p:extLst>
          </p:nvPr>
        </p:nvGraphicFramePr>
        <p:xfrm>
          <a:off x="228600" y="1295400"/>
          <a:ext cx="6705600" cy="5205338"/>
        </p:xfrm>
        <a:graphic>
          <a:graphicData uri="http://schemas.openxmlformats.org/drawingml/2006/table">
            <a:tbl>
              <a:tblPr>
                <a:tableStyleId>{5C22544A-7EE6-4342-B048-85BDC9FD1C3A}</a:tableStyleId>
              </a:tblPr>
              <a:tblGrid>
                <a:gridCol w="573536">
                  <a:extLst>
                    <a:ext uri="{9D8B030D-6E8A-4147-A177-3AD203B41FA5}">
                      <a16:colId xmlns="" xmlns:a16="http://schemas.microsoft.com/office/drawing/2014/main" val="20000"/>
                    </a:ext>
                  </a:extLst>
                </a:gridCol>
                <a:gridCol w="1676017">
                  <a:extLst>
                    <a:ext uri="{9D8B030D-6E8A-4147-A177-3AD203B41FA5}">
                      <a16:colId xmlns="" xmlns:a16="http://schemas.microsoft.com/office/drawing/2014/main" val="20001"/>
                    </a:ext>
                  </a:extLst>
                </a:gridCol>
                <a:gridCol w="1276230">
                  <a:extLst>
                    <a:ext uri="{9D8B030D-6E8A-4147-A177-3AD203B41FA5}">
                      <a16:colId xmlns="" xmlns:a16="http://schemas.microsoft.com/office/drawing/2014/main" val="20002"/>
                    </a:ext>
                  </a:extLst>
                </a:gridCol>
                <a:gridCol w="3179817">
                  <a:extLst>
                    <a:ext uri="{9D8B030D-6E8A-4147-A177-3AD203B41FA5}">
                      <a16:colId xmlns="" xmlns:a16="http://schemas.microsoft.com/office/drawing/2014/main" val="20003"/>
                    </a:ext>
                  </a:extLst>
                </a:gridCol>
              </a:tblGrid>
              <a:tr h="597589">
                <a:tc>
                  <a:txBody>
                    <a:bodyPr/>
                    <a:lstStyle/>
                    <a:p>
                      <a:pPr algn="ctr">
                        <a:spcAft>
                          <a:spcPts val="0"/>
                        </a:spcAft>
                      </a:pPr>
                      <a:r>
                        <a:rPr lang="sr-Cyrl-RS" sz="1200" b="1" dirty="0">
                          <a:effectLst/>
                        </a:rPr>
                        <a:t>Редни број</a:t>
                      </a:r>
                      <a:endParaRPr lang="en-US" sz="1200" b="1" dirty="0">
                        <a:effectLst/>
                        <a:latin typeface="Times New Roman" panose="02020603050405020304" pitchFamily="18" charset="0"/>
                        <a:ea typeface="Times New Roman" panose="02020603050405020304" pitchFamily="18" charset="0"/>
                      </a:endParaRPr>
                    </a:p>
                  </a:txBody>
                  <a:tcPr marL="16016" marR="16016" marT="0" marB="0" anchor="ctr"/>
                </a:tc>
                <a:tc>
                  <a:txBody>
                    <a:bodyPr/>
                    <a:lstStyle/>
                    <a:p>
                      <a:pPr algn="ctr">
                        <a:spcAft>
                          <a:spcPts val="0"/>
                        </a:spcAft>
                      </a:pPr>
                      <a:r>
                        <a:rPr lang="sr-Cyrl-RS" sz="1200" b="1" dirty="0">
                          <a:effectLst/>
                        </a:rPr>
                        <a:t>Водоток</a:t>
                      </a:r>
                      <a:endParaRPr lang="en-US" sz="1200" b="1" dirty="0">
                        <a:effectLst/>
                        <a:latin typeface="Times New Roman" panose="02020603050405020304" pitchFamily="18" charset="0"/>
                        <a:ea typeface="Times New Roman" panose="02020603050405020304" pitchFamily="18" charset="0"/>
                      </a:endParaRPr>
                    </a:p>
                  </a:txBody>
                  <a:tcPr marL="16016" marR="16016" marT="0" marB="0" anchor="ctr"/>
                </a:tc>
                <a:tc>
                  <a:txBody>
                    <a:bodyPr/>
                    <a:lstStyle/>
                    <a:p>
                      <a:pPr algn="ctr">
                        <a:spcAft>
                          <a:spcPts val="0"/>
                        </a:spcAft>
                      </a:pPr>
                      <a:r>
                        <a:rPr lang="sr-Cyrl-RS" sz="1200" b="1" dirty="0">
                          <a:effectLst/>
                        </a:rPr>
                        <a:t>површина слива</a:t>
                      </a:r>
                      <a:endParaRPr lang="en-US" sz="1200" b="1" dirty="0">
                        <a:effectLst/>
                      </a:endParaRPr>
                    </a:p>
                    <a:p>
                      <a:pPr algn="ctr">
                        <a:spcAft>
                          <a:spcPts val="0"/>
                        </a:spcAft>
                      </a:pPr>
                      <a:r>
                        <a:rPr lang="sr-Cyrl-RS" sz="1200" b="1" dirty="0">
                          <a:effectLst/>
                        </a:rPr>
                        <a:t>A [km²]</a:t>
                      </a:r>
                      <a:endParaRPr lang="en-US" sz="1200" b="1" dirty="0">
                        <a:effectLst/>
                        <a:latin typeface="Times New Roman" panose="02020603050405020304" pitchFamily="18" charset="0"/>
                        <a:ea typeface="Times New Roman" panose="02020603050405020304" pitchFamily="18" charset="0"/>
                      </a:endParaRPr>
                    </a:p>
                  </a:txBody>
                  <a:tcPr marL="16016" marR="16016" marT="0" marB="0" anchor="ctr"/>
                </a:tc>
                <a:tc>
                  <a:txBody>
                    <a:bodyPr/>
                    <a:lstStyle/>
                    <a:p>
                      <a:pPr algn="ctr">
                        <a:spcAft>
                          <a:spcPts val="0"/>
                        </a:spcAft>
                      </a:pPr>
                      <a:r>
                        <a:rPr lang="sr-Cyrl-RS" sz="1200" b="1" dirty="0">
                          <a:effectLst/>
                        </a:rPr>
                        <a:t>излазни профил</a:t>
                      </a:r>
                      <a:endParaRPr lang="en-US" sz="1200" b="1" dirty="0">
                        <a:effectLst/>
                      </a:endParaRPr>
                    </a:p>
                    <a:p>
                      <a:pPr algn="ctr">
                        <a:spcAft>
                          <a:spcPts val="0"/>
                        </a:spcAft>
                      </a:pPr>
                      <a:r>
                        <a:rPr lang="sr-Cyrl-RS" sz="1200" b="1" dirty="0">
                          <a:effectLst/>
                        </a:rPr>
                        <a:t>(улив у реципијент)</a:t>
                      </a:r>
                      <a:endParaRPr lang="en-US" sz="1200" b="1" dirty="0">
                        <a:effectLst/>
                        <a:latin typeface="Times New Roman" panose="02020603050405020304" pitchFamily="18" charset="0"/>
                        <a:ea typeface="Times New Roman" panose="02020603050405020304" pitchFamily="18" charset="0"/>
                      </a:endParaRPr>
                    </a:p>
                  </a:txBody>
                  <a:tcPr marL="16016" marR="16016" marT="0" marB="0" anchor="ctr"/>
                </a:tc>
                <a:extLst>
                  <a:ext uri="{0D108BD9-81ED-4DB2-BD59-A6C34878D82A}">
                    <a16:rowId xmlns="" xmlns:a16="http://schemas.microsoft.com/office/drawing/2014/main" val="10000"/>
                  </a:ext>
                </a:extLst>
              </a:tr>
              <a:tr h="202111">
                <a:tc>
                  <a:txBody>
                    <a:bodyPr/>
                    <a:lstStyle/>
                    <a:p>
                      <a:pPr algn="ctr">
                        <a:spcAft>
                          <a:spcPts val="0"/>
                        </a:spcAft>
                      </a:pPr>
                      <a:r>
                        <a:rPr lang="sr-Cyrl-RS" sz="1200">
                          <a:effectLst/>
                        </a:rPr>
                        <a:t>1</a:t>
                      </a:r>
                      <a:r>
                        <a:rPr lang="en-US" sz="1200">
                          <a:effectLst/>
                        </a:rPr>
                        <a:t>.</a:t>
                      </a:r>
                      <a:endParaRPr lang="en-US" sz="1200">
                        <a:effectLst/>
                        <a:latin typeface="Times New Roman" panose="02020603050405020304" pitchFamily="18" charset="0"/>
                        <a:ea typeface="Times New Roman" panose="02020603050405020304" pitchFamily="18" charset="0"/>
                      </a:endParaRPr>
                    </a:p>
                  </a:txBody>
                  <a:tcPr marL="16016" marR="16016" marT="0" marB="0" anchor="ctr"/>
                </a:tc>
                <a:tc>
                  <a:txBody>
                    <a:bodyPr/>
                    <a:lstStyle/>
                    <a:p>
                      <a:pPr algn="ctr">
                        <a:lnSpc>
                          <a:spcPts val="1200"/>
                        </a:lnSpc>
                        <a:spcAft>
                          <a:spcPts val="0"/>
                        </a:spcAft>
                      </a:pPr>
                      <a:r>
                        <a:rPr lang="sr-Latn-RS" sz="1200">
                          <a:effectLst/>
                        </a:rPr>
                        <a:t>Врбовица</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16016" marR="16016" marT="0" marB="0" anchor="ctr"/>
                </a:tc>
                <a:tc>
                  <a:txBody>
                    <a:bodyPr/>
                    <a:lstStyle/>
                    <a:p>
                      <a:pPr algn="ctr">
                        <a:lnSpc>
                          <a:spcPts val="1200"/>
                        </a:lnSpc>
                        <a:spcAft>
                          <a:spcPts val="0"/>
                        </a:spcAft>
                      </a:pPr>
                      <a:r>
                        <a:rPr lang="en-US" sz="1200">
                          <a:effectLst/>
                        </a:rPr>
                        <a:t>31.44</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16016" marR="16016" marT="0" marB="0" anchor="ctr"/>
                </a:tc>
                <a:tc>
                  <a:txBody>
                    <a:bodyPr/>
                    <a:lstStyle/>
                    <a:p>
                      <a:pPr algn="ctr">
                        <a:spcAft>
                          <a:spcPts val="0"/>
                        </a:spcAft>
                      </a:pPr>
                      <a:r>
                        <a:rPr lang="sr-Cyrl-RS" sz="1200">
                          <a:effectLst/>
                        </a:rPr>
                        <a:t>Турија</a:t>
                      </a:r>
                      <a:endParaRPr lang="en-US" sz="1200">
                        <a:effectLst/>
                        <a:latin typeface="Times New Roman" panose="02020603050405020304" pitchFamily="18" charset="0"/>
                        <a:ea typeface="Times New Roman" panose="02020603050405020304" pitchFamily="18" charset="0"/>
                      </a:endParaRPr>
                    </a:p>
                  </a:txBody>
                  <a:tcPr marL="16016" marR="16016" marT="0" marB="0" anchor="ctr"/>
                </a:tc>
                <a:extLst>
                  <a:ext uri="{0D108BD9-81ED-4DB2-BD59-A6C34878D82A}">
                    <a16:rowId xmlns="" xmlns:a16="http://schemas.microsoft.com/office/drawing/2014/main" val="10001"/>
                  </a:ext>
                </a:extLst>
              </a:tr>
              <a:tr h="597589">
                <a:tc>
                  <a:txBody>
                    <a:bodyPr/>
                    <a:lstStyle/>
                    <a:p>
                      <a:pPr algn="ctr">
                        <a:spcAft>
                          <a:spcPts val="0"/>
                        </a:spcAft>
                      </a:pPr>
                      <a:r>
                        <a:rPr lang="sr-Cyrl-RS" sz="1200" dirty="0">
                          <a:effectLst/>
                        </a:rPr>
                        <a:t>2</a:t>
                      </a:r>
                      <a:r>
                        <a:rPr lang="en-US" sz="1200" dirty="0">
                          <a:effectLst/>
                        </a:rPr>
                        <a:t>.</a:t>
                      </a:r>
                      <a:endParaRPr lang="en-US" sz="1200" dirty="0">
                        <a:effectLst/>
                        <a:latin typeface="Times New Roman" panose="02020603050405020304" pitchFamily="18" charset="0"/>
                        <a:ea typeface="Times New Roman" panose="02020603050405020304" pitchFamily="18" charset="0"/>
                      </a:endParaRPr>
                    </a:p>
                  </a:txBody>
                  <a:tcPr marL="16016" marR="16016" marT="0" marB="0" anchor="ctr"/>
                </a:tc>
                <a:tc>
                  <a:txBody>
                    <a:bodyPr/>
                    <a:lstStyle/>
                    <a:p>
                      <a:pPr algn="ctr">
                        <a:lnSpc>
                          <a:spcPts val="1200"/>
                        </a:lnSpc>
                        <a:spcAft>
                          <a:spcPts val="0"/>
                        </a:spcAft>
                      </a:pPr>
                      <a:r>
                        <a:rPr lang="sr-Latn-RS" sz="1200">
                          <a:effectLst/>
                        </a:rPr>
                        <a:t>Безимени поток 1 (Бабина вода)</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16016" marR="16016" marT="0" marB="0" anchor="ctr"/>
                </a:tc>
                <a:tc>
                  <a:txBody>
                    <a:bodyPr/>
                    <a:lstStyle/>
                    <a:p>
                      <a:pPr algn="ctr">
                        <a:lnSpc>
                          <a:spcPts val="1200"/>
                        </a:lnSpc>
                        <a:spcAft>
                          <a:spcPts val="0"/>
                        </a:spcAft>
                      </a:pPr>
                      <a:r>
                        <a:rPr lang="en-US" sz="1200">
                          <a:effectLst/>
                        </a:rPr>
                        <a:t>3.89</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16016" marR="16016" marT="0" marB="0" anchor="ctr"/>
                </a:tc>
                <a:tc>
                  <a:txBody>
                    <a:bodyPr/>
                    <a:lstStyle/>
                    <a:p>
                      <a:pPr algn="ctr">
                        <a:spcAft>
                          <a:spcPts val="0"/>
                        </a:spcAft>
                      </a:pPr>
                      <a:r>
                        <a:rPr lang="sr-Cyrl-RS" sz="1200">
                          <a:effectLst/>
                        </a:rPr>
                        <a:t>Бељаница</a:t>
                      </a:r>
                      <a:endParaRPr lang="en-US" sz="1200">
                        <a:effectLst/>
                        <a:latin typeface="Times New Roman" panose="02020603050405020304" pitchFamily="18" charset="0"/>
                        <a:ea typeface="Times New Roman" panose="02020603050405020304" pitchFamily="18" charset="0"/>
                      </a:endParaRPr>
                    </a:p>
                  </a:txBody>
                  <a:tcPr marL="16016" marR="16016" marT="0" marB="0" anchor="ctr"/>
                </a:tc>
                <a:extLst>
                  <a:ext uri="{0D108BD9-81ED-4DB2-BD59-A6C34878D82A}">
                    <a16:rowId xmlns="" xmlns:a16="http://schemas.microsoft.com/office/drawing/2014/main" val="10002"/>
                  </a:ext>
                </a:extLst>
              </a:tr>
              <a:tr h="202111">
                <a:tc>
                  <a:txBody>
                    <a:bodyPr/>
                    <a:lstStyle/>
                    <a:p>
                      <a:pPr algn="ctr">
                        <a:spcAft>
                          <a:spcPts val="0"/>
                        </a:spcAft>
                      </a:pPr>
                      <a:r>
                        <a:rPr lang="sr-Cyrl-RS" sz="1200">
                          <a:effectLst/>
                        </a:rPr>
                        <a:t>3</a:t>
                      </a:r>
                      <a:r>
                        <a:rPr lang="en-US" sz="1200">
                          <a:effectLst/>
                        </a:rPr>
                        <a:t>.</a:t>
                      </a:r>
                      <a:endParaRPr lang="en-US" sz="1200">
                        <a:effectLst/>
                        <a:latin typeface="Times New Roman" panose="02020603050405020304" pitchFamily="18" charset="0"/>
                        <a:ea typeface="Times New Roman" panose="02020603050405020304" pitchFamily="18" charset="0"/>
                      </a:endParaRPr>
                    </a:p>
                  </a:txBody>
                  <a:tcPr marL="16016" marR="16016" marT="0" marB="0" anchor="ctr"/>
                </a:tc>
                <a:tc>
                  <a:txBody>
                    <a:bodyPr/>
                    <a:lstStyle/>
                    <a:p>
                      <a:pPr algn="ctr">
                        <a:lnSpc>
                          <a:spcPts val="1200"/>
                        </a:lnSpc>
                        <a:spcAft>
                          <a:spcPts val="0"/>
                        </a:spcAft>
                      </a:pPr>
                      <a:r>
                        <a:rPr lang="sr-Latn-RS" sz="1200">
                          <a:effectLst/>
                        </a:rPr>
                        <a:t>Опарна</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16016" marR="16016" marT="0" marB="0" anchor="ctr"/>
                </a:tc>
                <a:tc>
                  <a:txBody>
                    <a:bodyPr/>
                    <a:lstStyle/>
                    <a:p>
                      <a:pPr algn="ctr">
                        <a:lnSpc>
                          <a:spcPts val="1200"/>
                        </a:lnSpc>
                        <a:spcAft>
                          <a:spcPts val="0"/>
                        </a:spcAft>
                      </a:pPr>
                      <a:r>
                        <a:rPr lang="en-US" sz="1200">
                          <a:effectLst/>
                        </a:rPr>
                        <a:t>33.84</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16016" marR="16016" marT="0" marB="0" anchor="ctr"/>
                </a:tc>
                <a:tc>
                  <a:txBody>
                    <a:bodyPr/>
                    <a:lstStyle/>
                    <a:p>
                      <a:pPr algn="ctr">
                        <a:spcAft>
                          <a:spcPts val="0"/>
                        </a:spcAft>
                      </a:pPr>
                      <a:r>
                        <a:rPr lang="sr-Cyrl-RS" sz="1200">
                          <a:effectLst/>
                        </a:rPr>
                        <a:t>Бељаница</a:t>
                      </a:r>
                      <a:endParaRPr lang="en-US" sz="1200">
                        <a:effectLst/>
                        <a:latin typeface="Times New Roman" panose="02020603050405020304" pitchFamily="18" charset="0"/>
                        <a:ea typeface="Times New Roman" panose="02020603050405020304" pitchFamily="18" charset="0"/>
                      </a:endParaRPr>
                    </a:p>
                  </a:txBody>
                  <a:tcPr marL="16016" marR="16016" marT="0" marB="0" anchor="ctr"/>
                </a:tc>
                <a:extLst>
                  <a:ext uri="{0D108BD9-81ED-4DB2-BD59-A6C34878D82A}">
                    <a16:rowId xmlns="" xmlns:a16="http://schemas.microsoft.com/office/drawing/2014/main" val="10003"/>
                  </a:ext>
                </a:extLst>
              </a:tr>
              <a:tr h="202111">
                <a:tc>
                  <a:txBody>
                    <a:bodyPr/>
                    <a:lstStyle/>
                    <a:p>
                      <a:pPr algn="ctr">
                        <a:spcAft>
                          <a:spcPts val="0"/>
                        </a:spcAft>
                      </a:pPr>
                      <a:r>
                        <a:rPr lang="sr-Cyrl-RS" sz="1200">
                          <a:effectLst/>
                        </a:rPr>
                        <a:t>4</a:t>
                      </a:r>
                      <a:r>
                        <a:rPr lang="en-US" sz="1200">
                          <a:effectLst/>
                        </a:rPr>
                        <a:t>.</a:t>
                      </a:r>
                      <a:endParaRPr lang="en-US" sz="1200">
                        <a:effectLst/>
                        <a:latin typeface="Times New Roman" panose="02020603050405020304" pitchFamily="18" charset="0"/>
                        <a:ea typeface="Times New Roman" panose="02020603050405020304" pitchFamily="18" charset="0"/>
                      </a:endParaRPr>
                    </a:p>
                  </a:txBody>
                  <a:tcPr marL="16016" marR="16016" marT="0" marB="0" anchor="ctr"/>
                </a:tc>
                <a:tc>
                  <a:txBody>
                    <a:bodyPr/>
                    <a:lstStyle/>
                    <a:p>
                      <a:pPr algn="ctr">
                        <a:lnSpc>
                          <a:spcPts val="1200"/>
                        </a:lnSpc>
                        <a:spcAft>
                          <a:spcPts val="0"/>
                        </a:spcAft>
                      </a:pPr>
                      <a:r>
                        <a:rPr lang="sr-Latn-RS" sz="1200">
                          <a:effectLst/>
                        </a:rPr>
                        <a:t>Бељаница</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16016" marR="16016" marT="0" marB="0" anchor="ctr"/>
                </a:tc>
                <a:tc>
                  <a:txBody>
                    <a:bodyPr/>
                    <a:lstStyle/>
                    <a:p>
                      <a:pPr algn="ctr">
                        <a:lnSpc>
                          <a:spcPts val="1200"/>
                        </a:lnSpc>
                        <a:spcAft>
                          <a:spcPts val="0"/>
                        </a:spcAft>
                      </a:pPr>
                      <a:r>
                        <a:rPr lang="en-US" sz="1200">
                          <a:effectLst/>
                        </a:rPr>
                        <a:t>210.41</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16016" marR="16016" marT="0" marB="0" anchor="ctr"/>
                </a:tc>
                <a:tc>
                  <a:txBody>
                    <a:bodyPr/>
                    <a:lstStyle/>
                    <a:p>
                      <a:pPr algn="ctr">
                        <a:spcAft>
                          <a:spcPts val="0"/>
                        </a:spcAft>
                      </a:pPr>
                      <a:r>
                        <a:rPr lang="sr-Cyrl-RS" sz="1200">
                          <a:effectLst/>
                        </a:rPr>
                        <a:t>Колубара</a:t>
                      </a:r>
                      <a:endParaRPr lang="en-US" sz="1200">
                        <a:effectLst/>
                        <a:latin typeface="Times New Roman" panose="02020603050405020304" pitchFamily="18" charset="0"/>
                        <a:ea typeface="Times New Roman" panose="02020603050405020304" pitchFamily="18" charset="0"/>
                      </a:endParaRPr>
                    </a:p>
                  </a:txBody>
                  <a:tcPr marL="16016" marR="16016" marT="0" marB="0" anchor="ctr"/>
                </a:tc>
                <a:extLst>
                  <a:ext uri="{0D108BD9-81ED-4DB2-BD59-A6C34878D82A}">
                    <a16:rowId xmlns="" xmlns:a16="http://schemas.microsoft.com/office/drawing/2014/main" val="10004"/>
                  </a:ext>
                </a:extLst>
              </a:tr>
              <a:tr h="202111">
                <a:tc>
                  <a:txBody>
                    <a:bodyPr/>
                    <a:lstStyle/>
                    <a:p>
                      <a:pPr algn="ctr">
                        <a:spcAft>
                          <a:spcPts val="0"/>
                        </a:spcAft>
                      </a:pPr>
                      <a:r>
                        <a:rPr lang="sr-Cyrl-RS" sz="1200">
                          <a:effectLst/>
                        </a:rPr>
                        <a:t>5</a:t>
                      </a:r>
                      <a:r>
                        <a:rPr lang="en-US" sz="1200">
                          <a:effectLst/>
                        </a:rPr>
                        <a:t>.</a:t>
                      </a:r>
                      <a:endParaRPr lang="en-US" sz="1200">
                        <a:effectLst/>
                        <a:latin typeface="Times New Roman" panose="02020603050405020304" pitchFamily="18" charset="0"/>
                        <a:ea typeface="Times New Roman" panose="02020603050405020304" pitchFamily="18" charset="0"/>
                      </a:endParaRPr>
                    </a:p>
                  </a:txBody>
                  <a:tcPr marL="16016" marR="16016" marT="0" marB="0" anchor="ctr"/>
                </a:tc>
                <a:tc>
                  <a:txBody>
                    <a:bodyPr/>
                    <a:lstStyle/>
                    <a:p>
                      <a:pPr algn="ctr">
                        <a:lnSpc>
                          <a:spcPts val="1200"/>
                        </a:lnSpc>
                        <a:spcAft>
                          <a:spcPts val="0"/>
                        </a:spcAft>
                      </a:pPr>
                      <a:r>
                        <a:rPr lang="sr-Latn-RS" sz="1200">
                          <a:effectLst/>
                        </a:rPr>
                        <a:t>Сеона</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16016" marR="16016" marT="0" marB="0" anchor="ctr"/>
                </a:tc>
                <a:tc>
                  <a:txBody>
                    <a:bodyPr/>
                    <a:lstStyle/>
                    <a:p>
                      <a:pPr algn="ctr">
                        <a:lnSpc>
                          <a:spcPts val="1200"/>
                        </a:lnSpc>
                        <a:spcAft>
                          <a:spcPts val="0"/>
                        </a:spcAft>
                      </a:pPr>
                      <a:r>
                        <a:rPr lang="en-US" sz="1200">
                          <a:effectLst/>
                        </a:rPr>
                        <a:t>34.1</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16016" marR="16016" marT="0" marB="0" anchor="ctr"/>
                </a:tc>
                <a:tc>
                  <a:txBody>
                    <a:bodyPr/>
                    <a:lstStyle/>
                    <a:p>
                      <a:pPr algn="ctr">
                        <a:spcAft>
                          <a:spcPts val="0"/>
                        </a:spcAft>
                      </a:pPr>
                      <a:r>
                        <a:rPr lang="sr-Cyrl-RS" sz="1200" dirty="0">
                          <a:effectLst/>
                        </a:rPr>
                        <a:t>Бељаница</a:t>
                      </a:r>
                      <a:endParaRPr lang="en-US" sz="1200" dirty="0">
                        <a:effectLst/>
                        <a:latin typeface="Times New Roman" panose="02020603050405020304" pitchFamily="18" charset="0"/>
                        <a:ea typeface="Times New Roman" panose="02020603050405020304" pitchFamily="18" charset="0"/>
                      </a:endParaRPr>
                    </a:p>
                  </a:txBody>
                  <a:tcPr marL="16016" marR="16016" marT="0" marB="0" anchor="ctr"/>
                </a:tc>
                <a:extLst>
                  <a:ext uri="{0D108BD9-81ED-4DB2-BD59-A6C34878D82A}">
                    <a16:rowId xmlns="" xmlns:a16="http://schemas.microsoft.com/office/drawing/2014/main" val="10005"/>
                  </a:ext>
                </a:extLst>
              </a:tr>
              <a:tr h="202111">
                <a:tc>
                  <a:txBody>
                    <a:bodyPr/>
                    <a:lstStyle/>
                    <a:p>
                      <a:pPr algn="ctr">
                        <a:spcAft>
                          <a:spcPts val="0"/>
                        </a:spcAft>
                      </a:pPr>
                      <a:r>
                        <a:rPr lang="sr-Cyrl-RS" sz="1200">
                          <a:effectLst/>
                        </a:rPr>
                        <a:t>6</a:t>
                      </a:r>
                      <a:r>
                        <a:rPr lang="en-US" sz="1200">
                          <a:effectLst/>
                        </a:rPr>
                        <a:t>.</a:t>
                      </a:r>
                      <a:endParaRPr lang="en-US" sz="1200">
                        <a:effectLst/>
                        <a:latin typeface="Times New Roman" panose="02020603050405020304" pitchFamily="18" charset="0"/>
                        <a:ea typeface="Times New Roman" panose="02020603050405020304" pitchFamily="18" charset="0"/>
                      </a:endParaRPr>
                    </a:p>
                  </a:txBody>
                  <a:tcPr marL="16016" marR="16016" marT="0" marB="0" anchor="ctr"/>
                </a:tc>
                <a:tc>
                  <a:txBody>
                    <a:bodyPr/>
                    <a:lstStyle/>
                    <a:p>
                      <a:pPr algn="ctr">
                        <a:lnSpc>
                          <a:spcPts val="1200"/>
                        </a:lnSpc>
                        <a:spcAft>
                          <a:spcPts val="0"/>
                        </a:spcAft>
                      </a:pPr>
                      <a:r>
                        <a:rPr lang="sr-Latn-RS" sz="1200">
                          <a:effectLst/>
                        </a:rPr>
                        <a:t>Сајковац</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16016" marR="16016" marT="0" marB="0" anchor="ctr"/>
                </a:tc>
                <a:tc>
                  <a:txBody>
                    <a:bodyPr/>
                    <a:lstStyle/>
                    <a:p>
                      <a:pPr algn="ctr">
                        <a:lnSpc>
                          <a:spcPts val="1200"/>
                        </a:lnSpc>
                        <a:spcAft>
                          <a:spcPts val="0"/>
                        </a:spcAft>
                      </a:pPr>
                      <a:r>
                        <a:rPr lang="en-US" sz="1200">
                          <a:effectLst/>
                        </a:rPr>
                        <a:t>5.07</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16016" marR="16016" marT="0" marB="0" anchor="ctr"/>
                </a:tc>
                <a:tc>
                  <a:txBody>
                    <a:bodyPr/>
                    <a:lstStyle/>
                    <a:p>
                      <a:pPr algn="ctr">
                        <a:spcAft>
                          <a:spcPts val="0"/>
                        </a:spcAft>
                      </a:pPr>
                      <a:r>
                        <a:rPr lang="sr-Cyrl-RS" sz="1200">
                          <a:effectLst/>
                        </a:rPr>
                        <a:t>Турија</a:t>
                      </a:r>
                      <a:endParaRPr lang="en-US" sz="1200">
                        <a:effectLst/>
                        <a:latin typeface="Times New Roman" panose="02020603050405020304" pitchFamily="18" charset="0"/>
                        <a:ea typeface="Times New Roman" panose="02020603050405020304" pitchFamily="18" charset="0"/>
                      </a:endParaRPr>
                    </a:p>
                  </a:txBody>
                  <a:tcPr marL="16016" marR="16016" marT="0" marB="0" anchor="ctr"/>
                </a:tc>
                <a:extLst>
                  <a:ext uri="{0D108BD9-81ED-4DB2-BD59-A6C34878D82A}">
                    <a16:rowId xmlns="" xmlns:a16="http://schemas.microsoft.com/office/drawing/2014/main" val="10006"/>
                  </a:ext>
                </a:extLst>
              </a:tr>
              <a:tr h="202111">
                <a:tc>
                  <a:txBody>
                    <a:bodyPr/>
                    <a:lstStyle/>
                    <a:p>
                      <a:pPr algn="ctr">
                        <a:spcAft>
                          <a:spcPts val="0"/>
                        </a:spcAft>
                      </a:pPr>
                      <a:r>
                        <a:rPr lang="sr-Cyrl-RS" sz="1200">
                          <a:effectLst/>
                        </a:rPr>
                        <a:t>7</a:t>
                      </a:r>
                      <a:r>
                        <a:rPr lang="en-US" sz="1200">
                          <a:effectLst/>
                        </a:rPr>
                        <a:t>.</a:t>
                      </a:r>
                      <a:endParaRPr lang="en-US" sz="1200">
                        <a:effectLst/>
                        <a:latin typeface="Times New Roman" panose="02020603050405020304" pitchFamily="18" charset="0"/>
                        <a:ea typeface="Times New Roman" panose="02020603050405020304" pitchFamily="18" charset="0"/>
                      </a:endParaRPr>
                    </a:p>
                  </a:txBody>
                  <a:tcPr marL="16016" marR="16016" marT="0" marB="0" anchor="ctr"/>
                </a:tc>
                <a:tc>
                  <a:txBody>
                    <a:bodyPr/>
                    <a:lstStyle/>
                    <a:p>
                      <a:pPr algn="ctr">
                        <a:lnSpc>
                          <a:spcPts val="1200"/>
                        </a:lnSpc>
                        <a:spcAft>
                          <a:spcPts val="0"/>
                        </a:spcAft>
                      </a:pPr>
                      <a:r>
                        <a:rPr lang="sr-Latn-RS" sz="1200">
                          <a:effectLst/>
                        </a:rPr>
                        <a:t>Мечак</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16016" marR="16016" marT="0" marB="0" anchor="ctr"/>
                </a:tc>
                <a:tc>
                  <a:txBody>
                    <a:bodyPr/>
                    <a:lstStyle/>
                    <a:p>
                      <a:pPr algn="ctr">
                        <a:lnSpc>
                          <a:spcPts val="1200"/>
                        </a:lnSpc>
                        <a:spcAft>
                          <a:spcPts val="0"/>
                        </a:spcAft>
                      </a:pPr>
                      <a:r>
                        <a:rPr lang="en-US" sz="1200">
                          <a:effectLst/>
                        </a:rPr>
                        <a:t>2.36</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16016" marR="16016" marT="0" marB="0" anchor="ctr"/>
                </a:tc>
                <a:tc>
                  <a:txBody>
                    <a:bodyPr/>
                    <a:lstStyle/>
                    <a:p>
                      <a:pPr algn="ctr">
                        <a:spcAft>
                          <a:spcPts val="0"/>
                        </a:spcAft>
                      </a:pPr>
                      <a:r>
                        <a:rPr lang="sr-Cyrl-RS" sz="1200">
                          <a:effectLst/>
                        </a:rPr>
                        <a:t>Турија</a:t>
                      </a:r>
                      <a:endParaRPr lang="en-US" sz="1200">
                        <a:effectLst/>
                        <a:latin typeface="Times New Roman" panose="02020603050405020304" pitchFamily="18" charset="0"/>
                        <a:ea typeface="Times New Roman" panose="02020603050405020304" pitchFamily="18" charset="0"/>
                      </a:endParaRPr>
                    </a:p>
                  </a:txBody>
                  <a:tcPr marL="16016" marR="16016" marT="0" marB="0" anchor="ctr"/>
                </a:tc>
                <a:extLst>
                  <a:ext uri="{0D108BD9-81ED-4DB2-BD59-A6C34878D82A}">
                    <a16:rowId xmlns="" xmlns:a16="http://schemas.microsoft.com/office/drawing/2014/main" val="10007"/>
                  </a:ext>
                </a:extLst>
              </a:tr>
              <a:tr h="398393">
                <a:tc>
                  <a:txBody>
                    <a:bodyPr/>
                    <a:lstStyle/>
                    <a:p>
                      <a:pPr algn="ctr">
                        <a:spcAft>
                          <a:spcPts val="0"/>
                        </a:spcAft>
                      </a:pPr>
                      <a:r>
                        <a:rPr lang="sr-Cyrl-RS" sz="1200">
                          <a:effectLst/>
                        </a:rPr>
                        <a:t>8</a:t>
                      </a:r>
                      <a:r>
                        <a:rPr lang="en-US" sz="1200">
                          <a:effectLst/>
                        </a:rPr>
                        <a:t>.</a:t>
                      </a:r>
                      <a:endParaRPr lang="en-US" sz="1200">
                        <a:effectLst/>
                        <a:latin typeface="Times New Roman" panose="02020603050405020304" pitchFamily="18" charset="0"/>
                        <a:ea typeface="Times New Roman" panose="02020603050405020304" pitchFamily="18" charset="0"/>
                      </a:endParaRPr>
                    </a:p>
                  </a:txBody>
                  <a:tcPr marL="16016" marR="16016" marT="0" marB="0" anchor="ctr"/>
                </a:tc>
                <a:tc>
                  <a:txBody>
                    <a:bodyPr/>
                    <a:lstStyle/>
                    <a:p>
                      <a:pPr algn="ctr">
                        <a:lnSpc>
                          <a:spcPts val="1200"/>
                        </a:lnSpc>
                        <a:spcAft>
                          <a:spcPts val="0"/>
                        </a:spcAft>
                      </a:pPr>
                      <a:r>
                        <a:rPr lang="sr-Latn-RS" sz="1200">
                          <a:effectLst/>
                        </a:rPr>
                        <a:t>Безимени поток 2</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16016" marR="16016" marT="0" marB="0" anchor="ctr"/>
                </a:tc>
                <a:tc>
                  <a:txBody>
                    <a:bodyPr/>
                    <a:lstStyle/>
                    <a:p>
                      <a:pPr algn="ctr">
                        <a:lnSpc>
                          <a:spcPts val="1200"/>
                        </a:lnSpc>
                        <a:spcAft>
                          <a:spcPts val="0"/>
                        </a:spcAft>
                      </a:pPr>
                      <a:r>
                        <a:rPr lang="en-US" sz="1200">
                          <a:effectLst/>
                        </a:rPr>
                        <a:t>1.1</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16016" marR="16016" marT="0" marB="0" anchor="ctr"/>
                </a:tc>
                <a:tc>
                  <a:txBody>
                    <a:bodyPr/>
                    <a:lstStyle/>
                    <a:p>
                      <a:pPr algn="ctr">
                        <a:spcAft>
                          <a:spcPts val="0"/>
                        </a:spcAft>
                      </a:pPr>
                      <a:r>
                        <a:rPr lang="sr-Cyrl-RS" sz="1200">
                          <a:effectLst/>
                        </a:rPr>
                        <a:t>Турија</a:t>
                      </a:r>
                      <a:endParaRPr lang="en-US" sz="1200">
                        <a:effectLst/>
                        <a:latin typeface="Times New Roman" panose="02020603050405020304" pitchFamily="18" charset="0"/>
                        <a:ea typeface="Times New Roman" panose="02020603050405020304" pitchFamily="18" charset="0"/>
                      </a:endParaRPr>
                    </a:p>
                  </a:txBody>
                  <a:tcPr marL="16016" marR="16016" marT="0" marB="0" anchor="ctr"/>
                </a:tc>
                <a:extLst>
                  <a:ext uri="{0D108BD9-81ED-4DB2-BD59-A6C34878D82A}">
                    <a16:rowId xmlns="" xmlns:a16="http://schemas.microsoft.com/office/drawing/2014/main" val="10008"/>
                  </a:ext>
                </a:extLst>
              </a:tr>
              <a:tr h="202111">
                <a:tc>
                  <a:txBody>
                    <a:bodyPr/>
                    <a:lstStyle/>
                    <a:p>
                      <a:pPr algn="ctr">
                        <a:spcAft>
                          <a:spcPts val="0"/>
                        </a:spcAft>
                      </a:pPr>
                      <a:r>
                        <a:rPr lang="sr-Cyrl-RS" sz="1200">
                          <a:effectLst/>
                        </a:rPr>
                        <a:t>9</a:t>
                      </a:r>
                      <a:r>
                        <a:rPr lang="en-US" sz="1200">
                          <a:effectLst/>
                        </a:rPr>
                        <a:t>.</a:t>
                      </a:r>
                      <a:endParaRPr lang="en-US" sz="1200">
                        <a:effectLst/>
                        <a:latin typeface="Times New Roman" panose="02020603050405020304" pitchFamily="18" charset="0"/>
                        <a:ea typeface="Times New Roman" panose="02020603050405020304" pitchFamily="18" charset="0"/>
                      </a:endParaRPr>
                    </a:p>
                  </a:txBody>
                  <a:tcPr marL="16016" marR="16016" marT="0" marB="0" anchor="ctr"/>
                </a:tc>
                <a:tc>
                  <a:txBody>
                    <a:bodyPr/>
                    <a:lstStyle/>
                    <a:p>
                      <a:pPr algn="ctr">
                        <a:lnSpc>
                          <a:spcPts val="1200"/>
                        </a:lnSpc>
                        <a:spcAft>
                          <a:spcPts val="0"/>
                        </a:spcAft>
                      </a:pPr>
                      <a:r>
                        <a:rPr lang="sr-Latn-RS" sz="1200">
                          <a:effectLst/>
                        </a:rPr>
                        <a:t>Сибничка река</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16016" marR="16016" marT="0" marB="0" anchor="ctr"/>
                </a:tc>
                <a:tc>
                  <a:txBody>
                    <a:bodyPr/>
                    <a:lstStyle/>
                    <a:p>
                      <a:pPr algn="ctr">
                        <a:lnSpc>
                          <a:spcPts val="1200"/>
                        </a:lnSpc>
                        <a:spcAft>
                          <a:spcPts val="0"/>
                        </a:spcAft>
                      </a:pPr>
                      <a:r>
                        <a:rPr lang="en-US" sz="1200">
                          <a:effectLst/>
                        </a:rPr>
                        <a:t>22.37</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16016" marR="16016" marT="0" marB="0" anchor="ctr"/>
                </a:tc>
                <a:tc>
                  <a:txBody>
                    <a:bodyPr/>
                    <a:lstStyle/>
                    <a:p>
                      <a:pPr algn="ctr">
                        <a:spcAft>
                          <a:spcPts val="0"/>
                        </a:spcAft>
                      </a:pPr>
                      <a:r>
                        <a:rPr lang="sr-Cyrl-RS" sz="1200">
                          <a:effectLst/>
                        </a:rPr>
                        <a:t>Турија</a:t>
                      </a:r>
                      <a:endParaRPr lang="en-US" sz="1200">
                        <a:effectLst/>
                        <a:latin typeface="Times New Roman" panose="02020603050405020304" pitchFamily="18" charset="0"/>
                        <a:ea typeface="Times New Roman" panose="02020603050405020304" pitchFamily="18" charset="0"/>
                      </a:endParaRPr>
                    </a:p>
                  </a:txBody>
                  <a:tcPr marL="16016" marR="16016" marT="0" marB="0" anchor="ctr"/>
                </a:tc>
                <a:extLst>
                  <a:ext uri="{0D108BD9-81ED-4DB2-BD59-A6C34878D82A}">
                    <a16:rowId xmlns="" xmlns:a16="http://schemas.microsoft.com/office/drawing/2014/main" val="10009"/>
                  </a:ext>
                </a:extLst>
              </a:tr>
              <a:tr h="398393">
                <a:tc>
                  <a:txBody>
                    <a:bodyPr/>
                    <a:lstStyle/>
                    <a:p>
                      <a:pPr algn="ctr">
                        <a:spcAft>
                          <a:spcPts val="0"/>
                        </a:spcAft>
                      </a:pPr>
                      <a:r>
                        <a:rPr lang="sr-Cyrl-RS" sz="1200">
                          <a:effectLst/>
                        </a:rPr>
                        <a:t>10</a:t>
                      </a:r>
                      <a:r>
                        <a:rPr lang="en-US" sz="1200">
                          <a:effectLst/>
                        </a:rPr>
                        <a:t>.</a:t>
                      </a:r>
                      <a:endParaRPr lang="en-US" sz="1200">
                        <a:effectLst/>
                        <a:latin typeface="Times New Roman" panose="02020603050405020304" pitchFamily="18" charset="0"/>
                        <a:ea typeface="Times New Roman" panose="02020603050405020304" pitchFamily="18" charset="0"/>
                      </a:endParaRPr>
                    </a:p>
                  </a:txBody>
                  <a:tcPr marL="16016" marR="16016" marT="0" marB="0" anchor="ctr"/>
                </a:tc>
                <a:tc>
                  <a:txBody>
                    <a:bodyPr/>
                    <a:lstStyle/>
                    <a:p>
                      <a:pPr algn="ctr">
                        <a:lnSpc>
                          <a:spcPts val="1200"/>
                        </a:lnSpc>
                        <a:spcAft>
                          <a:spcPts val="0"/>
                        </a:spcAft>
                      </a:pPr>
                      <a:r>
                        <a:rPr lang="sr-Latn-RS" sz="1200">
                          <a:effectLst/>
                        </a:rPr>
                        <a:t>Безимени поток 3</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16016" marR="16016" marT="0" marB="0" anchor="ctr"/>
                </a:tc>
                <a:tc>
                  <a:txBody>
                    <a:bodyPr/>
                    <a:lstStyle/>
                    <a:p>
                      <a:pPr algn="ctr">
                        <a:lnSpc>
                          <a:spcPts val="1200"/>
                        </a:lnSpc>
                        <a:spcAft>
                          <a:spcPts val="0"/>
                        </a:spcAft>
                      </a:pPr>
                      <a:r>
                        <a:rPr lang="en-US" sz="1200">
                          <a:effectLst/>
                        </a:rPr>
                        <a:t>1.51</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16016" marR="16016" marT="0" marB="0" anchor="ctr"/>
                </a:tc>
                <a:tc>
                  <a:txBody>
                    <a:bodyPr/>
                    <a:lstStyle/>
                    <a:p>
                      <a:pPr algn="ctr">
                        <a:spcAft>
                          <a:spcPts val="0"/>
                        </a:spcAft>
                      </a:pPr>
                      <a:r>
                        <a:rPr lang="sr-Cyrl-RS" sz="1200">
                          <a:effectLst/>
                        </a:rPr>
                        <a:t>Пештан</a:t>
                      </a:r>
                      <a:endParaRPr lang="en-US" sz="1200">
                        <a:effectLst/>
                        <a:latin typeface="Times New Roman" panose="02020603050405020304" pitchFamily="18" charset="0"/>
                        <a:ea typeface="Times New Roman" panose="02020603050405020304" pitchFamily="18" charset="0"/>
                      </a:endParaRPr>
                    </a:p>
                  </a:txBody>
                  <a:tcPr marL="16016" marR="16016" marT="0" marB="0" anchor="ctr"/>
                </a:tc>
                <a:extLst>
                  <a:ext uri="{0D108BD9-81ED-4DB2-BD59-A6C34878D82A}">
                    <a16:rowId xmlns="" xmlns:a16="http://schemas.microsoft.com/office/drawing/2014/main" val="10010"/>
                  </a:ext>
                </a:extLst>
              </a:tr>
              <a:tr h="398393">
                <a:tc>
                  <a:txBody>
                    <a:bodyPr/>
                    <a:lstStyle/>
                    <a:p>
                      <a:pPr algn="ctr">
                        <a:spcAft>
                          <a:spcPts val="0"/>
                        </a:spcAft>
                      </a:pPr>
                      <a:r>
                        <a:rPr lang="sr-Cyrl-RS" sz="1200">
                          <a:effectLst/>
                        </a:rPr>
                        <a:t>11</a:t>
                      </a:r>
                      <a:r>
                        <a:rPr lang="en-US" sz="1200">
                          <a:effectLst/>
                        </a:rPr>
                        <a:t>.</a:t>
                      </a:r>
                      <a:endParaRPr lang="en-US" sz="1200">
                        <a:effectLst/>
                        <a:latin typeface="Times New Roman" panose="02020603050405020304" pitchFamily="18" charset="0"/>
                        <a:ea typeface="Times New Roman" panose="02020603050405020304" pitchFamily="18" charset="0"/>
                      </a:endParaRPr>
                    </a:p>
                  </a:txBody>
                  <a:tcPr marL="16016" marR="16016" marT="0" marB="0" anchor="ctr"/>
                </a:tc>
                <a:tc>
                  <a:txBody>
                    <a:bodyPr/>
                    <a:lstStyle/>
                    <a:p>
                      <a:pPr algn="ctr">
                        <a:lnSpc>
                          <a:spcPts val="1200"/>
                        </a:lnSpc>
                        <a:spcAft>
                          <a:spcPts val="0"/>
                        </a:spcAft>
                      </a:pPr>
                      <a:r>
                        <a:rPr lang="sr-Latn-RS" sz="1200">
                          <a:effectLst/>
                        </a:rPr>
                        <a:t>Безимени поток 4</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16016" marR="16016" marT="0" marB="0" anchor="ctr"/>
                </a:tc>
                <a:tc>
                  <a:txBody>
                    <a:bodyPr/>
                    <a:lstStyle/>
                    <a:p>
                      <a:pPr algn="ctr">
                        <a:lnSpc>
                          <a:spcPts val="1200"/>
                        </a:lnSpc>
                        <a:spcAft>
                          <a:spcPts val="0"/>
                        </a:spcAft>
                      </a:pPr>
                      <a:r>
                        <a:rPr lang="en-US" sz="1200">
                          <a:effectLst/>
                        </a:rPr>
                        <a:t>1.84</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16016" marR="16016" marT="0" marB="0" anchor="ctr"/>
                </a:tc>
                <a:tc>
                  <a:txBody>
                    <a:bodyPr/>
                    <a:lstStyle/>
                    <a:p>
                      <a:pPr algn="ctr">
                        <a:spcAft>
                          <a:spcPts val="0"/>
                        </a:spcAft>
                      </a:pPr>
                      <a:r>
                        <a:rPr lang="sr-Cyrl-RS" sz="1200">
                          <a:effectLst/>
                        </a:rPr>
                        <a:t>Пештан</a:t>
                      </a:r>
                      <a:endParaRPr lang="en-US" sz="1200">
                        <a:effectLst/>
                        <a:latin typeface="Times New Roman" panose="02020603050405020304" pitchFamily="18" charset="0"/>
                        <a:ea typeface="Times New Roman" panose="02020603050405020304" pitchFamily="18" charset="0"/>
                      </a:endParaRPr>
                    </a:p>
                  </a:txBody>
                  <a:tcPr marL="16016" marR="16016" marT="0" marB="0" anchor="ctr"/>
                </a:tc>
                <a:extLst>
                  <a:ext uri="{0D108BD9-81ED-4DB2-BD59-A6C34878D82A}">
                    <a16:rowId xmlns="" xmlns:a16="http://schemas.microsoft.com/office/drawing/2014/main" val="10011"/>
                  </a:ext>
                </a:extLst>
              </a:tr>
              <a:tr h="597589">
                <a:tc>
                  <a:txBody>
                    <a:bodyPr/>
                    <a:lstStyle/>
                    <a:p>
                      <a:pPr algn="ctr">
                        <a:spcAft>
                          <a:spcPts val="0"/>
                        </a:spcAft>
                      </a:pPr>
                      <a:r>
                        <a:rPr lang="sr-Cyrl-RS" sz="1200">
                          <a:effectLst/>
                        </a:rPr>
                        <a:t>12</a:t>
                      </a:r>
                      <a:r>
                        <a:rPr lang="en-US" sz="1200">
                          <a:effectLst/>
                        </a:rPr>
                        <a:t>.</a:t>
                      </a:r>
                      <a:endParaRPr lang="en-US" sz="1200">
                        <a:effectLst/>
                        <a:latin typeface="Times New Roman" panose="02020603050405020304" pitchFamily="18" charset="0"/>
                        <a:ea typeface="Times New Roman" panose="02020603050405020304" pitchFamily="18" charset="0"/>
                      </a:endParaRPr>
                    </a:p>
                  </a:txBody>
                  <a:tcPr marL="16016" marR="16016" marT="0" marB="0" anchor="ctr"/>
                </a:tc>
                <a:tc>
                  <a:txBody>
                    <a:bodyPr/>
                    <a:lstStyle/>
                    <a:p>
                      <a:pPr algn="ctr">
                        <a:lnSpc>
                          <a:spcPts val="1200"/>
                        </a:lnSpc>
                        <a:spcAft>
                          <a:spcPts val="0"/>
                        </a:spcAft>
                      </a:pPr>
                      <a:r>
                        <a:rPr lang="sr-Latn-RS" sz="1200">
                          <a:effectLst/>
                        </a:rPr>
                        <a:t>Безимени поток 5 (Мали Црљени)</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16016" marR="16016" marT="0" marB="0" anchor="ctr"/>
                </a:tc>
                <a:tc>
                  <a:txBody>
                    <a:bodyPr/>
                    <a:lstStyle/>
                    <a:p>
                      <a:pPr algn="ctr">
                        <a:lnSpc>
                          <a:spcPts val="1200"/>
                        </a:lnSpc>
                        <a:spcAft>
                          <a:spcPts val="0"/>
                        </a:spcAft>
                      </a:pPr>
                      <a:r>
                        <a:rPr lang="en-US" sz="1200">
                          <a:effectLst/>
                        </a:rPr>
                        <a:t>2.3</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16016" marR="16016" marT="0" marB="0" anchor="ctr"/>
                </a:tc>
                <a:tc>
                  <a:txBody>
                    <a:bodyPr/>
                    <a:lstStyle/>
                    <a:p>
                      <a:pPr algn="ctr">
                        <a:spcAft>
                          <a:spcPts val="0"/>
                        </a:spcAft>
                      </a:pPr>
                      <a:r>
                        <a:rPr lang="sr-Cyrl-RS" sz="1200">
                          <a:effectLst/>
                        </a:rPr>
                        <a:t>Пештан</a:t>
                      </a:r>
                      <a:endParaRPr lang="en-US" sz="1200">
                        <a:effectLst/>
                        <a:latin typeface="Times New Roman" panose="02020603050405020304" pitchFamily="18" charset="0"/>
                        <a:ea typeface="Times New Roman" panose="02020603050405020304" pitchFamily="18" charset="0"/>
                      </a:endParaRPr>
                    </a:p>
                  </a:txBody>
                  <a:tcPr marL="16016" marR="16016" marT="0" marB="0" anchor="ctr"/>
                </a:tc>
                <a:extLst>
                  <a:ext uri="{0D108BD9-81ED-4DB2-BD59-A6C34878D82A}">
                    <a16:rowId xmlns="" xmlns:a16="http://schemas.microsoft.com/office/drawing/2014/main" val="10012"/>
                  </a:ext>
                </a:extLst>
              </a:tr>
              <a:tr h="202111">
                <a:tc>
                  <a:txBody>
                    <a:bodyPr/>
                    <a:lstStyle/>
                    <a:p>
                      <a:pPr algn="ctr">
                        <a:spcAft>
                          <a:spcPts val="0"/>
                        </a:spcAft>
                      </a:pPr>
                      <a:r>
                        <a:rPr lang="sr-Cyrl-RS" sz="1200">
                          <a:effectLst/>
                        </a:rPr>
                        <a:t>13</a:t>
                      </a:r>
                      <a:r>
                        <a:rPr lang="en-US" sz="1200">
                          <a:effectLst/>
                        </a:rPr>
                        <a:t>.</a:t>
                      </a:r>
                      <a:endParaRPr lang="en-US" sz="1200">
                        <a:effectLst/>
                        <a:latin typeface="Times New Roman" panose="02020603050405020304" pitchFamily="18" charset="0"/>
                        <a:ea typeface="Times New Roman" panose="02020603050405020304" pitchFamily="18" charset="0"/>
                      </a:endParaRPr>
                    </a:p>
                  </a:txBody>
                  <a:tcPr marL="16016" marR="16016" marT="0" marB="0" anchor="ctr"/>
                </a:tc>
                <a:tc>
                  <a:txBody>
                    <a:bodyPr/>
                    <a:lstStyle/>
                    <a:p>
                      <a:pPr algn="ctr">
                        <a:lnSpc>
                          <a:spcPts val="1200"/>
                        </a:lnSpc>
                        <a:spcAft>
                          <a:spcPts val="0"/>
                        </a:spcAft>
                      </a:pPr>
                      <a:r>
                        <a:rPr lang="sr-Latn-RS" sz="1200">
                          <a:effectLst/>
                        </a:rPr>
                        <a:t>Криваја</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16016" marR="16016" marT="0" marB="0" anchor="ctr"/>
                </a:tc>
                <a:tc>
                  <a:txBody>
                    <a:bodyPr/>
                    <a:lstStyle/>
                    <a:p>
                      <a:pPr algn="ctr">
                        <a:lnSpc>
                          <a:spcPts val="1200"/>
                        </a:lnSpc>
                        <a:spcAft>
                          <a:spcPts val="0"/>
                        </a:spcAft>
                      </a:pPr>
                      <a:r>
                        <a:rPr lang="en-US" sz="1200">
                          <a:effectLst/>
                        </a:rPr>
                        <a:t>9.61</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16016" marR="16016" marT="0" marB="0" anchor="ctr"/>
                </a:tc>
                <a:tc>
                  <a:txBody>
                    <a:bodyPr/>
                    <a:lstStyle/>
                    <a:p>
                      <a:pPr algn="ctr">
                        <a:spcAft>
                          <a:spcPts val="0"/>
                        </a:spcAft>
                      </a:pPr>
                      <a:r>
                        <a:rPr lang="sr-Cyrl-RS" sz="1200">
                          <a:effectLst/>
                        </a:rPr>
                        <a:t>Пештан</a:t>
                      </a:r>
                      <a:endParaRPr lang="en-US" sz="1200">
                        <a:effectLst/>
                        <a:latin typeface="Times New Roman" panose="02020603050405020304" pitchFamily="18" charset="0"/>
                        <a:ea typeface="Times New Roman" panose="02020603050405020304" pitchFamily="18" charset="0"/>
                      </a:endParaRPr>
                    </a:p>
                  </a:txBody>
                  <a:tcPr marL="16016" marR="16016" marT="0" marB="0" anchor="ctr"/>
                </a:tc>
                <a:extLst>
                  <a:ext uri="{0D108BD9-81ED-4DB2-BD59-A6C34878D82A}">
                    <a16:rowId xmlns="" xmlns:a16="http://schemas.microsoft.com/office/drawing/2014/main" val="10013"/>
                  </a:ext>
                </a:extLst>
              </a:tr>
              <a:tr h="398393">
                <a:tc>
                  <a:txBody>
                    <a:bodyPr/>
                    <a:lstStyle/>
                    <a:p>
                      <a:pPr algn="ctr">
                        <a:spcAft>
                          <a:spcPts val="0"/>
                        </a:spcAft>
                      </a:pPr>
                      <a:r>
                        <a:rPr lang="sr-Cyrl-RS" sz="1200">
                          <a:effectLst/>
                        </a:rPr>
                        <a:t>14</a:t>
                      </a:r>
                      <a:r>
                        <a:rPr lang="en-US" sz="1200">
                          <a:effectLst/>
                        </a:rPr>
                        <a:t>.</a:t>
                      </a:r>
                      <a:endParaRPr lang="en-US" sz="1200">
                        <a:effectLst/>
                        <a:latin typeface="Times New Roman" panose="02020603050405020304" pitchFamily="18" charset="0"/>
                        <a:ea typeface="Times New Roman" panose="02020603050405020304" pitchFamily="18" charset="0"/>
                      </a:endParaRPr>
                    </a:p>
                  </a:txBody>
                  <a:tcPr marL="16016" marR="16016" marT="0" marB="0" anchor="ctr"/>
                </a:tc>
                <a:tc>
                  <a:txBody>
                    <a:bodyPr/>
                    <a:lstStyle/>
                    <a:p>
                      <a:pPr algn="ctr">
                        <a:lnSpc>
                          <a:spcPts val="1200"/>
                        </a:lnSpc>
                        <a:spcAft>
                          <a:spcPts val="0"/>
                        </a:spcAft>
                      </a:pPr>
                      <a:r>
                        <a:rPr lang="sr-Latn-RS" sz="1200">
                          <a:effectLst/>
                        </a:rPr>
                        <a:t>Буровачки поток</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16016" marR="16016" marT="0" marB="0" anchor="ctr"/>
                </a:tc>
                <a:tc>
                  <a:txBody>
                    <a:bodyPr/>
                    <a:lstStyle/>
                    <a:p>
                      <a:pPr algn="ctr">
                        <a:lnSpc>
                          <a:spcPts val="1200"/>
                        </a:lnSpc>
                        <a:spcAft>
                          <a:spcPts val="0"/>
                        </a:spcAft>
                      </a:pPr>
                      <a:r>
                        <a:rPr lang="en-US" sz="1200">
                          <a:effectLst/>
                        </a:rPr>
                        <a:t>7.79</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16016" marR="16016" marT="0" marB="0" anchor="ctr"/>
                </a:tc>
                <a:tc>
                  <a:txBody>
                    <a:bodyPr/>
                    <a:lstStyle/>
                    <a:p>
                      <a:pPr algn="ctr">
                        <a:spcAft>
                          <a:spcPts val="0"/>
                        </a:spcAft>
                      </a:pPr>
                      <a:r>
                        <a:rPr lang="sr-Cyrl-RS" sz="1200">
                          <a:effectLst/>
                        </a:rPr>
                        <a:t>Пештан</a:t>
                      </a:r>
                      <a:endParaRPr lang="en-US" sz="1200">
                        <a:effectLst/>
                        <a:latin typeface="Times New Roman" panose="02020603050405020304" pitchFamily="18" charset="0"/>
                        <a:ea typeface="Times New Roman" panose="02020603050405020304" pitchFamily="18" charset="0"/>
                      </a:endParaRPr>
                    </a:p>
                  </a:txBody>
                  <a:tcPr marL="16016" marR="16016" marT="0" marB="0" anchor="ctr"/>
                </a:tc>
                <a:extLst>
                  <a:ext uri="{0D108BD9-81ED-4DB2-BD59-A6C34878D82A}">
                    <a16:rowId xmlns="" xmlns:a16="http://schemas.microsoft.com/office/drawing/2014/main" val="10014"/>
                  </a:ext>
                </a:extLst>
              </a:tr>
              <a:tr h="202111">
                <a:tc>
                  <a:txBody>
                    <a:bodyPr/>
                    <a:lstStyle/>
                    <a:p>
                      <a:pPr algn="ctr">
                        <a:spcAft>
                          <a:spcPts val="0"/>
                        </a:spcAft>
                      </a:pPr>
                      <a:r>
                        <a:rPr lang="sr-Cyrl-RS" sz="1200">
                          <a:effectLst/>
                        </a:rPr>
                        <a:t>15</a:t>
                      </a:r>
                      <a:r>
                        <a:rPr lang="en-US" sz="1200">
                          <a:effectLst/>
                        </a:rPr>
                        <a:t>.</a:t>
                      </a:r>
                      <a:endParaRPr lang="en-US" sz="1200">
                        <a:effectLst/>
                        <a:latin typeface="Times New Roman" panose="02020603050405020304" pitchFamily="18" charset="0"/>
                        <a:ea typeface="Times New Roman" panose="02020603050405020304" pitchFamily="18" charset="0"/>
                      </a:endParaRPr>
                    </a:p>
                  </a:txBody>
                  <a:tcPr marL="16016" marR="16016" marT="0" marB="0" anchor="ctr"/>
                </a:tc>
                <a:tc>
                  <a:txBody>
                    <a:bodyPr/>
                    <a:lstStyle/>
                    <a:p>
                      <a:pPr algn="ctr">
                        <a:lnSpc>
                          <a:spcPts val="1200"/>
                        </a:lnSpc>
                        <a:spcAft>
                          <a:spcPts val="0"/>
                        </a:spcAft>
                      </a:pPr>
                      <a:r>
                        <a:rPr lang="sr-Latn-RS" sz="1200">
                          <a:effectLst/>
                        </a:rPr>
                        <a:t>Турија</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16016" marR="16016" marT="0" marB="0" anchor="ctr"/>
                </a:tc>
                <a:tc>
                  <a:txBody>
                    <a:bodyPr/>
                    <a:lstStyle/>
                    <a:p>
                      <a:pPr algn="ctr">
                        <a:lnSpc>
                          <a:spcPts val="1200"/>
                        </a:lnSpc>
                        <a:spcAft>
                          <a:spcPts val="0"/>
                        </a:spcAft>
                      </a:pPr>
                      <a:r>
                        <a:rPr lang="en-US" sz="1200">
                          <a:effectLst/>
                        </a:rPr>
                        <a:t>110.21</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16016" marR="16016" marT="0" marB="0" anchor="ctr"/>
                </a:tc>
                <a:tc>
                  <a:txBody>
                    <a:bodyPr/>
                    <a:lstStyle/>
                    <a:p>
                      <a:pPr algn="ctr">
                        <a:spcAft>
                          <a:spcPts val="0"/>
                        </a:spcAft>
                      </a:pPr>
                      <a:r>
                        <a:rPr lang="sr-Cyrl-RS" sz="1200" dirty="0">
                          <a:effectLst/>
                        </a:rPr>
                        <a:t>Колубара</a:t>
                      </a:r>
                      <a:endParaRPr lang="en-US" sz="1200" dirty="0">
                        <a:effectLst/>
                        <a:latin typeface="Times New Roman" panose="02020603050405020304" pitchFamily="18" charset="0"/>
                        <a:ea typeface="Times New Roman" panose="02020603050405020304" pitchFamily="18" charset="0"/>
                      </a:endParaRPr>
                    </a:p>
                  </a:txBody>
                  <a:tcPr marL="16016" marR="16016" marT="0" marB="0" anchor="ctr"/>
                </a:tc>
                <a:extLst>
                  <a:ext uri="{0D108BD9-81ED-4DB2-BD59-A6C34878D82A}">
                    <a16:rowId xmlns="" xmlns:a16="http://schemas.microsoft.com/office/drawing/2014/main" val="10015"/>
                  </a:ext>
                </a:extLst>
              </a:tr>
            </a:tbl>
          </a:graphicData>
        </a:graphic>
      </p:graphicFrame>
    </p:spTree>
    <p:extLst>
      <p:ext uri="{BB962C8B-B14F-4D97-AF65-F5344CB8AC3E}">
        <p14:creationId xmlns:p14="http://schemas.microsoft.com/office/powerpoint/2010/main" val="116702522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447381405"/>
              </p:ext>
            </p:extLst>
          </p:nvPr>
        </p:nvGraphicFramePr>
        <p:xfrm>
          <a:off x="152400" y="1142999"/>
          <a:ext cx="7162800" cy="4800600"/>
        </p:xfrm>
        <a:graphic>
          <a:graphicData uri="http://schemas.openxmlformats.org/drawingml/2006/table">
            <a:tbl>
              <a:tblPr>
                <a:tableStyleId>{5C22544A-7EE6-4342-B048-85BDC9FD1C3A}</a:tableStyleId>
              </a:tblPr>
              <a:tblGrid>
                <a:gridCol w="612640">
                  <a:extLst>
                    <a:ext uri="{9D8B030D-6E8A-4147-A177-3AD203B41FA5}">
                      <a16:colId xmlns="" xmlns:a16="http://schemas.microsoft.com/office/drawing/2014/main" val="20000"/>
                    </a:ext>
                  </a:extLst>
                </a:gridCol>
                <a:gridCol w="2870189">
                  <a:extLst>
                    <a:ext uri="{9D8B030D-6E8A-4147-A177-3AD203B41FA5}">
                      <a16:colId xmlns="" xmlns:a16="http://schemas.microsoft.com/office/drawing/2014/main" val="20001"/>
                    </a:ext>
                  </a:extLst>
                </a:gridCol>
                <a:gridCol w="1379989">
                  <a:extLst>
                    <a:ext uri="{9D8B030D-6E8A-4147-A177-3AD203B41FA5}">
                      <a16:colId xmlns="" xmlns:a16="http://schemas.microsoft.com/office/drawing/2014/main" val="20002"/>
                    </a:ext>
                  </a:extLst>
                </a:gridCol>
                <a:gridCol w="2299982">
                  <a:extLst>
                    <a:ext uri="{9D8B030D-6E8A-4147-A177-3AD203B41FA5}">
                      <a16:colId xmlns="" xmlns:a16="http://schemas.microsoft.com/office/drawing/2014/main" val="20003"/>
                    </a:ext>
                  </a:extLst>
                </a:gridCol>
              </a:tblGrid>
              <a:tr h="273039">
                <a:tc>
                  <a:txBody>
                    <a:bodyPr/>
                    <a:lstStyle/>
                    <a:p>
                      <a:pPr algn="ctr">
                        <a:spcAft>
                          <a:spcPts val="0"/>
                        </a:spcAft>
                      </a:pPr>
                      <a:r>
                        <a:rPr lang="sr-Cyrl-RS" sz="1400" dirty="0">
                          <a:effectLst/>
                        </a:rPr>
                        <a:t>16</a:t>
                      </a:r>
                      <a:r>
                        <a:rPr lang="en-US" sz="1400" dirty="0">
                          <a:effectLst/>
                        </a:rPr>
                        <a:t>.</a:t>
                      </a:r>
                      <a:endParaRPr lang="en-US" sz="1400" dirty="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algn="ctr">
                        <a:lnSpc>
                          <a:spcPts val="1200"/>
                        </a:lnSpc>
                        <a:spcAft>
                          <a:spcPts val="0"/>
                        </a:spcAft>
                      </a:pPr>
                      <a:r>
                        <a:rPr lang="sr-Latn-RS" sz="1400">
                          <a:effectLst/>
                        </a:rPr>
                        <a:t>Даросавица</a:t>
                      </a:r>
                      <a:endParaRPr lang="en-US" sz="14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51435" marR="51435" marT="0" marB="0" anchor="ctr"/>
                </a:tc>
                <a:tc>
                  <a:txBody>
                    <a:bodyPr/>
                    <a:lstStyle/>
                    <a:p>
                      <a:pPr algn="ctr">
                        <a:lnSpc>
                          <a:spcPts val="1200"/>
                        </a:lnSpc>
                        <a:spcAft>
                          <a:spcPts val="0"/>
                        </a:spcAft>
                      </a:pPr>
                      <a:r>
                        <a:rPr lang="en-US" sz="1400">
                          <a:effectLst/>
                        </a:rPr>
                        <a:t>7.73</a:t>
                      </a:r>
                      <a:endParaRPr lang="en-US" sz="14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51435" marR="51435" marT="0" marB="0" anchor="ctr"/>
                </a:tc>
                <a:tc>
                  <a:txBody>
                    <a:bodyPr/>
                    <a:lstStyle/>
                    <a:p>
                      <a:pPr algn="ctr">
                        <a:spcAft>
                          <a:spcPts val="0"/>
                        </a:spcAft>
                      </a:pPr>
                      <a:r>
                        <a:rPr lang="sr-Cyrl-RS" sz="1400">
                          <a:effectLst/>
                        </a:rPr>
                        <a:t>Пештан</a:t>
                      </a:r>
                      <a:endParaRPr lang="en-US" sz="1400">
                        <a:effectLst/>
                        <a:latin typeface="Times New Roman" panose="02020603050405020304" pitchFamily="18" charset="0"/>
                        <a:ea typeface="Times New Roman" panose="02020603050405020304" pitchFamily="18" charset="0"/>
                      </a:endParaRPr>
                    </a:p>
                  </a:txBody>
                  <a:tcPr marL="51435" marR="51435" marT="0" marB="0" anchor="ctr"/>
                </a:tc>
                <a:extLst>
                  <a:ext uri="{0D108BD9-81ED-4DB2-BD59-A6C34878D82A}">
                    <a16:rowId xmlns="" xmlns:a16="http://schemas.microsoft.com/office/drawing/2014/main" val="10000"/>
                  </a:ext>
                </a:extLst>
              </a:tr>
              <a:tr h="273039">
                <a:tc>
                  <a:txBody>
                    <a:bodyPr/>
                    <a:lstStyle/>
                    <a:p>
                      <a:pPr algn="ctr">
                        <a:spcAft>
                          <a:spcPts val="0"/>
                        </a:spcAft>
                      </a:pPr>
                      <a:r>
                        <a:rPr lang="sr-Cyrl-RS" sz="1400">
                          <a:effectLst/>
                        </a:rPr>
                        <a:t>17</a:t>
                      </a:r>
                      <a:r>
                        <a:rPr lang="en-US" sz="1400">
                          <a:effectLst/>
                        </a:rPr>
                        <a:t>.</a:t>
                      </a:r>
                      <a:endParaRPr lang="en-US" sz="14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algn="ctr">
                        <a:lnSpc>
                          <a:spcPts val="1200"/>
                        </a:lnSpc>
                        <a:spcAft>
                          <a:spcPts val="0"/>
                        </a:spcAft>
                      </a:pPr>
                      <a:r>
                        <a:rPr lang="sr-Latn-RS" sz="1400">
                          <a:effectLst/>
                        </a:rPr>
                        <a:t>Очага</a:t>
                      </a:r>
                      <a:endParaRPr lang="en-US" sz="14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51435" marR="51435" marT="0" marB="0" anchor="ctr"/>
                </a:tc>
                <a:tc>
                  <a:txBody>
                    <a:bodyPr/>
                    <a:lstStyle/>
                    <a:p>
                      <a:pPr algn="ctr">
                        <a:lnSpc>
                          <a:spcPts val="1200"/>
                        </a:lnSpc>
                        <a:spcAft>
                          <a:spcPts val="0"/>
                        </a:spcAft>
                      </a:pPr>
                      <a:r>
                        <a:rPr lang="en-US" sz="1400">
                          <a:effectLst/>
                        </a:rPr>
                        <a:t>10.22</a:t>
                      </a:r>
                      <a:endParaRPr lang="en-US" sz="14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51435" marR="51435" marT="0" marB="0" anchor="ctr"/>
                </a:tc>
                <a:tc>
                  <a:txBody>
                    <a:bodyPr/>
                    <a:lstStyle/>
                    <a:p>
                      <a:pPr algn="ctr">
                        <a:spcAft>
                          <a:spcPts val="0"/>
                        </a:spcAft>
                      </a:pPr>
                      <a:r>
                        <a:rPr lang="sr-Cyrl-RS" sz="1400" dirty="0">
                          <a:effectLst/>
                        </a:rPr>
                        <a:t>Лукавица</a:t>
                      </a:r>
                      <a:endParaRPr lang="en-US" sz="1400" dirty="0">
                        <a:effectLst/>
                        <a:latin typeface="Times New Roman" panose="02020603050405020304" pitchFamily="18" charset="0"/>
                        <a:ea typeface="Times New Roman" panose="02020603050405020304" pitchFamily="18" charset="0"/>
                      </a:endParaRPr>
                    </a:p>
                  </a:txBody>
                  <a:tcPr marL="51435" marR="51435" marT="0" marB="0" anchor="ctr"/>
                </a:tc>
                <a:extLst>
                  <a:ext uri="{0D108BD9-81ED-4DB2-BD59-A6C34878D82A}">
                    <a16:rowId xmlns="" xmlns:a16="http://schemas.microsoft.com/office/drawing/2014/main" val="10001"/>
                  </a:ext>
                </a:extLst>
              </a:tr>
              <a:tr h="273039">
                <a:tc>
                  <a:txBody>
                    <a:bodyPr/>
                    <a:lstStyle/>
                    <a:p>
                      <a:pPr algn="ctr">
                        <a:spcAft>
                          <a:spcPts val="0"/>
                        </a:spcAft>
                      </a:pPr>
                      <a:r>
                        <a:rPr lang="sr-Cyrl-RS" sz="1400">
                          <a:effectLst/>
                        </a:rPr>
                        <a:t>18</a:t>
                      </a:r>
                      <a:r>
                        <a:rPr lang="en-US" sz="1400">
                          <a:effectLst/>
                        </a:rPr>
                        <a:t>.</a:t>
                      </a:r>
                      <a:endParaRPr lang="en-US" sz="14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algn="ctr">
                        <a:lnSpc>
                          <a:spcPts val="1200"/>
                        </a:lnSpc>
                        <a:spcAft>
                          <a:spcPts val="0"/>
                        </a:spcAft>
                      </a:pPr>
                      <a:r>
                        <a:rPr lang="sr-Latn-RS" sz="1400">
                          <a:effectLst/>
                        </a:rPr>
                        <a:t>Лукавица</a:t>
                      </a:r>
                      <a:endParaRPr lang="en-US" sz="14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51435" marR="51435" marT="0" marB="0" anchor="ctr"/>
                </a:tc>
                <a:tc>
                  <a:txBody>
                    <a:bodyPr/>
                    <a:lstStyle/>
                    <a:p>
                      <a:pPr algn="ctr">
                        <a:lnSpc>
                          <a:spcPts val="1200"/>
                        </a:lnSpc>
                        <a:spcAft>
                          <a:spcPts val="0"/>
                        </a:spcAft>
                      </a:pPr>
                      <a:r>
                        <a:rPr lang="en-US" sz="1400">
                          <a:effectLst/>
                        </a:rPr>
                        <a:t>23.2</a:t>
                      </a:r>
                      <a:endParaRPr lang="en-US" sz="14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51435" marR="51435" marT="0" marB="0" anchor="ctr"/>
                </a:tc>
                <a:tc>
                  <a:txBody>
                    <a:bodyPr/>
                    <a:lstStyle/>
                    <a:p>
                      <a:pPr algn="ctr">
                        <a:spcAft>
                          <a:spcPts val="0"/>
                        </a:spcAft>
                      </a:pPr>
                      <a:r>
                        <a:rPr lang="sr-Cyrl-RS" sz="1400" dirty="0">
                          <a:effectLst/>
                        </a:rPr>
                        <a:t>Колубара</a:t>
                      </a:r>
                      <a:endParaRPr lang="en-US" sz="1400" dirty="0">
                        <a:effectLst/>
                        <a:latin typeface="Times New Roman" panose="02020603050405020304" pitchFamily="18" charset="0"/>
                        <a:ea typeface="Times New Roman" panose="02020603050405020304" pitchFamily="18" charset="0"/>
                      </a:endParaRPr>
                    </a:p>
                  </a:txBody>
                  <a:tcPr marL="51435" marR="51435" marT="0" marB="0" anchor="ctr"/>
                </a:tc>
                <a:extLst>
                  <a:ext uri="{0D108BD9-81ED-4DB2-BD59-A6C34878D82A}">
                    <a16:rowId xmlns="" xmlns:a16="http://schemas.microsoft.com/office/drawing/2014/main" val="10002"/>
                  </a:ext>
                </a:extLst>
              </a:tr>
              <a:tr h="273039">
                <a:tc>
                  <a:txBody>
                    <a:bodyPr/>
                    <a:lstStyle/>
                    <a:p>
                      <a:pPr algn="ctr">
                        <a:spcAft>
                          <a:spcPts val="0"/>
                        </a:spcAft>
                      </a:pPr>
                      <a:r>
                        <a:rPr lang="sr-Cyrl-RS" sz="1400">
                          <a:effectLst/>
                        </a:rPr>
                        <a:t>19</a:t>
                      </a:r>
                      <a:r>
                        <a:rPr lang="en-US" sz="1400">
                          <a:effectLst/>
                        </a:rPr>
                        <a:t>.</a:t>
                      </a:r>
                      <a:endParaRPr lang="en-US" sz="14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algn="ctr">
                        <a:lnSpc>
                          <a:spcPts val="1200"/>
                        </a:lnSpc>
                        <a:spcAft>
                          <a:spcPts val="0"/>
                        </a:spcAft>
                      </a:pPr>
                      <a:r>
                        <a:rPr lang="sr-Latn-RS" sz="1400">
                          <a:effectLst/>
                        </a:rPr>
                        <a:t>Бистричка река</a:t>
                      </a:r>
                      <a:endParaRPr lang="en-US" sz="14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51435" marR="51435" marT="0" marB="0" anchor="ctr"/>
                </a:tc>
                <a:tc>
                  <a:txBody>
                    <a:bodyPr/>
                    <a:lstStyle/>
                    <a:p>
                      <a:pPr algn="ctr">
                        <a:lnSpc>
                          <a:spcPts val="1200"/>
                        </a:lnSpc>
                        <a:spcAft>
                          <a:spcPts val="0"/>
                        </a:spcAft>
                      </a:pPr>
                      <a:r>
                        <a:rPr lang="en-US" sz="1400" dirty="0">
                          <a:effectLst/>
                        </a:rPr>
                        <a:t>18.6</a:t>
                      </a:r>
                      <a:endParaRPr lang="en-US" sz="1400" dirty="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51435" marR="51435" marT="0" marB="0" anchor="ctr"/>
                </a:tc>
                <a:tc>
                  <a:txBody>
                    <a:bodyPr/>
                    <a:lstStyle/>
                    <a:p>
                      <a:pPr algn="ctr">
                        <a:spcAft>
                          <a:spcPts val="0"/>
                        </a:spcAft>
                      </a:pPr>
                      <a:r>
                        <a:rPr lang="sr-Cyrl-RS" sz="1400">
                          <a:effectLst/>
                        </a:rPr>
                        <a:t>Трбушничка р.</a:t>
                      </a:r>
                      <a:endParaRPr lang="en-US" sz="1400">
                        <a:effectLst/>
                        <a:latin typeface="Times New Roman" panose="02020603050405020304" pitchFamily="18" charset="0"/>
                        <a:ea typeface="Times New Roman" panose="02020603050405020304" pitchFamily="18" charset="0"/>
                      </a:endParaRPr>
                    </a:p>
                  </a:txBody>
                  <a:tcPr marL="51435" marR="51435" marT="0" marB="0" anchor="ctr"/>
                </a:tc>
                <a:extLst>
                  <a:ext uri="{0D108BD9-81ED-4DB2-BD59-A6C34878D82A}">
                    <a16:rowId xmlns="" xmlns:a16="http://schemas.microsoft.com/office/drawing/2014/main" val="10003"/>
                  </a:ext>
                </a:extLst>
              </a:tr>
              <a:tr h="273039">
                <a:tc>
                  <a:txBody>
                    <a:bodyPr/>
                    <a:lstStyle/>
                    <a:p>
                      <a:pPr algn="ctr">
                        <a:spcAft>
                          <a:spcPts val="0"/>
                        </a:spcAft>
                      </a:pPr>
                      <a:r>
                        <a:rPr lang="sr-Cyrl-RS" sz="1400">
                          <a:effectLst/>
                        </a:rPr>
                        <a:t>20</a:t>
                      </a:r>
                      <a:r>
                        <a:rPr lang="en-US" sz="1400">
                          <a:effectLst/>
                        </a:rPr>
                        <a:t>.</a:t>
                      </a:r>
                      <a:endParaRPr lang="en-US" sz="14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algn="ctr">
                        <a:lnSpc>
                          <a:spcPts val="1200"/>
                        </a:lnSpc>
                        <a:spcAft>
                          <a:spcPts val="0"/>
                        </a:spcAft>
                      </a:pPr>
                      <a:r>
                        <a:rPr lang="sr-Latn-RS" sz="1400">
                          <a:effectLst/>
                        </a:rPr>
                        <a:t>Безимени поток 6</a:t>
                      </a:r>
                      <a:endParaRPr lang="en-US" sz="14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51435" marR="51435" marT="0" marB="0" anchor="ctr"/>
                </a:tc>
                <a:tc>
                  <a:txBody>
                    <a:bodyPr/>
                    <a:lstStyle/>
                    <a:p>
                      <a:pPr algn="ctr">
                        <a:lnSpc>
                          <a:spcPts val="1200"/>
                        </a:lnSpc>
                        <a:spcAft>
                          <a:spcPts val="0"/>
                        </a:spcAft>
                      </a:pPr>
                      <a:r>
                        <a:rPr lang="en-US" sz="1400">
                          <a:effectLst/>
                        </a:rPr>
                        <a:t>1.17</a:t>
                      </a:r>
                      <a:endParaRPr lang="en-US" sz="14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51435" marR="51435" marT="0" marB="0" anchor="ctr"/>
                </a:tc>
                <a:tc>
                  <a:txBody>
                    <a:bodyPr/>
                    <a:lstStyle/>
                    <a:p>
                      <a:pPr algn="ctr">
                        <a:spcAft>
                          <a:spcPts val="0"/>
                        </a:spcAft>
                      </a:pPr>
                      <a:r>
                        <a:rPr lang="sr-Cyrl-RS" sz="1400">
                          <a:effectLst/>
                        </a:rPr>
                        <a:t>Љиг</a:t>
                      </a:r>
                      <a:endParaRPr lang="en-US" sz="1400">
                        <a:effectLst/>
                        <a:latin typeface="Times New Roman" panose="02020603050405020304" pitchFamily="18" charset="0"/>
                        <a:ea typeface="Times New Roman" panose="02020603050405020304" pitchFamily="18" charset="0"/>
                      </a:endParaRPr>
                    </a:p>
                  </a:txBody>
                  <a:tcPr marL="51435" marR="51435" marT="0" marB="0" anchor="ctr"/>
                </a:tc>
                <a:extLst>
                  <a:ext uri="{0D108BD9-81ED-4DB2-BD59-A6C34878D82A}">
                    <a16:rowId xmlns="" xmlns:a16="http://schemas.microsoft.com/office/drawing/2014/main" val="10004"/>
                  </a:ext>
                </a:extLst>
              </a:tr>
              <a:tr h="326018">
                <a:tc>
                  <a:txBody>
                    <a:bodyPr/>
                    <a:lstStyle/>
                    <a:p>
                      <a:pPr algn="ctr">
                        <a:spcAft>
                          <a:spcPts val="0"/>
                        </a:spcAft>
                      </a:pPr>
                      <a:r>
                        <a:rPr lang="sr-Cyrl-RS" sz="1400">
                          <a:effectLst/>
                        </a:rPr>
                        <a:t>21</a:t>
                      </a:r>
                      <a:r>
                        <a:rPr lang="en-US" sz="1400">
                          <a:effectLst/>
                        </a:rPr>
                        <a:t>.</a:t>
                      </a:r>
                      <a:endParaRPr lang="en-US" sz="14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algn="ctr">
                        <a:lnSpc>
                          <a:spcPts val="1200"/>
                        </a:lnSpc>
                        <a:spcAft>
                          <a:spcPts val="0"/>
                        </a:spcAft>
                      </a:pPr>
                      <a:r>
                        <a:rPr lang="sr-Latn-RS" sz="1400" dirty="0">
                          <a:effectLst/>
                        </a:rPr>
                        <a:t>Безимени поток 7 </a:t>
                      </a:r>
                    </a:p>
                    <a:p>
                      <a:pPr algn="ctr">
                        <a:lnSpc>
                          <a:spcPts val="1200"/>
                        </a:lnSpc>
                        <a:spcAft>
                          <a:spcPts val="0"/>
                        </a:spcAft>
                      </a:pPr>
                      <a:r>
                        <a:rPr lang="sr-Latn-RS" sz="1400" dirty="0">
                          <a:effectLst/>
                        </a:rPr>
                        <a:t>(Кисела вода)</a:t>
                      </a:r>
                      <a:endParaRPr lang="en-US" sz="1400" dirty="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51435" marR="51435" marT="0" marB="0" anchor="ctr"/>
                </a:tc>
                <a:tc>
                  <a:txBody>
                    <a:bodyPr/>
                    <a:lstStyle/>
                    <a:p>
                      <a:pPr algn="ctr">
                        <a:lnSpc>
                          <a:spcPts val="1200"/>
                        </a:lnSpc>
                        <a:spcAft>
                          <a:spcPts val="0"/>
                        </a:spcAft>
                      </a:pPr>
                      <a:r>
                        <a:rPr lang="en-US" sz="1400">
                          <a:effectLst/>
                        </a:rPr>
                        <a:t>2.29</a:t>
                      </a:r>
                      <a:endParaRPr lang="en-US" sz="14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51435" marR="51435" marT="0" marB="0" anchor="ctr"/>
                </a:tc>
                <a:tc>
                  <a:txBody>
                    <a:bodyPr/>
                    <a:lstStyle/>
                    <a:p>
                      <a:pPr algn="ctr">
                        <a:spcAft>
                          <a:spcPts val="0"/>
                        </a:spcAft>
                      </a:pPr>
                      <a:r>
                        <a:rPr lang="sr-Cyrl-RS" sz="1400">
                          <a:effectLst/>
                        </a:rPr>
                        <a:t>Крушевичка р.</a:t>
                      </a:r>
                      <a:endParaRPr lang="en-US" sz="1400">
                        <a:effectLst/>
                        <a:latin typeface="Times New Roman" panose="02020603050405020304" pitchFamily="18" charset="0"/>
                        <a:ea typeface="Times New Roman" panose="02020603050405020304" pitchFamily="18" charset="0"/>
                      </a:endParaRPr>
                    </a:p>
                  </a:txBody>
                  <a:tcPr marL="51435" marR="51435" marT="0" marB="0" anchor="ctr"/>
                </a:tc>
                <a:extLst>
                  <a:ext uri="{0D108BD9-81ED-4DB2-BD59-A6C34878D82A}">
                    <a16:rowId xmlns="" xmlns:a16="http://schemas.microsoft.com/office/drawing/2014/main" val="10005"/>
                  </a:ext>
                </a:extLst>
              </a:tr>
              <a:tr h="273039">
                <a:tc>
                  <a:txBody>
                    <a:bodyPr/>
                    <a:lstStyle/>
                    <a:p>
                      <a:pPr algn="ctr">
                        <a:spcAft>
                          <a:spcPts val="0"/>
                        </a:spcAft>
                      </a:pPr>
                      <a:r>
                        <a:rPr lang="sr-Cyrl-RS" sz="1400">
                          <a:effectLst/>
                        </a:rPr>
                        <a:t>22</a:t>
                      </a:r>
                      <a:r>
                        <a:rPr lang="en-US" sz="1400">
                          <a:effectLst/>
                        </a:rPr>
                        <a:t>.</a:t>
                      </a:r>
                      <a:endParaRPr lang="en-US" sz="14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algn="ctr">
                        <a:lnSpc>
                          <a:spcPts val="1200"/>
                        </a:lnSpc>
                        <a:spcAft>
                          <a:spcPts val="0"/>
                        </a:spcAft>
                      </a:pPr>
                      <a:r>
                        <a:rPr lang="sr-Latn-RS" sz="1400">
                          <a:effectLst/>
                        </a:rPr>
                        <a:t>Безимени поток 8</a:t>
                      </a:r>
                      <a:endParaRPr lang="en-US" sz="14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51435" marR="51435" marT="0" marB="0" anchor="ctr"/>
                </a:tc>
                <a:tc>
                  <a:txBody>
                    <a:bodyPr/>
                    <a:lstStyle/>
                    <a:p>
                      <a:pPr algn="ctr">
                        <a:lnSpc>
                          <a:spcPts val="1200"/>
                        </a:lnSpc>
                        <a:spcAft>
                          <a:spcPts val="0"/>
                        </a:spcAft>
                      </a:pPr>
                      <a:r>
                        <a:rPr lang="en-US" sz="1400">
                          <a:effectLst/>
                        </a:rPr>
                        <a:t>1.21</a:t>
                      </a:r>
                      <a:endParaRPr lang="en-US" sz="14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51435" marR="51435" marT="0" marB="0" anchor="ctr"/>
                </a:tc>
                <a:tc>
                  <a:txBody>
                    <a:bodyPr/>
                    <a:lstStyle/>
                    <a:p>
                      <a:pPr algn="ctr">
                        <a:spcAft>
                          <a:spcPts val="0"/>
                        </a:spcAft>
                      </a:pPr>
                      <a:r>
                        <a:rPr lang="sr-Cyrl-RS" sz="1400">
                          <a:effectLst/>
                        </a:rPr>
                        <a:t>Љиг</a:t>
                      </a:r>
                      <a:endParaRPr lang="en-US" sz="1400">
                        <a:effectLst/>
                        <a:latin typeface="Times New Roman" panose="02020603050405020304" pitchFamily="18" charset="0"/>
                        <a:ea typeface="Times New Roman" panose="02020603050405020304" pitchFamily="18" charset="0"/>
                      </a:endParaRPr>
                    </a:p>
                  </a:txBody>
                  <a:tcPr marL="51435" marR="51435" marT="0" marB="0" anchor="ctr"/>
                </a:tc>
                <a:extLst>
                  <a:ext uri="{0D108BD9-81ED-4DB2-BD59-A6C34878D82A}">
                    <a16:rowId xmlns="" xmlns:a16="http://schemas.microsoft.com/office/drawing/2014/main" val="10006"/>
                  </a:ext>
                </a:extLst>
              </a:tr>
              <a:tr h="326018">
                <a:tc>
                  <a:txBody>
                    <a:bodyPr/>
                    <a:lstStyle/>
                    <a:p>
                      <a:pPr algn="ctr">
                        <a:spcAft>
                          <a:spcPts val="0"/>
                        </a:spcAft>
                      </a:pPr>
                      <a:r>
                        <a:rPr lang="sr-Cyrl-RS" sz="1400">
                          <a:effectLst/>
                        </a:rPr>
                        <a:t>23</a:t>
                      </a:r>
                      <a:r>
                        <a:rPr lang="en-US" sz="1400">
                          <a:effectLst/>
                        </a:rPr>
                        <a:t>.</a:t>
                      </a:r>
                      <a:endParaRPr lang="en-US" sz="14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algn="ctr">
                        <a:lnSpc>
                          <a:spcPts val="1200"/>
                        </a:lnSpc>
                        <a:spcAft>
                          <a:spcPts val="0"/>
                        </a:spcAft>
                      </a:pPr>
                      <a:r>
                        <a:rPr lang="sr-Latn-RS" sz="1400" dirty="0">
                          <a:effectLst/>
                        </a:rPr>
                        <a:t>Безимени поток 9 </a:t>
                      </a:r>
                    </a:p>
                    <a:p>
                      <a:pPr algn="ctr">
                        <a:lnSpc>
                          <a:spcPts val="1200"/>
                        </a:lnSpc>
                        <a:spcAft>
                          <a:spcPts val="0"/>
                        </a:spcAft>
                      </a:pPr>
                      <a:r>
                        <a:rPr lang="sr-Latn-RS" sz="1400" dirty="0">
                          <a:effectLst/>
                        </a:rPr>
                        <a:t>(Парезовац)</a:t>
                      </a:r>
                      <a:endParaRPr lang="en-US" sz="1400" dirty="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51435" marR="51435" marT="0" marB="0" anchor="ctr"/>
                </a:tc>
                <a:tc>
                  <a:txBody>
                    <a:bodyPr/>
                    <a:lstStyle/>
                    <a:p>
                      <a:pPr algn="ctr">
                        <a:lnSpc>
                          <a:spcPts val="1200"/>
                        </a:lnSpc>
                        <a:spcAft>
                          <a:spcPts val="0"/>
                        </a:spcAft>
                      </a:pPr>
                      <a:r>
                        <a:rPr lang="en-US" sz="1400">
                          <a:effectLst/>
                        </a:rPr>
                        <a:t>0.53</a:t>
                      </a:r>
                      <a:endParaRPr lang="en-US" sz="14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51435" marR="51435" marT="0" marB="0" anchor="ctr"/>
                </a:tc>
                <a:tc>
                  <a:txBody>
                    <a:bodyPr/>
                    <a:lstStyle/>
                    <a:p>
                      <a:pPr algn="ctr">
                        <a:spcAft>
                          <a:spcPts val="0"/>
                        </a:spcAft>
                      </a:pPr>
                      <a:r>
                        <a:rPr lang="sr-Cyrl-RS" sz="1400">
                          <a:effectLst/>
                        </a:rPr>
                        <a:t>Крушевичка р.</a:t>
                      </a:r>
                      <a:endParaRPr lang="en-US" sz="1400">
                        <a:effectLst/>
                        <a:latin typeface="Times New Roman" panose="02020603050405020304" pitchFamily="18" charset="0"/>
                        <a:ea typeface="Times New Roman" panose="02020603050405020304" pitchFamily="18" charset="0"/>
                      </a:endParaRPr>
                    </a:p>
                  </a:txBody>
                  <a:tcPr marL="51435" marR="51435" marT="0" marB="0" anchor="ctr"/>
                </a:tc>
                <a:extLst>
                  <a:ext uri="{0D108BD9-81ED-4DB2-BD59-A6C34878D82A}">
                    <a16:rowId xmlns="" xmlns:a16="http://schemas.microsoft.com/office/drawing/2014/main" val="10007"/>
                  </a:ext>
                </a:extLst>
              </a:tr>
              <a:tr h="273039">
                <a:tc>
                  <a:txBody>
                    <a:bodyPr/>
                    <a:lstStyle/>
                    <a:p>
                      <a:pPr algn="ctr">
                        <a:spcAft>
                          <a:spcPts val="0"/>
                        </a:spcAft>
                      </a:pPr>
                      <a:r>
                        <a:rPr lang="sr-Cyrl-RS" sz="1400">
                          <a:effectLst/>
                        </a:rPr>
                        <a:t>24</a:t>
                      </a:r>
                      <a:r>
                        <a:rPr lang="en-US" sz="1400">
                          <a:effectLst/>
                        </a:rPr>
                        <a:t>.</a:t>
                      </a:r>
                      <a:endParaRPr lang="en-US" sz="14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algn="ctr">
                        <a:lnSpc>
                          <a:spcPts val="1200"/>
                        </a:lnSpc>
                        <a:spcAft>
                          <a:spcPts val="0"/>
                        </a:spcAft>
                      </a:pPr>
                      <a:r>
                        <a:rPr lang="sr-Latn-RS" sz="1400">
                          <a:effectLst/>
                        </a:rPr>
                        <a:t>Рич</a:t>
                      </a:r>
                      <a:endParaRPr lang="en-US" sz="14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51435" marR="51435" marT="0" marB="0" anchor="ctr"/>
                </a:tc>
                <a:tc>
                  <a:txBody>
                    <a:bodyPr/>
                    <a:lstStyle/>
                    <a:p>
                      <a:pPr algn="ctr">
                        <a:lnSpc>
                          <a:spcPts val="1200"/>
                        </a:lnSpc>
                        <a:spcAft>
                          <a:spcPts val="0"/>
                        </a:spcAft>
                      </a:pPr>
                      <a:r>
                        <a:rPr lang="en-US" sz="1400">
                          <a:effectLst/>
                        </a:rPr>
                        <a:t>1.03</a:t>
                      </a:r>
                      <a:endParaRPr lang="en-US" sz="14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51435" marR="51435" marT="0" marB="0" anchor="ctr"/>
                </a:tc>
                <a:tc>
                  <a:txBody>
                    <a:bodyPr/>
                    <a:lstStyle/>
                    <a:p>
                      <a:pPr algn="ctr">
                        <a:spcAft>
                          <a:spcPts val="0"/>
                        </a:spcAft>
                      </a:pPr>
                      <a:r>
                        <a:rPr lang="sr-Cyrl-RS" sz="1400" dirty="0">
                          <a:effectLst/>
                        </a:rPr>
                        <a:t>Крушевичка р.</a:t>
                      </a:r>
                      <a:endParaRPr lang="en-US" sz="1400" dirty="0">
                        <a:effectLst/>
                        <a:latin typeface="Times New Roman" panose="02020603050405020304" pitchFamily="18" charset="0"/>
                        <a:ea typeface="Times New Roman" panose="02020603050405020304" pitchFamily="18" charset="0"/>
                      </a:endParaRPr>
                    </a:p>
                  </a:txBody>
                  <a:tcPr marL="51435" marR="51435" marT="0" marB="0" anchor="ctr"/>
                </a:tc>
                <a:extLst>
                  <a:ext uri="{0D108BD9-81ED-4DB2-BD59-A6C34878D82A}">
                    <a16:rowId xmlns="" xmlns:a16="http://schemas.microsoft.com/office/drawing/2014/main" val="10008"/>
                  </a:ext>
                </a:extLst>
              </a:tr>
              <a:tr h="273039">
                <a:tc>
                  <a:txBody>
                    <a:bodyPr/>
                    <a:lstStyle/>
                    <a:p>
                      <a:pPr algn="ctr">
                        <a:spcAft>
                          <a:spcPts val="0"/>
                        </a:spcAft>
                      </a:pPr>
                      <a:r>
                        <a:rPr lang="sr-Cyrl-RS" sz="1400">
                          <a:effectLst/>
                        </a:rPr>
                        <a:t>25</a:t>
                      </a:r>
                      <a:r>
                        <a:rPr lang="en-US" sz="1400">
                          <a:effectLst/>
                        </a:rPr>
                        <a:t>.</a:t>
                      </a:r>
                      <a:endParaRPr lang="en-US" sz="14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algn="ctr">
                        <a:lnSpc>
                          <a:spcPts val="1200"/>
                        </a:lnSpc>
                        <a:spcAft>
                          <a:spcPts val="0"/>
                        </a:spcAft>
                      </a:pPr>
                      <a:r>
                        <a:rPr lang="sr-Latn-RS" sz="1400" dirty="0">
                          <a:effectLst/>
                        </a:rPr>
                        <a:t>Крушев</a:t>
                      </a:r>
                      <a:r>
                        <a:rPr lang="sr-Cyrl-RS" sz="1400" dirty="0">
                          <a:effectLst/>
                        </a:rPr>
                        <a:t>и</a:t>
                      </a:r>
                      <a:r>
                        <a:rPr lang="sr-Latn-RS" sz="1400" dirty="0">
                          <a:effectLst/>
                        </a:rPr>
                        <a:t>чка река</a:t>
                      </a:r>
                      <a:endParaRPr lang="en-US" sz="1400" dirty="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51435" marR="51435" marT="0" marB="0" anchor="ctr"/>
                </a:tc>
                <a:tc>
                  <a:txBody>
                    <a:bodyPr/>
                    <a:lstStyle/>
                    <a:p>
                      <a:pPr algn="ctr">
                        <a:lnSpc>
                          <a:spcPts val="1200"/>
                        </a:lnSpc>
                        <a:spcAft>
                          <a:spcPts val="0"/>
                        </a:spcAft>
                      </a:pPr>
                      <a:r>
                        <a:rPr lang="en-US" sz="1400">
                          <a:effectLst/>
                        </a:rPr>
                        <a:t>4.6</a:t>
                      </a:r>
                      <a:endParaRPr lang="en-US" sz="14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51435" marR="51435" marT="0" marB="0" anchor="ctr"/>
                </a:tc>
                <a:tc>
                  <a:txBody>
                    <a:bodyPr/>
                    <a:lstStyle/>
                    <a:p>
                      <a:pPr algn="ctr">
                        <a:spcAft>
                          <a:spcPts val="0"/>
                        </a:spcAft>
                      </a:pPr>
                      <a:r>
                        <a:rPr lang="sr-Cyrl-RS" sz="1400">
                          <a:effectLst/>
                        </a:rPr>
                        <a:t>Пештан</a:t>
                      </a:r>
                      <a:endParaRPr lang="en-US" sz="1400">
                        <a:effectLst/>
                        <a:latin typeface="Times New Roman" panose="02020603050405020304" pitchFamily="18" charset="0"/>
                        <a:ea typeface="Times New Roman" panose="02020603050405020304" pitchFamily="18" charset="0"/>
                      </a:endParaRPr>
                    </a:p>
                  </a:txBody>
                  <a:tcPr marL="51435" marR="51435" marT="0" marB="0" anchor="ctr"/>
                </a:tc>
                <a:extLst>
                  <a:ext uri="{0D108BD9-81ED-4DB2-BD59-A6C34878D82A}">
                    <a16:rowId xmlns="" xmlns:a16="http://schemas.microsoft.com/office/drawing/2014/main" val="10009"/>
                  </a:ext>
                </a:extLst>
              </a:tr>
              <a:tr h="273039">
                <a:tc>
                  <a:txBody>
                    <a:bodyPr/>
                    <a:lstStyle/>
                    <a:p>
                      <a:pPr algn="ctr">
                        <a:spcAft>
                          <a:spcPts val="0"/>
                        </a:spcAft>
                      </a:pPr>
                      <a:r>
                        <a:rPr lang="sr-Cyrl-RS" sz="1400">
                          <a:effectLst/>
                        </a:rPr>
                        <a:t>26</a:t>
                      </a:r>
                      <a:r>
                        <a:rPr lang="en-US" sz="1400">
                          <a:effectLst/>
                        </a:rPr>
                        <a:t>.</a:t>
                      </a:r>
                      <a:endParaRPr lang="en-US" sz="14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algn="ctr">
                        <a:lnSpc>
                          <a:spcPts val="1200"/>
                        </a:lnSpc>
                        <a:spcAft>
                          <a:spcPts val="0"/>
                        </a:spcAft>
                      </a:pPr>
                      <a:r>
                        <a:rPr lang="sr-Latn-RS" sz="1400">
                          <a:effectLst/>
                        </a:rPr>
                        <a:t>Пештан </a:t>
                      </a:r>
                      <a:r>
                        <a:rPr lang="en-US" sz="1400">
                          <a:effectLst/>
                        </a:rPr>
                        <a:t>(</a:t>
                      </a:r>
                      <a:r>
                        <a:rPr lang="sr-Cyrl-RS" sz="1400">
                          <a:effectLst/>
                        </a:rPr>
                        <a:t>горњи ток)</a:t>
                      </a:r>
                      <a:endParaRPr lang="en-US" sz="14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51435" marR="51435" marT="0" marB="0" anchor="ctr"/>
                </a:tc>
                <a:tc>
                  <a:txBody>
                    <a:bodyPr/>
                    <a:lstStyle/>
                    <a:p>
                      <a:pPr algn="ctr">
                        <a:lnSpc>
                          <a:spcPts val="1200"/>
                        </a:lnSpc>
                        <a:spcAft>
                          <a:spcPts val="0"/>
                        </a:spcAft>
                      </a:pPr>
                      <a:r>
                        <a:rPr lang="en-US" sz="1400">
                          <a:effectLst/>
                        </a:rPr>
                        <a:t>49.47</a:t>
                      </a:r>
                      <a:endParaRPr lang="en-US" sz="14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51435" marR="51435" marT="0" marB="0" anchor="ctr"/>
                </a:tc>
                <a:tc>
                  <a:txBody>
                    <a:bodyPr/>
                    <a:lstStyle/>
                    <a:p>
                      <a:pPr algn="ctr">
                        <a:spcAft>
                          <a:spcPts val="0"/>
                        </a:spcAft>
                      </a:pPr>
                      <a:r>
                        <a:rPr lang="sr-Cyrl-RS" sz="1400">
                          <a:effectLst/>
                        </a:rPr>
                        <a:t>Пештан</a:t>
                      </a:r>
                      <a:endParaRPr lang="en-US" sz="1400">
                        <a:effectLst/>
                        <a:latin typeface="Times New Roman" panose="02020603050405020304" pitchFamily="18" charset="0"/>
                        <a:ea typeface="Times New Roman" panose="02020603050405020304" pitchFamily="18" charset="0"/>
                      </a:endParaRPr>
                    </a:p>
                  </a:txBody>
                  <a:tcPr marL="51435" marR="51435" marT="0" marB="0" anchor="ctr"/>
                </a:tc>
                <a:extLst>
                  <a:ext uri="{0D108BD9-81ED-4DB2-BD59-A6C34878D82A}">
                    <a16:rowId xmlns="" xmlns:a16="http://schemas.microsoft.com/office/drawing/2014/main" val="10010"/>
                  </a:ext>
                </a:extLst>
              </a:tr>
              <a:tr h="273039">
                <a:tc>
                  <a:txBody>
                    <a:bodyPr/>
                    <a:lstStyle/>
                    <a:p>
                      <a:pPr algn="ctr">
                        <a:spcAft>
                          <a:spcPts val="0"/>
                        </a:spcAft>
                      </a:pPr>
                      <a:r>
                        <a:rPr lang="sr-Cyrl-RS" sz="1400">
                          <a:effectLst/>
                        </a:rPr>
                        <a:t>27</a:t>
                      </a:r>
                      <a:r>
                        <a:rPr lang="en-US" sz="1400">
                          <a:effectLst/>
                        </a:rPr>
                        <a:t>.</a:t>
                      </a:r>
                      <a:endParaRPr lang="en-US" sz="14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algn="ctr">
                        <a:lnSpc>
                          <a:spcPts val="1200"/>
                        </a:lnSpc>
                        <a:spcAft>
                          <a:spcPts val="0"/>
                        </a:spcAft>
                      </a:pPr>
                      <a:r>
                        <a:rPr lang="sr-Latn-RS" sz="1400">
                          <a:effectLst/>
                        </a:rPr>
                        <a:t>Грабовица</a:t>
                      </a:r>
                      <a:endParaRPr lang="en-US" sz="14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51435" marR="51435" marT="0" marB="0" anchor="ctr"/>
                </a:tc>
                <a:tc>
                  <a:txBody>
                    <a:bodyPr/>
                    <a:lstStyle/>
                    <a:p>
                      <a:pPr algn="ctr">
                        <a:lnSpc>
                          <a:spcPts val="1200"/>
                        </a:lnSpc>
                        <a:spcAft>
                          <a:spcPts val="0"/>
                        </a:spcAft>
                      </a:pPr>
                      <a:r>
                        <a:rPr lang="en-US" sz="1400">
                          <a:effectLst/>
                        </a:rPr>
                        <a:t>12.92</a:t>
                      </a:r>
                      <a:endParaRPr lang="en-US" sz="14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51435" marR="51435" marT="0" marB="0" anchor="ctr"/>
                </a:tc>
                <a:tc>
                  <a:txBody>
                    <a:bodyPr/>
                    <a:lstStyle/>
                    <a:p>
                      <a:pPr algn="ctr">
                        <a:spcAft>
                          <a:spcPts val="0"/>
                        </a:spcAft>
                      </a:pPr>
                      <a:r>
                        <a:rPr lang="sr-Cyrl-RS" sz="1400">
                          <a:effectLst/>
                        </a:rPr>
                        <a:t>Љиг</a:t>
                      </a:r>
                      <a:endParaRPr lang="en-US" sz="1400">
                        <a:effectLst/>
                        <a:latin typeface="Times New Roman" panose="02020603050405020304" pitchFamily="18" charset="0"/>
                        <a:ea typeface="Times New Roman" panose="02020603050405020304" pitchFamily="18" charset="0"/>
                      </a:endParaRPr>
                    </a:p>
                  </a:txBody>
                  <a:tcPr marL="51435" marR="51435" marT="0" marB="0" anchor="ctr"/>
                </a:tc>
                <a:extLst>
                  <a:ext uri="{0D108BD9-81ED-4DB2-BD59-A6C34878D82A}">
                    <a16:rowId xmlns="" xmlns:a16="http://schemas.microsoft.com/office/drawing/2014/main" val="10011"/>
                  </a:ext>
                </a:extLst>
              </a:tr>
              <a:tr h="326018">
                <a:tc>
                  <a:txBody>
                    <a:bodyPr/>
                    <a:lstStyle/>
                    <a:p>
                      <a:pPr algn="ctr">
                        <a:spcAft>
                          <a:spcPts val="0"/>
                        </a:spcAft>
                      </a:pPr>
                      <a:r>
                        <a:rPr lang="sr-Cyrl-RS" sz="1400">
                          <a:effectLst/>
                        </a:rPr>
                        <a:t>28</a:t>
                      </a:r>
                      <a:r>
                        <a:rPr lang="en-US" sz="1400">
                          <a:effectLst/>
                        </a:rPr>
                        <a:t>.</a:t>
                      </a:r>
                      <a:endParaRPr lang="en-US" sz="14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algn="ctr">
                        <a:lnSpc>
                          <a:spcPts val="1200"/>
                        </a:lnSpc>
                        <a:spcAft>
                          <a:spcPts val="0"/>
                        </a:spcAft>
                      </a:pPr>
                      <a:r>
                        <a:rPr lang="sr-Latn-RS" sz="1400" dirty="0">
                          <a:effectLst/>
                        </a:rPr>
                        <a:t>Безимени поток 10 </a:t>
                      </a:r>
                    </a:p>
                    <a:p>
                      <a:pPr algn="ctr">
                        <a:lnSpc>
                          <a:spcPts val="1200"/>
                        </a:lnSpc>
                        <a:spcAft>
                          <a:spcPts val="0"/>
                        </a:spcAft>
                      </a:pPr>
                      <a:r>
                        <a:rPr lang="sr-Latn-RS" sz="1400" dirty="0">
                          <a:effectLst/>
                        </a:rPr>
                        <a:t>(Кисела вода 2)</a:t>
                      </a:r>
                      <a:endParaRPr lang="en-US" sz="1400" dirty="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51435" marR="51435" marT="0" marB="0" anchor="ctr"/>
                </a:tc>
                <a:tc>
                  <a:txBody>
                    <a:bodyPr/>
                    <a:lstStyle/>
                    <a:p>
                      <a:pPr algn="ctr">
                        <a:lnSpc>
                          <a:spcPts val="1200"/>
                        </a:lnSpc>
                        <a:spcAft>
                          <a:spcPts val="0"/>
                        </a:spcAft>
                      </a:pPr>
                      <a:r>
                        <a:rPr lang="en-US" sz="1400">
                          <a:effectLst/>
                        </a:rPr>
                        <a:t>0.94</a:t>
                      </a:r>
                      <a:endParaRPr lang="en-US" sz="14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51435" marR="51435" marT="0" marB="0" anchor="ctr"/>
                </a:tc>
                <a:tc>
                  <a:txBody>
                    <a:bodyPr/>
                    <a:lstStyle/>
                    <a:p>
                      <a:pPr algn="ctr">
                        <a:spcAft>
                          <a:spcPts val="0"/>
                        </a:spcAft>
                      </a:pPr>
                      <a:r>
                        <a:rPr lang="sr-Cyrl-RS" sz="1400" dirty="0">
                          <a:effectLst/>
                        </a:rPr>
                        <a:t>Оњег</a:t>
                      </a:r>
                      <a:endParaRPr lang="en-US" sz="1400" dirty="0">
                        <a:effectLst/>
                        <a:latin typeface="Times New Roman" panose="02020603050405020304" pitchFamily="18" charset="0"/>
                        <a:ea typeface="Times New Roman" panose="02020603050405020304" pitchFamily="18" charset="0"/>
                      </a:endParaRPr>
                    </a:p>
                  </a:txBody>
                  <a:tcPr marL="51435" marR="51435" marT="0" marB="0" anchor="ctr"/>
                </a:tc>
                <a:extLst>
                  <a:ext uri="{0D108BD9-81ED-4DB2-BD59-A6C34878D82A}">
                    <a16:rowId xmlns="" xmlns:a16="http://schemas.microsoft.com/office/drawing/2014/main" val="10012"/>
                  </a:ext>
                </a:extLst>
              </a:tr>
              <a:tr h="273039">
                <a:tc>
                  <a:txBody>
                    <a:bodyPr/>
                    <a:lstStyle/>
                    <a:p>
                      <a:pPr algn="ctr">
                        <a:spcAft>
                          <a:spcPts val="0"/>
                        </a:spcAft>
                      </a:pPr>
                      <a:r>
                        <a:rPr lang="sr-Cyrl-RS" sz="1400">
                          <a:effectLst/>
                        </a:rPr>
                        <a:t>29</a:t>
                      </a:r>
                      <a:r>
                        <a:rPr lang="en-US" sz="1400">
                          <a:effectLst/>
                        </a:rPr>
                        <a:t>.</a:t>
                      </a:r>
                      <a:endParaRPr lang="en-US" sz="14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algn="ctr">
                        <a:lnSpc>
                          <a:spcPts val="1200"/>
                        </a:lnSpc>
                        <a:spcAft>
                          <a:spcPts val="0"/>
                        </a:spcAft>
                      </a:pPr>
                      <a:r>
                        <a:rPr lang="sr-Latn-RS" sz="1400">
                          <a:effectLst/>
                        </a:rPr>
                        <a:t>Дрењски поток</a:t>
                      </a:r>
                      <a:endParaRPr lang="en-US" sz="14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51435" marR="51435" marT="0" marB="0" anchor="ctr"/>
                </a:tc>
                <a:tc>
                  <a:txBody>
                    <a:bodyPr/>
                    <a:lstStyle/>
                    <a:p>
                      <a:pPr algn="ctr">
                        <a:lnSpc>
                          <a:spcPts val="1200"/>
                        </a:lnSpc>
                        <a:spcAft>
                          <a:spcPts val="0"/>
                        </a:spcAft>
                      </a:pPr>
                      <a:r>
                        <a:rPr lang="en-US" sz="1400">
                          <a:effectLst/>
                        </a:rPr>
                        <a:t>0.6</a:t>
                      </a:r>
                      <a:endParaRPr lang="en-US" sz="14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51435" marR="51435" marT="0" marB="0" anchor="ctr"/>
                </a:tc>
                <a:tc>
                  <a:txBody>
                    <a:bodyPr/>
                    <a:lstStyle/>
                    <a:p>
                      <a:pPr algn="ctr">
                        <a:spcAft>
                          <a:spcPts val="0"/>
                        </a:spcAft>
                      </a:pPr>
                      <a:r>
                        <a:rPr lang="sr-Cyrl-RS" sz="1400" dirty="0">
                          <a:effectLst/>
                        </a:rPr>
                        <a:t>Оњег</a:t>
                      </a:r>
                      <a:endParaRPr lang="en-US" sz="1400" dirty="0">
                        <a:effectLst/>
                        <a:latin typeface="Times New Roman" panose="02020603050405020304" pitchFamily="18" charset="0"/>
                        <a:ea typeface="Times New Roman" panose="02020603050405020304" pitchFamily="18" charset="0"/>
                      </a:endParaRPr>
                    </a:p>
                  </a:txBody>
                  <a:tcPr marL="51435" marR="51435" marT="0" marB="0" anchor="ctr"/>
                </a:tc>
                <a:extLst>
                  <a:ext uri="{0D108BD9-81ED-4DB2-BD59-A6C34878D82A}">
                    <a16:rowId xmlns="" xmlns:a16="http://schemas.microsoft.com/office/drawing/2014/main" val="10013"/>
                  </a:ext>
                </a:extLst>
              </a:tr>
              <a:tr h="273039">
                <a:tc>
                  <a:txBody>
                    <a:bodyPr/>
                    <a:lstStyle/>
                    <a:p>
                      <a:pPr algn="ctr">
                        <a:spcAft>
                          <a:spcPts val="0"/>
                        </a:spcAft>
                      </a:pPr>
                      <a:r>
                        <a:rPr lang="sr-Cyrl-RS" sz="1400">
                          <a:effectLst/>
                        </a:rPr>
                        <a:t>30</a:t>
                      </a:r>
                      <a:r>
                        <a:rPr lang="en-US" sz="1400">
                          <a:effectLst/>
                        </a:rPr>
                        <a:t>.</a:t>
                      </a:r>
                      <a:endParaRPr lang="en-US" sz="14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algn="ctr">
                        <a:lnSpc>
                          <a:spcPts val="1200"/>
                        </a:lnSpc>
                        <a:spcAft>
                          <a:spcPts val="0"/>
                        </a:spcAft>
                      </a:pPr>
                      <a:r>
                        <a:rPr lang="sr-Latn-RS" sz="1400">
                          <a:effectLst/>
                        </a:rPr>
                        <a:t>Безимени поток 11</a:t>
                      </a:r>
                      <a:endParaRPr lang="en-US" sz="14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51435" marR="51435" marT="0" marB="0" anchor="ctr"/>
                </a:tc>
                <a:tc>
                  <a:txBody>
                    <a:bodyPr/>
                    <a:lstStyle/>
                    <a:p>
                      <a:pPr algn="ctr">
                        <a:lnSpc>
                          <a:spcPts val="1200"/>
                        </a:lnSpc>
                        <a:spcAft>
                          <a:spcPts val="0"/>
                        </a:spcAft>
                      </a:pPr>
                      <a:r>
                        <a:rPr lang="en-US" sz="1400">
                          <a:effectLst/>
                        </a:rPr>
                        <a:t>0.34</a:t>
                      </a:r>
                      <a:endParaRPr lang="en-US" sz="14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51435" marR="51435" marT="0" marB="0" anchor="ctr"/>
                </a:tc>
                <a:tc>
                  <a:txBody>
                    <a:bodyPr/>
                    <a:lstStyle/>
                    <a:p>
                      <a:pPr algn="ctr">
                        <a:spcAft>
                          <a:spcPts val="0"/>
                        </a:spcAft>
                      </a:pPr>
                      <a:r>
                        <a:rPr lang="sr-Cyrl-RS" sz="1400" dirty="0">
                          <a:effectLst/>
                        </a:rPr>
                        <a:t>Оњег</a:t>
                      </a:r>
                      <a:endParaRPr lang="en-US" sz="1400" dirty="0">
                        <a:effectLst/>
                        <a:latin typeface="Times New Roman" panose="02020603050405020304" pitchFamily="18" charset="0"/>
                        <a:ea typeface="Times New Roman" panose="02020603050405020304" pitchFamily="18" charset="0"/>
                      </a:endParaRPr>
                    </a:p>
                  </a:txBody>
                  <a:tcPr marL="51435" marR="51435" marT="0" marB="0" anchor="ctr"/>
                </a:tc>
                <a:extLst>
                  <a:ext uri="{0D108BD9-81ED-4DB2-BD59-A6C34878D82A}">
                    <a16:rowId xmlns="" xmlns:a16="http://schemas.microsoft.com/office/drawing/2014/main" val="10014"/>
                  </a:ext>
                </a:extLst>
              </a:tr>
              <a:tr h="273039">
                <a:tc>
                  <a:txBody>
                    <a:bodyPr/>
                    <a:lstStyle/>
                    <a:p>
                      <a:pPr algn="ctr">
                        <a:spcAft>
                          <a:spcPts val="0"/>
                        </a:spcAft>
                      </a:pPr>
                      <a:r>
                        <a:rPr lang="sr-Cyrl-RS" sz="1400">
                          <a:effectLst/>
                        </a:rPr>
                        <a:t>31</a:t>
                      </a:r>
                      <a:r>
                        <a:rPr lang="en-US" sz="1400">
                          <a:effectLst/>
                        </a:rPr>
                        <a:t>.</a:t>
                      </a:r>
                      <a:endParaRPr lang="en-US" sz="14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algn="ctr">
                        <a:lnSpc>
                          <a:spcPts val="1200"/>
                        </a:lnSpc>
                        <a:spcAft>
                          <a:spcPts val="0"/>
                        </a:spcAft>
                      </a:pPr>
                      <a:r>
                        <a:rPr lang="sr-Latn-RS" sz="1400">
                          <a:effectLst/>
                        </a:rPr>
                        <a:t>Мађарица</a:t>
                      </a:r>
                      <a:endParaRPr lang="en-US" sz="14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51435" marR="51435" marT="0" marB="0" anchor="ctr"/>
                </a:tc>
                <a:tc>
                  <a:txBody>
                    <a:bodyPr/>
                    <a:lstStyle/>
                    <a:p>
                      <a:pPr algn="ctr">
                        <a:lnSpc>
                          <a:spcPts val="1200"/>
                        </a:lnSpc>
                        <a:spcAft>
                          <a:spcPts val="0"/>
                        </a:spcAft>
                      </a:pPr>
                      <a:r>
                        <a:rPr lang="en-US" sz="1400">
                          <a:effectLst/>
                        </a:rPr>
                        <a:t>2.23</a:t>
                      </a:r>
                      <a:endParaRPr lang="en-US" sz="14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51435" marR="51435" marT="0" marB="0" anchor="ctr"/>
                </a:tc>
                <a:tc>
                  <a:txBody>
                    <a:bodyPr/>
                    <a:lstStyle/>
                    <a:p>
                      <a:pPr algn="ctr">
                        <a:spcAft>
                          <a:spcPts val="0"/>
                        </a:spcAft>
                      </a:pPr>
                      <a:r>
                        <a:rPr lang="sr-Cyrl-RS" sz="1400">
                          <a:effectLst/>
                        </a:rPr>
                        <a:t>Оњег</a:t>
                      </a:r>
                      <a:endParaRPr lang="en-US" sz="1400">
                        <a:effectLst/>
                        <a:latin typeface="Times New Roman" panose="02020603050405020304" pitchFamily="18" charset="0"/>
                        <a:ea typeface="Times New Roman" panose="02020603050405020304" pitchFamily="18" charset="0"/>
                      </a:endParaRPr>
                    </a:p>
                  </a:txBody>
                  <a:tcPr marL="51435" marR="51435" marT="0" marB="0" anchor="ctr"/>
                </a:tc>
                <a:extLst>
                  <a:ext uri="{0D108BD9-81ED-4DB2-BD59-A6C34878D82A}">
                    <a16:rowId xmlns="" xmlns:a16="http://schemas.microsoft.com/office/drawing/2014/main" val="10015"/>
                  </a:ext>
                </a:extLst>
              </a:tr>
              <a:tr h="273039">
                <a:tc>
                  <a:txBody>
                    <a:bodyPr/>
                    <a:lstStyle/>
                    <a:p>
                      <a:pPr algn="ctr">
                        <a:spcAft>
                          <a:spcPts val="0"/>
                        </a:spcAft>
                      </a:pPr>
                      <a:r>
                        <a:rPr lang="sr-Cyrl-RS" sz="1400">
                          <a:effectLst/>
                        </a:rPr>
                        <a:t>32</a:t>
                      </a:r>
                      <a:r>
                        <a:rPr lang="en-US" sz="1400">
                          <a:effectLst/>
                        </a:rPr>
                        <a:t>.</a:t>
                      </a:r>
                      <a:endParaRPr lang="en-US" sz="14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algn="ctr">
                        <a:lnSpc>
                          <a:spcPts val="1200"/>
                        </a:lnSpc>
                        <a:spcAft>
                          <a:spcPts val="0"/>
                        </a:spcAft>
                      </a:pPr>
                      <a:r>
                        <a:rPr lang="sr-Latn-RS" sz="1400">
                          <a:effectLst/>
                        </a:rPr>
                        <a:t>Безимени поток 12</a:t>
                      </a:r>
                      <a:endParaRPr lang="en-US" sz="14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51435" marR="51435" marT="0" marB="0" anchor="ctr"/>
                </a:tc>
                <a:tc>
                  <a:txBody>
                    <a:bodyPr/>
                    <a:lstStyle/>
                    <a:p>
                      <a:pPr algn="ctr">
                        <a:lnSpc>
                          <a:spcPts val="1200"/>
                        </a:lnSpc>
                        <a:spcAft>
                          <a:spcPts val="0"/>
                        </a:spcAft>
                      </a:pPr>
                      <a:r>
                        <a:rPr lang="en-US" sz="1400">
                          <a:effectLst/>
                        </a:rPr>
                        <a:t>0.71</a:t>
                      </a:r>
                      <a:endParaRPr lang="en-US" sz="14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51435" marR="51435" marT="0" marB="0" anchor="ctr"/>
                </a:tc>
                <a:tc>
                  <a:txBody>
                    <a:bodyPr/>
                    <a:lstStyle/>
                    <a:p>
                      <a:pPr algn="ctr">
                        <a:spcAft>
                          <a:spcPts val="0"/>
                        </a:spcAft>
                      </a:pPr>
                      <a:r>
                        <a:rPr lang="sr-Cyrl-RS" sz="1400" dirty="0">
                          <a:effectLst/>
                        </a:rPr>
                        <a:t>Оњег</a:t>
                      </a:r>
                      <a:endParaRPr lang="en-US" sz="1400" dirty="0">
                        <a:effectLst/>
                        <a:latin typeface="Times New Roman" panose="02020603050405020304" pitchFamily="18" charset="0"/>
                        <a:ea typeface="Times New Roman" panose="02020603050405020304" pitchFamily="18" charset="0"/>
                      </a:endParaRPr>
                    </a:p>
                  </a:txBody>
                  <a:tcPr marL="51435" marR="51435" marT="0" marB="0" anchor="ctr"/>
                </a:tc>
                <a:extLst>
                  <a:ext uri="{0D108BD9-81ED-4DB2-BD59-A6C34878D82A}">
                    <a16:rowId xmlns="" xmlns:a16="http://schemas.microsoft.com/office/drawing/2014/main" val="10016"/>
                  </a:ext>
                </a:extLst>
              </a:tr>
            </a:tbl>
          </a:graphicData>
        </a:graphic>
      </p:graphicFrame>
    </p:spTree>
    <p:extLst>
      <p:ext uri="{BB962C8B-B14F-4D97-AF65-F5344CB8AC3E}">
        <p14:creationId xmlns:p14="http://schemas.microsoft.com/office/powerpoint/2010/main" val="276977972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854619458"/>
              </p:ext>
            </p:extLst>
          </p:nvPr>
        </p:nvGraphicFramePr>
        <p:xfrm>
          <a:off x="152400" y="1142991"/>
          <a:ext cx="6400800" cy="5344398"/>
        </p:xfrm>
        <a:graphic>
          <a:graphicData uri="http://schemas.openxmlformats.org/drawingml/2006/table">
            <a:tbl>
              <a:tblPr>
                <a:tableStyleId>{5C22544A-7EE6-4342-B048-85BDC9FD1C3A}</a:tableStyleId>
              </a:tblPr>
              <a:tblGrid>
                <a:gridCol w="547467">
                  <a:extLst>
                    <a:ext uri="{9D8B030D-6E8A-4147-A177-3AD203B41FA5}">
                      <a16:colId xmlns="" xmlns:a16="http://schemas.microsoft.com/office/drawing/2014/main" val="20000"/>
                    </a:ext>
                  </a:extLst>
                </a:gridCol>
                <a:gridCol w="1599833">
                  <a:extLst>
                    <a:ext uri="{9D8B030D-6E8A-4147-A177-3AD203B41FA5}">
                      <a16:colId xmlns="" xmlns:a16="http://schemas.microsoft.com/office/drawing/2014/main" val="20001"/>
                    </a:ext>
                  </a:extLst>
                </a:gridCol>
                <a:gridCol w="1218221">
                  <a:extLst>
                    <a:ext uri="{9D8B030D-6E8A-4147-A177-3AD203B41FA5}">
                      <a16:colId xmlns="" xmlns:a16="http://schemas.microsoft.com/office/drawing/2014/main" val="20002"/>
                    </a:ext>
                  </a:extLst>
                </a:gridCol>
                <a:gridCol w="3035279">
                  <a:extLst>
                    <a:ext uri="{9D8B030D-6E8A-4147-A177-3AD203B41FA5}">
                      <a16:colId xmlns="" xmlns:a16="http://schemas.microsoft.com/office/drawing/2014/main" val="20003"/>
                    </a:ext>
                  </a:extLst>
                </a:gridCol>
              </a:tblGrid>
              <a:tr h="238623">
                <a:tc>
                  <a:txBody>
                    <a:bodyPr/>
                    <a:lstStyle/>
                    <a:p>
                      <a:pPr algn="ctr">
                        <a:spcAft>
                          <a:spcPts val="0"/>
                        </a:spcAft>
                      </a:pPr>
                      <a:r>
                        <a:rPr lang="sr-Cyrl-RS" sz="1200" dirty="0">
                          <a:effectLst/>
                        </a:rPr>
                        <a:t>33</a:t>
                      </a:r>
                      <a:r>
                        <a:rPr lang="en-US" sz="1200" dirty="0">
                          <a:effectLst/>
                        </a:rPr>
                        <a:t>.</a:t>
                      </a:r>
                      <a:endParaRPr lang="en-US" sz="1200" dirty="0">
                        <a:effectLst/>
                        <a:latin typeface="Times New Roman" panose="02020603050405020304" pitchFamily="18" charset="0"/>
                        <a:ea typeface="Times New Roman" panose="02020603050405020304" pitchFamily="18" charset="0"/>
                      </a:endParaRPr>
                    </a:p>
                  </a:txBody>
                  <a:tcPr marL="41453" marR="41453" marT="0" marB="0" anchor="ctr"/>
                </a:tc>
                <a:tc>
                  <a:txBody>
                    <a:bodyPr/>
                    <a:lstStyle/>
                    <a:p>
                      <a:pPr algn="ctr">
                        <a:lnSpc>
                          <a:spcPts val="1200"/>
                        </a:lnSpc>
                        <a:spcAft>
                          <a:spcPts val="0"/>
                        </a:spcAft>
                      </a:pPr>
                      <a:r>
                        <a:rPr lang="sr-Latn-RS" sz="1200">
                          <a:effectLst/>
                        </a:rPr>
                        <a:t>Блатинац</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41453" marR="41453" marT="0" marB="0" anchor="ctr"/>
                </a:tc>
                <a:tc>
                  <a:txBody>
                    <a:bodyPr/>
                    <a:lstStyle/>
                    <a:p>
                      <a:pPr algn="ctr">
                        <a:lnSpc>
                          <a:spcPts val="1200"/>
                        </a:lnSpc>
                        <a:spcAft>
                          <a:spcPts val="0"/>
                        </a:spcAft>
                      </a:pPr>
                      <a:r>
                        <a:rPr lang="en-US" sz="1200">
                          <a:effectLst/>
                        </a:rPr>
                        <a:t>1.33</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41453" marR="41453" marT="0" marB="0" anchor="ctr"/>
                </a:tc>
                <a:tc>
                  <a:txBody>
                    <a:bodyPr/>
                    <a:lstStyle/>
                    <a:p>
                      <a:pPr algn="ctr">
                        <a:spcAft>
                          <a:spcPts val="0"/>
                        </a:spcAft>
                      </a:pPr>
                      <a:r>
                        <a:rPr lang="sr-Cyrl-RS" sz="1200">
                          <a:effectLst/>
                        </a:rPr>
                        <a:t>Оњег</a:t>
                      </a:r>
                      <a:endParaRPr lang="en-US" sz="1200">
                        <a:effectLst/>
                        <a:latin typeface="Times New Roman" panose="02020603050405020304" pitchFamily="18" charset="0"/>
                        <a:ea typeface="Times New Roman" panose="02020603050405020304" pitchFamily="18" charset="0"/>
                      </a:endParaRPr>
                    </a:p>
                  </a:txBody>
                  <a:tcPr marL="41453" marR="41453" marT="0" marB="0" anchor="ctr"/>
                </a:tc>
                <a:extLst>
                  <a:ext uri="{0D108BD9-81ED-4DB2-BD59-A6C34878D82A}">
                    <a16:rowId xmlns="" xmlns:a16="http://schemas.microsoft.com/office/drawing/2014/main" val="10000"/>
                  </a:ext>
                </a:extLst>
              </a:tr>
              <a:tr h="238623">
                <a:tc>
                  <a:txBody>
                    <a:bodyPr/>
                    <a:lstStyle/>
                    <a:p>
                      <a:pPr algn="ctr">
                        <a:spcAft>
                          <a:spcPts val="0"/>
                        </a:spcAft>
                      </a:pPr>
                      <a:r>
                        <a:rPr lang="sr-Cyrl-RS" sz="1200">
                          <a:effectLst/>
                        </a:rPr>
                        <a:t>34</a:t>
                      </a:r>
                      <a:r>
                        <a:rPr lang="en-US" sz="1200">
                          <a:effectLst/>
                        </a:rPr>
                        <a:t>.</a:t>
                      </a:r>
                      <a:endParaRPr lang="en-US" sz="1200">
                        <a:effectLst/>
                        <a:latin typeface="Times New Roman" panose="02020603050405020304" pitchFamily="18" charset="0"/>
                        <a:ea typeface="Times New Roman" panose="02020603050405020304" pitchFamily="18" charset="0"/>
                      </a:endParaRPr>
                    </a:p>
                  </a:txBody>
                  <a:tcPr marL="41453" marR="41453" marT="0" marB="0" anchor="ctr"/>
                </a:tc>
                <a:tc>
                  <a:txBody>
                    <a:bodyPr/>
                    <a:lstStyle/>
                    <a:p>
                      <a:pPr algn="ctr">
                        <a:lnSpc>
                          <a:spcPts val="1200"/>
                        </a:lnSpc>
                        <a:spcAft>
                          <a:spcPts val="0"/>
                        </a:spcAft>
                      </a:pPr>
                      <a:r>
                        <a:rPr lang="sr-Latn-RS" sz="1200">
                          <a:effectLst/>
                        </a:rPr>
                        <a:t>Оњег</a:t>
                      </a:r>
                      <a:r>
                        <a:rPr lang="en-US" sz="1200">
                          <a:effectLst/>
                        </a:rPr>
                        <a:t> (</a:t>
                      </a:r>
                      <a:r>
                        <a:rPr lang="sr-Cyrl-RS" sz="1200">
                          <a:effectLst/>
                        </a:rPr>
                        <a:t>горњи ток)</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41453" marR="41453" marT="0" marB="0" anchor="ctr"/>
                </a:tc>
                <a:tc>
                  <a:txBody>
                    <a:bodyPr/>
                    <a:lstStyle/>
                    <a:p>
                      <a:pPr algn="ctr">
                        <a:lnSpc>
                          <a:spcPts val="1200"/>
                        </a:lnSpc>
                        <a:spcAft>
                          <a:spcPts val="0"/>
                        </a:spcAft>
                      </a:pPr>
                      <a:r>
                        <a:rPr lang="en-US" sz="1200">
                          <a:effectLst/>
                        </a:rPr>
                        <a:t>2.64</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41453" marR="41453" marT="0" marB="0" anchor="ctr"/>
                </a:tc>
                <a:tc>
                  <a:txBody>
                    <a:bodyPr/>
                    <a:lstStyle/>
                    <a:p>
                      <a:pPr algn="ctr">
                        <a:spcAft>
                          <a:spcPts val="0"/>
                        </a:spcAft>
                      </a:pPr>
                      <a:r>
                        <a:rPr lang="sr-Cyrl-RS" sz="1200" dirty="0">
                          <a:effectLst/>
                        </a:rPr>
                        <a:t>Оњег</a:t>
                      </a:r>
                      <a:endParaRPr lang="en-US" sz="1200" dirty="0">
                        <a:effectLst/>
                        <a:latin typeface="Times New Roman" panose="02020603050405020304" pitchFamily="18" charset="0"/>
                        <a:ea typeface="Times New Roman" panose="02020603050405020304" pitchFamily="18" charset="0"/>
                      </a:endParaRPr>
                    </a:p>
                  </a:txBody>
                  <a:tcPr marL="41453" marR="41453" marT="0" marB="0" anchor="ctr"/>
                </a:tc>
                <a:extLst>
                  <a:ext uri="{0D108BD9-81ED-4DB2-BD59-A6C34878D82A}">
                    <a16:rowId xmlns="" xmlns:a16="http://schemas.microsoft.com/office/drawing/2014/main" val="10001"/>
                  </a:ext>
                </a:extLst>
              </a:tr>
              <a:tr h="238623">
                <a:tc>
                  <a:txBody>
                    <a:bodyPr/>
                    <a:lstStyle/>
                    <a:p>
                      <a:pPr algn="ctr">
                        <a:spcAft>
                          <a:spcPts val="0"/>
                        </a:spcAft>
                      </a:pPr>
                      <a:r>
                        <a:rPr lang="sr-Cyrl-RS" sz="1200">
                          <a:effectLst/>
                        </a:rPr>
                        <a:t>35</a:t>
                      </a:r>
                      <a:r>
                        <a:rPr lang="en-US" sz="1200">
                          <a:effectLst/>
                        </a:rPr>
                        <a:t>.</a:t>
                      </a:r>
                      <a:endParaRPr lang="en-US" sz="1200">
                        <a:effectLst/>
                        <a:latin typeface="Times New Roman" panose="02020603050405020304" pitchFamily="18" charset="0"/>
                        <a:ea typeface="Times New Roman" panose="02020603050405020304" pitchFamily="18" charset="0"/>
                      </a:endParaRPr>
                    </a:p>
                  </a:txBody>
                  <a:tcPr marL="41453" marR="41453" marT="0" marB="0" anchor="ctr"/>
                </a:tc>
                <a:tc>
                  <a:txBody>
                    <a:bodyPr/>
                    <a:lstStyle/>
                    <a:p>
                      <a:pPr algn="ctr">
                        <a:lnSpc>
                          <a:spcPts val="1200"/>
                        </a:lnSpc>
                        <a:spcAft>
                          <a:spcPts val="0"/>
                        </a:spcAft>
                      </a:pPr>
                      <a:r>
                        <a:rPr lang="sr-Latn-RS" sz="1200">
                          <a:effectLst/>
                        </a:rPr>
                        <a:t>Црнишава</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41453" marR="41453" marT="0" marB="0" anchor="ctr"/>
                </a:tc>
                <a:tc>
                  <a:txBody>
                    <a:bodyPr/>
                    <a:lstStyle/>
                    <a:p>
                      <a:pPr algn="ctr">
                        <a:lnSpc>
                          <a:spcPts val="1200"/>
                        </a:lnSpc>
                        <a:spcAft>
                          <a:spcPts val="0"/>
                        </a:spcAft>
                      </a:pPr>
                      <a:r>
                        <a:rPr lang="en-US" sz="1200">
                          <a:effectLst/>
                        </a:rPr>
                        <a:t>4.27</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41453" marR="41453" marT="0" marB="0" anchor="ctr"/>
                </a:tc>
                <a:tc>
                  <a:txBody>
                    <a:bodyPr/>
                    <a:lstStyle/>
                    <a:p>
                      <a:pPr algn="ctr">
                        <a:spcAft>
                          <a:spcPts val="0"/>
                        </a:spcAft>
                      </a:pPr>
                      <a:r>
                        <a:rPr lang="sr-Cyrl-RS" sz="1200">
                          <a:effectLst/>
                        </a:rPr>
                        <a:t>Оњег</a:t>
                      </a:r>
                      <a:endParaRPr lang="en-US" sz="1200">
                        <a:effectLst/>
                        <a:latin typeface="Times New Roman" panose="02020603050405020304" pitchFamily="18" charset="0"/>
                        <a:ea typeface="Times New Roman" panose="02020603050405020304" pitchFamily="18" charset="0"/>
                      </a:endParaRPr>
                    </a:p>
                  </a:txBody>
                  <a:tcPr marL="41453" marR="41453" marT="0" marB="0" anchor="ctr"/>
                </a:tc>
                <a:extLst>
                  <a:ext uri="{0D108BD9-81ED-4DB2-BD59-A6C34878D82A}">
                    <a16:rowId xmlns="" xmlns:a16="http://schemas.microsoft.com/office/drawing/2014/main" val="10002"/>
                  </a:ext>
                </a:extLst>
              </a:tr>
              <a:tr h="238623">
                <a:tc>
                  <a:txBody>
                    <a:bodyPr/>
                    <a:lstStyle/>
                    <a:p>
                      <a:pPr algn="ctr">
                        <a:spcAft>
                          <a:spcPts val="0"/>
                        </a:spcAft>
                      </a:pPr>
                      <a:r>
                        <a:rPr lang="sr-Cyrl-RS" sz="1200">
                          <a:effectLst/>
                        </a:rPr>
                        <a:t>36</a:t>
                      </a:r>
                      <a:r>
                        <a:rPr lang="en-US" sz="1200">
                          <a:effectLst/>
                        </a:rPr>
                        <a:t>.</a:t>
                      </a:r>
                      <a:endParaRPr lang="en-US" sz="1200">
                        <a:effectLst/>
                        <a:latin typeface="Times New Roman" panose="02020603050405020304" pitchFamily="18" charset="0"/>
                        <a:ea typeface="Times New Roman" panose="02020603050405020304" pitchFamily="18" charset="0"/>
                      </a:endParaRPr>
                    </a:p>
                  </a:txBody>
                  <a:tcPr marL="41453" marR="41453" marT="0" marB="0" anchor="ctr"/>
                </a:tc>
                <a:tc>
                  <a:txBody>
                    <a:bodyPr/>
                    <a:lstStyle/>
                    <a:p>
                      <a:pPr algn="ctr">
                        <a:lnSpc>
                          <a:spcPts val="1200"/>
                        </a:lnSpc>
                        <a:spcAft>
                          <a:spcPts val="0"/>
                        </a:spcAft>
                      </a:pPr>
                      <a:r>
                        <a:rPr lang="sr-Latn-RS" sz="1200">
                          <a:effectLst/>
                        </a:rPr>
                        <a:t>Ковачица</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41453" marR="41453" marT="0" marB="0" anchor="ctr"/>
                </a:tc>
                <a:tc>
                  <a:txBody>
                    <a:bodyPr/>
                    <a:lstStyle/>
                    <a:p>
                      <a:pPr algn="ctr">
                        <a:lnSpc>
                          <a:spcPts val="1200"/>
                        </a:lnSpc>
                        <a:spcAft>
                          <a:spcPts val="0"/>
                        </a:spcAft>
                      </a:pPr>
                      <a:r>
                        <a:rPr lang="en-US" sz="1200">
                          <a:effectLst/>
                        </a:rPr>
                        <a:t>5.46</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41453" marR="41453" marT="0" marB="0" anchor="ctr"/>
                </a:tc>
                <a:tc>
                  <a:txBody>
                    <a:bodyPr/>
                    <a:lstStyle/>
                    <a:p>
                      <a:pPr algn="ctr">
                        <a:spcAft>
                          <a:spcPts val="0"/>
                        </a:spcAft>
                      </a:pPr>
                      <a:r>
                        <a:rPr lang="sr-Cyrl-RS" sz="1200">
                          <a:effectLst/>
                        </a:rPr>
                        <a:t>Љиг</a:t>
                      </a:r>
                      <a:endParaRPr lang="en-US" sz="1200">
                        <a:effectLst/>
                        <a:latin typeface="Times New Roman" panose="02020603050405020304" pitchFamily="18" charset="0"/>
                        <a:ea typeface="Times New Roman" panose="02020603050405020304" pitchFamily="18" charset="0"/>
                      </a:endParaRPr>
                    </a:p>
                  </a:txBody>
                  <a:tcPr marL="41453" marR="41453" marT="0" marB="0" anchor="ctr"/>
                </a:tc>
                <a:extLst>
                  <a:ext uri="{0D108BD9-81ED-4DB2-BD59-A6C34878D82A}">
                    <a16:rowId xmlns="" xmlns:a16="http://schemas.microsoft.com/office/drawing/2014/main" val="10003"/>
                  </a:ext>
                </a:extLst>
              </a:tr>
              <a:tr h="238623">
                <a:tc>
                  <a:txBody>
                    <a:bodyPr/>
                    <a:lstStyle/>
                    <a:p>
                      <a:pPr algn="ctr">
                        <a:spcAft>
                          <a:spcPts val="0"/>
                        </a:spcAft>
                      </a:pPr>
                      <a:r>
                        <a:rPr lang="sr-Cyrl-RS" sz="1200">
                          <a:effectLst/>
                        </a:rPr>
                        <a:t>37</a:t>
                      </a:r>
                      <a:r>
                        <a:rPr lang="en-US" sz="1200">
                          <a:effectLst/>
                        </a:rPr>
                        <a:t>.</a:t>
                      </a:r>
                      <a:endParaRPr lang="en-US" sz="1200">
                        <a:effectLst/>
                        <a:latin typeface="Times New Roman" panose="02020603050405020304" pitchFamily="18" charset="0"/>
                        <a:ea typeface="Times New Roman" panose="02020603050405020304" pitchFamily="18" charset="0"/>
                      </a:endParaRPr>
                    </a:p>
                  </a:txBody>
                  <a:tcPr marL="41453" marR="41453" marT="0" marB="0" anchor="ctr"/>
                </a:tc>
                <a:tc>
                  <a:txBody>
                    <a:bodyPr/>
                    <a:lstStyle/>
                    <a:p>
                      <a:pPr algn="ctr">
                        <a:lnSpc>
                          <a:spcPts val="1200"/>
                        </a:lnSpc>
                        <a:spcAft>
                          <a:spcPts val="0"/>
                        </a:spcAft>
                      </a:pPr>
                      <a:r>
                        <a:rPr lang="sr-Latn-RS" sz="1200">
                          <a:effectLst/>
                        </a:rPr>
                        <a:t>Црна река</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41453" marR="41453" marT="0" marB="0" anchor="ctr"/>
                </a:tc>
                <a:tc>
                  <a:txBody>
                    <a:bodyPr/>
                    <a:lstStyle/>
                    <a:p>
                      <a:pPr algn="ctr">
                        <a:lnSpc>
                          <a:spcPts val="1200"/>
                        </a:lnSpc>
                        <a:spcAft>
                          <a:spcPts val="0"/>
                        </a:spcAft>
                      </a:pPr>
                      <a:r>
                        <a:rPr lang="en-US" sz="1200" dirty="0">
                          <a:effectLst/>
                        </a:rPr>
                        <a:t>4.27</a:t>
                      </a:r>
                      <a:endParaRPr lang="en-US" sz="1200" dirty="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41453" marR="41453" marT="0" marB="0" anchor="ctr"/>
                </a:tc>
                <a:tc>
                  <a:txBody>
                    <a:bodyPr/>
                    <a:lstStyle/>
                    <a:p>
                      <a:pPr algn="ctr">
                        <a:spcAft>
                          <a:spcPts val="0"/>
                        </a:spcAft>
                      </a:pPr>
                      <a:r>
                        <a:rPr lang="sr-Cyrl-RS" sz="1200">
                          <a:effectLst/>
                        </a:rPr>
                        <a:t>Оњег</a:t>
                      </a:r>
                      <a:endParaRPr lang="en-US" sz="1200">
                        <a:effectLst/>
                        <a:latin typeface="Times New Roman" panose="02020603050405020304" pitchFamily="18" charset="0"/>
                        <a:ea typeface="Times New Roman" panose="02020603050405020304" pitchFamily="18" charset="0"/>
                      </a:endParaRPr>
                    </a:p>
                  </a:txBody>
                  <a:tcPr marL="41453" marR="41453" marT="0" marB="0" anchor="ctr"/>
                </a:tc>
                <a:extLst>
                  <a:ext uri="{0D108BD9-81ED-4DB2-BD59-A6C34878D82A}">
                    <a16:rowId xmlns="" xmlns:a16="http://schemas.microsoft.com/office/drawing/2014/main" val="10004"/>
                  </a:ext>
                </a:extLst>
              </a:tr>
              <a:tr h="238623">
                <a:tc>
                  <a:txBody>
                    <a:bodyPr/>
                    <a:lstStyle/>
                    <a:p>
                      <a:pPr algn="ctr">
                        <a:spcAft>
                          <a:spcPts val="0"/>
                        </a:spcAft>
                      </a:pPr>
                      <a:r>
                        <a:rPr lang="sr-Cyrl-RS" sz="1200">
                          <a:effectLst/>
                        </a:rPr>
                        <a:t>38</a:t>
                      </a:r>
                      <a:r>
                        <a:rPr lang="en-US" sz="1200">
                          <a:effectLst/>
                        </a:rPr>
                        <a:t>.</a:t>
                      </a:r>
                      <a:endParaRPr lang="en-US" sz="1200">
                        <a:effectLst/>
                        <a:latin typeface="Times New Roman" panose="02020603050405020304" pitchFamily="18" charset="0"/>
                        <a:ea typeface="Times New Roman" panose="02020603050405020304" pitchFamily="18" charset="0"/>
                      </a:endParaRPr>
                    </a:p>
                  </a:txBody>
                  <a:tcPr marL="41453" marR="41453" marT="0" marB="0" anchor="ctr"/>
                </a:tc>
                <a:tc>
                  <a:txBody>
                    <a:bodyPr/>
                    <a:lstStyle/>
                    <a:p>
                      <a:pPr algn="ctr">
                        <a:lnSpc>
                          <a:spcPts val="1200"/>
                        </a:lnSpc>
                        <a:spcAft>
                          <a:spcPts val="0"/>
                        </a:spcAft>
                      </a:pPr>
                      <a:r>
                        <a:rPr lang="sr-Latn-RS" sz="1200">
                          <a:effectLst/>
                        </a:rPr>
                        <a:t>Бугарски поток</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41453" marR="41453" marT="0" marB="0" anchor="ctr"/>
                </a:tc>
                <a:tc>
                  <a:txBody>
                    <a:bodyPr/>
                    <a:lstStyle/>
                    <a:p>
                      <a:pPr algn="ctr">
                        <a:lnSpc>
                          <a:spcPts val="1200"/>
                        </a:lnSpc>
                        <a:spcAft>
                          <a:spcPts val="0"/>
                        </a:spcAft>
                      </a:pPr>
                      <a:r>
                        <a:rPr lang="en-US" sz="1200">
                          <a:effectLst/>
                        </a:rPr>
                        <a:t>1.07</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41453" marR="41453" marT="0" marB="0" anchor="ctr"/>
                </a:tc>
                <a:tc>
                  <a:txBody>
                    <a:bodyPr/>
                    <a:lstStyle/>
                    <a:p>
                      <a:pPr algn="ctr">
                        <a:spcAft>
                          <a:spcPts val="0"/>
                        </a:spcAft>
                      </a:pPr>
                      <a:r>
                        <a:rPr lang="sr-Cyrl-RS" sz="1200">
                          <a:effectLst/>
                        </a:rPr>
                        <a:t>Оњег</a:t>
                      </a:r>
                      <a:endParaRPr lang="en-US" sz="1200">
                        <a:effectLst/>
                        <a:latin typeface="Times New Roman" panose="02020603050405020304" pitchFamily="18" charset="0"/>
                        <a:ea typeface="Times New Roman" panose="02020603050405020304" pitchFamily="18" charset="0"/>
                      </a:endParaRPr>
                    </a:p>
                  </a:txBody>
                  <a:tcPr marL="41453" marR="41453" marT="0" marB="0" anchor="ctr"/>
                </a:tc>
                <a:extLst>
                  <a:ext uri="{0D108BD9-81ED-4DB2-BD59-A6C34878D82A}">
                    <a16:rowId xmlns="" xmlns:a16="http://schemas.microsoft.com/office/drawing/2014/main" val="10005"/>
                  </a:ext>
                </a:extLst>
              </a:tr>
              <a:tr h="238623">
                <a:tc>
                  <a:txBody>
                    <a:bodyPr/>
                    <a:lstStyle/>
                    <a:p>
                      <a:pPr algn="ctr">
                        <a:spcAft>
                          <a:spcPts val="0"/>
                        </a:spcAft>
                      </a:pPr>
                      <a:r>
                        <a:rPr lang="sr-Cyrl-RS" sz="1200">
                          <a:effectLst/>
                        </a:rPr>
                        <a:t>39</a:t>
                      </a:r>
                      <a:r>
                        <a:rPr lang="en-US" sz="1200">
                          <a:effectLst/>
                        </a:rPr>
                        <a:t>.</a:t>
                      </a:r>
                      <a:endParaRPr lang="en-US" sz="1200">
                        <a:effectLst/>
                        <a:latin typeface="Times New Roman" panose="02020603050405020304" pitchFamily="18" charset="0"/>
                        <a:ea typeface="Times New Roman" panose="02020603050405020304" pitchFamily="18" charset="0"/>
                      </a:endParaRPr>
                    </a:p>
                  </a:txBody>
                  <a:tcPr marL="41453" marR="41453" marT="0" marB="0" anchor="ctr"/>
                </a:tc>
                <a:tc>
                  <a:txBody>
                    <a:bodyPr/>
                    <a:lstStyle/>
                    <a:p>
                      <a:pPr algn="ctr">
                        <a:lnSpc>
                          <a:spcPts val="1200"/>
                        </a:lnSpc>
                        <a:spcAft>
                          <a:spcPts val="0"/>
                        </a:spcAft>
                      </a:pPr>
                      <a:r>
                        <a:rPr lang="sr-Latn-RS" sz="1200">
                          <a:effectLst/>
                        </a:rPr>
                        <a:t>Каменица</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41453" marR="41453" marT="0" marB="0" anchor="ctr"/>
                </a:tc>
                <a:tc>
                  <a:txBody>
                    <a:bodyPr/>
                    <a:lstStyle/>
                    <a:p>
                      <a:pPr algn="ctr">
                        <a:lnSpc>
                          <a:spcPts val="1200"/>
                        </a:lnSpc>
                        <a:spcAft>
                          <a:spcPts val="0"/>
                        </a:spcAft>
                      </a:pPr>
                      <a:r>
                        <a:rPr lang="en-US" sz="1200">
                          <a:effectLst/>
                        </a:rPr>
                        <a:t>7.72</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41453" marR="41453" marT="0" marB="0" anchor="ctr"/>
                </a:tc>
                <a:tc>
                  <a:txBody>
                    <a:bodyPr/>
                    <a:lstStyle/>
                    <a:p>
                      <a:pPr algn="ctr">
                        <a:spcAft>
                          <a:spcPts val="0"/>
                        </a:spcAft>
                      </a:pPr>
                      <a:r>
                        <a:rPr lang="sr-Cyrl-RS" sz="1200">
                          <a:effectLst/>
                        </a:rPr>
                        <a:t>Криваја</a:t>
                      </a:r>
                      <a:endParaRPr lang="en-US" sz="1200">
                        <a:effectLst/>
                        <a:latin typeface="Times New Roman" panose="02020603050405020304" pitchFamily="18" charset="0"/>
                        <a:ea typeface="Times New Roman" panose="02020603050405020304" pitchFamily="18" charset="0"/>
                      </a:endParaRPr>
                    </a:p>
                  </a:txBody>
                  <a:tcPr marL="41453" marR="41453" marT="0" marB="0" anchor="ctr"/>
                </a:tc>
                <a:extLst>
                  <a:ext uri="{0D108BD9-81ED-4DB2-BD59-A6C34878D82A}">
                    <a16:rowId xmlns="" xmlns:a16="http://schemas.microsoft.com/office/drawing/2014/main" val="10006"/>
                  </a:ext>
                </a:extLst>
              </a:tr>
              <a:tr h="238623">
                <a:tc>
                  <a:txBody>
                    <a:bodyPr/>
                    <a:lstStyle/>
                    <a:p>
                      <a:pPr algn="ctr">
                        <a:spcAft>
                          <a:spcPts val="0"/>
                        </a:spcAft>
                      </a:pPr>
                      <a:r>
                        <a:rPr lang="sr-Cyrl-RS" sz="1200">
                          <a:effectLst/>
                        </a:rPr>
                        <a:t>40</a:t>
                      </a:r>
                      <a:r>
                        <a:rPr lang="en-US" sz="1200">
                          <a:effectLst/>
                        </a:rPr>
                        <a:t>.</a:t>
                      </a:r>
                      <a:endParaRPr lang="en-US" sz="1200">
                        <a:effectLst/>
                        <a:latin typeface="Times New Roman" panose="02020603050405020304" pitchFamily="18" charset="0"/>
                        <a:ea typeface="Times New Roman" panose="02020603050405020304" pitchFamily="18" charset="0"/>
                      </a:endParaRPr>
                    </a:p>
                  </a:txBody>
                  <a:tcPr marL="41453" marR="41453" marT="0" marB="0" anchor="ctr"/>
                </a:tc>
                <a:tc>
                  <a:txBody>
                    <a:bodyPr/>
                    <a:lstStyle/>
                    <a:p>
                      <a:pPr algn="ctr">
                        <a:lnSpc>
                          <a:spcPts val="1200"/>
                        </a:lnSpc>
                        <a:spcAft>
                          <a:spcPts val="0"/>
                        </a:spcAft>
                      </a:pPr>
                      <a:r>
                        <a:rPr lang="sr-Latn-RS" sz="1200">
                          <a:effectLst/>
                        </a:rPr>
                        <a:t>Криваја 2</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41453" marR="41453" marT="0" marB="0" anchor="ctr"/>
                </a:tc>
                <a:tc>
                  <a:txBody>
                    <a:bodyPr/>
                    <a:lstStyle/>
                    <a:p>
                      <a:pPr algn="ctr">
                        <a:lnSpc>
                          <a:spcPts val="1200"/>
                        </a:lnSpc>
                        <a:spcAft>
                          <a:spcPts val="0"/>
                        </a:spcAft>
                      </a:pPr>
                      <a:r>
                        <a:rPr lang="en-US" sz="1200">
                          <a:effectLst/>
                        </a:rPr>
                        <a:t>4.29</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41453" marR="41453" marT="0" marB="0" anchor="ctr"/>
                </a:tc>
                <a:tc>
                  <a:txBody>
                    <a:bodyPr/>
                    <a:lstStyle/>
                    <a:p>
                      <a:pPr algn="ctr">
                        <a:spcAft>
                          <a:spcPts val="0"/>
                        </a:spcAft>
                      </a:pPr>
                      <a:r>
                        <a:rPr lang="sr-Cyrl-RS" sz="1200">
                          <a:effectLst/>
                        </a:rPr>
                        <a:t>Каменица</a:t>
                      </a:r>
                      <a:endParaRPr lang="en-US" sz="1200">
                        <a:effectLst/>
                        <a:latin typeface="Times New Roman" panose="02020603050405020304" pitchFamily="18" charset="0"/>
                        <a:ea typeface="Times New Roman" panose="02020603050405020304" pitchFamily="18" charset="0"/>
                      </a:endParaRPr>
                    </a:p>
                  </a:txBody>
                  <a:tcPr marL="41453" marR="41453" marT="0" marB="0" anchor="ctr"/>
                </a:tc>
                <a:extLst>
                  <a:ext uri="{0D108BD9-81ED-4DB2-BD59-A6C34878D82A}">
                    <a16:rowId xmlns="" xmlns:a16="http://schemas.microsoft.com/office/drawing/2014/main" val="10007"/>
                  </a:ext>
                </a:extLst>
              </a:tr>
              <a:tr h="238623">
                <a:tc>
                  <a:txBody>
                    <a:bodyPr/>
                    <a:lstStyle/>
                    <a:p>
                      <a:pPr algn="ctr">
                        <a:spcAft>
                          <a:spcPts val="0"/>
                        </a:spcAft>
                      </a:pPr>
                      <a:r>
                        <a:rPr lang="sr-Cyrl-RS" sz="1200">
                          <a:effectLst/>
                        </a:rPr>
                        <a:t>41</a:t>
                      </a:r>
                      <a:r>
                        <a:rPr lang="en-US" sz="1200">
                          <a:effectLst/>
                        </a:rPr>
                        <a:t>.</a:t>
                      </a:r>
                      <a:endParaRPr lang="en-US" sz="1200">
                        <a:effectLst/>
                        <a:latin typeface="Times New Roman" panose="02020603050405020304" pitchFamily="18" charset="0"/>
                        <a:ea typeface="Times New Roman" panose="02020603050405020304" pitchFamily="18" charset="0"/>
                      </a:endParaRPr>
                    </a:p>
                  </a:txBody>
                  <a:tcPr marL="41453" marR="41453" marT="0" marB="0" anchor="ctr"/>
                </a:tc>
                <a:tc>
                  <a:txBody>
                    <a:bodyPr/>
                    <a:lstStyle/>
                    <a:p>
                      <a:pPr algn="ctr">
                        <a:lnSpc>
                          <a:spcPts val="1200"/>
                        </a:lnSpc>
                        <a:spcAft>
                          <a:spcPts val="0"/>
                        </a:spcAft>
                      </a:pPr>
                      <a:r>
                        <a:rPr lang="sr-Latn-RS" sz="1200">
                          <a:effectLst/>
                        </a:rPr>
                        <a:t>Бабина река</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41453" marR="41453" marT="0" marB="0" anchor="ctr"/>
                </a:tc>
                <a:tc>
                  <a:txBody>
                    <a:bodyPr/>
                    <a:lstStyle/>
                    <a:p>
                      <a:pPr algn="ctr">
                        <a:lnSpc>
                          <a:spcPts val="1200"/>
                        </a:lnSpc>
                        <a:spcAft>
                          <a:spcPts val="0"/>
                        </a:spcAft>
                      </a:pPr>
                      <a:r>
                        <a:rPr lang="en-US" sz="1200">
                          <a:effectLst/>
                        </a:rPr>
                        <a:t>8.38</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41453" marR="41453" marT="0" marB="0" anchor="ctr"/>
                </a:tc>
                <a:tc>
                  <a:txBody>
                    <a:bodyPr/>
                    <a:lstStyle/>
                    <a:p>
                      <a:pPr algn="ctr">
                        <a:spcAft>
                          <a:spcPts val="0"/>
                        </a:spcAft>
                      </a:pPr>
                      <a:r>
                        <a:rPr lang="sr-Cyrl-RS" sz="1200">
                          <a:effectLst/>
                        </a:rPr>
                        <a:t>Оњег</a:t>
                      </a:r>
                      <a:endParaRPr lang="en-US" sz="1200">
                        <a:effectLst/>
                        <a:latin typeface="Times New Roman" panose="02020603050405020304" pitchFamily="18" charset="0"/>
                        <a:ea typeface="Times New Roman" panose="02020603050405020304" pitchFamily="18" charset="0"/>
                      </a:endParaRPr>
                    </a:p>
                  </a:txBody>
                  <a:tcPr marL="41453" marR="41453" marT="0" marB="0" anchor="ctr"/>
                </a:tc>
                <a:extLst>
                  <a:ext uri="{0D108BD9-81ED-4DB2-BD59-A6C34878D82A}">
                    <a16:rowId xmlns="" xmlns:a16="http://schemas.microsoft.com/office/drawing/2014/main" val="10008"/>
                  </a:ext>
                </a:extLst>
              </a:tr>
              <a:tr h="333315">
                <a:tc>
                  <a:txBody>
                    <a:bodyPr/>
                    <a:lstStyle/>
                    <a:p>
                      <a:pPr algn="ctr">
                        <a:spcAft>
                          <a:spcPts val="0"/>
                        </a:spcAft>
                      </a:pPr>
                      <a:r>
                        <a:rPr lang="sr-Cyrl-RS" sz="1200">
                          <a:effectLst/>
                        </a:rPr>
                        <a:t>42</a:t>
                      </a:r>
                      <a:r>
                        <a:rPr lang="en-US" sz="1200">
                          <a:effectLst/>
                        </a:rPr>
                        <a:t>.</a:t>
                      </a:r>
                      <a:endParaRPr lang="en-US" sz="1200">
                        <a:effectLst/>
                        <a:latin typeface="Times New Roman" panose="02020603050405020304" pitchFamily="18" charset="0"/>
                        <a:ea typeface="Times New Roman" panose="02020603050405020304" pitchFamily="18" charset="0"/>
                      </a:endParaRPr>
                    </a:p>
                  </a:txBody>
                  <a:tcPr marL="41453" marR="41453" marT="0" marB="0" anchor="ctr"/>
                </a:tc>
                <a:tc>
                  <a:txBody>
                    <a:bodyPr/>
                    <a:lstStyle/>
                    <a:p>
                      <a:pPr algn="ctr">
                        <a:lnSpc>
                          <a:spcPts val="1200"/>
                        </a:lnSpc>
                        <a:spcAft>
                          <a:spcPts val="0"/>
                        </a:spcAft>
                      </a:pPr>
                      <a:r>
                        <a:rPr lang="sr-Latn-RS" sz="1200">
                          <a:effectLst/>
                        </a:rPr>
                        <a:t>Безимени поток 13</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41453" marR="41453" marT="0" marB="0" anchor="ctr"/>
                </a:tc>
                <a:tc>
                  <a:txBody>
                    <a:bodyPr/>
                    <a:lstStyle/>
                    <a:p>
                      <a:pPr algn="ctr">
                        <a:lnSpc>
                          <a:spcPts val="1200"/>
                        </a:lnSpc>
                        <a:spcAft>
                          <a:spcPts val="0"/>
                        </a:spcAft>
                      </a:pPr>
                      <a:r>
                        <a:rPr lang="en-US" sz="1200">
                          <a:effectLst/>
                        </a:rPr>
                        <a:t>1.81</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41453" marR="41453" marT="0" marB="0" anchor="ctr"/>
                </a:tc>
                <a:tc>
                  <a:txBody>
                    <a:bodyPr/>
                    <a:lstStyle/>
                    <a:p>
                      <a:pPr algn="ctr">
                        <a:spcAft>
                          <a:spcPts val="0"/>
                        </a:spcAft>
                      </a:pPr>
                      <a:r>
                        <a:rPr lang="sr-Cyrl-RS" sz="1200">
                          <a:effectLst/>
                        </a:rPr>
                        <a:t>Оњег</a:t>
                      </a:r>
                      <a:endParaRPr lang="en-US" sz="1200">
                        <a:effectLst/>
                        <a:latin typeface="Times New Roman" panose="02020603050405020304" pitchFamily="18" charset="0"/>
                        <a:ea typeface="Times New Roman" panose="02020603050405020304" pitchFamily="18" charset="0"/>
                      </a:endParaRPr>
                    </a:p>
                  </a:txBody>
                  <a:tcPr marL="41453" marR="41453" marT="0" marB="0" anchor="ctr"/>
                </a:tc>
                <a:extLst>
                  <a:ext uri="{0D108BD9-81ED-4DB2-BD59-A6C34878D82A}">
                    <a16:rowId xmlns="" xmlns:a16="http://schemas.microsoft.com/office/drawing/2014/main" val="10009"/>
                  </a:ext>
                </a:extLst>
              </a:tr>
              <a:tr h="238623">
                <a:tc>
                  <a:txBody>
                    <a:bodyPr/>
                    <a:lstStyle/>
                    <a:p>
                      <a:pPr algn="ctr">
                        <a:spcAft>
                          <a:spcPts val="0"/>
                        </a:spcAft>
                      </a:pPr>
                      <a:r>
                        <a:rPr lang="sr-Cyrl-RS" sz="1200">
                          <a:effectLst/>
                        </a:rPr>
                        <a:t>43</a:t>
                      </a:r>
                      <a:r>
                        <a:rPr lang="en-US" sz="1200">
                          <a:effectLst/>
                        </a:rPr>
                        <a:t>.</a:t>
                      </a:r>
                      <a:endParaRPr lang="en-US" sz="1200">
                        <a:effectLst/>
                        <a:latin typeface="Times New Roman" panose="02020603050405020304" pitchFamily="18" charset="0"/>
                        <a:ea typeface="Times New Roman" panose="02020603050405020304" pitchFamily="18" charset="0"/>
                      </a:endParaRPr>
                    </a:p>
                  </a:txBody>
                  <a:tcPr marL="41453" marR="41453" marT="0" marB="0" anchor="ctr"/>
                </a:tc>
                <a:tc>
                  <a:txBody>
                    <a:bodyPr/>
                    <a:lstStyle/>
                    <a:p>
                      <a:pPr algn="ctr">
                        <a:lnSpc>
                          <a:spcPts val="1200"/>
                        </a:lnSpc>
                        <a:spcAft>
                          <a:spcPts val="0"/>
                        </a:spcAft>
                      </a:pPr>
                      <a:r>
                        <a:rPr lang="sr-Latn-RS" sz="1200">
                          <a:effectLst/>
                        </a:rPr>
                        <a:t>Врело</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41453" marR="41453" marT="0" marB="0" anchor="ctr"/>
                </a:tc>
                <a:tc>
                  <a:txBody>
                    <a:bodyPr/>
                    <a:lstStyle/>
                    <a:p>
                      <a:pPr algn="ctr">
                        <a:lnSpc>
                          <a:spcPts val="1200"/>
                        </a:lnSpc>
                        <a:spcAft>
                          <a:spcPts val="0"/>
                        </a:spcAft>
                      </a:pPr>
                      <a:r>
                        <a:rPr lang="en-US" sz="1200">
                          <a:effectLst/>
                        </a:rPr>
                        <a:t>1.75</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41453" marR="41453" marT="0" marB="0" anchor="ctr"/>
                </a:tc>
                <a:tc>
                  <a:txBody>
                    <a:bodyPr/>
                    <a:lstStyle/>
                    <a:p>
                      <a:pPr algn="ctr">
                        <a:spcAft>
                          <a:spcPts val="0"/>
                        </a:spcAft>
                      </a:pPr>
                      <a:r>
                        <a:rPr lang="sr-Cyrl-RS" sz="1200">
                          <a:effectLst/>
                        </a:rPr>
                        <a:t>Оњег</a:t>
                      </a:r>
                      <a:endParaRPr lang="en-US" sz="1200">
                        <a:effectLst/>
                        <a:latin typeface="Times New Roman" panose="02020603050405020304" pitchFamily="18" charset="0"/>
                        <a:ea typeface="Times New Roman" panose="02020603050405020304" pitchFamily="18" charset="0"/>
                      </a:endParaRPr>
                    </a:p>
                  </a:txBody>
                  <a:tcPr marL="41453" marR="41453" marT="0" marB="0" anchor="ctr"/>
                </a:tc>
                <a:extLst>
                  <a:ext uri="{0D108BD9-81ED-4DB2-BD59-A6C34878D82A}">
                    <a16:rowId xmlns="" xmlns:a16="http://schemas.microsoft.com/office/drawing/2014/main" val="10010"/>
                  </a:ext>
                </a:extLst>
              </a:tr>
              <a:tr h="238623">
                <a:tc>
                  <a:txBody>
                    <a:bodyPr/>
                    <a:lstStyle/>
                    <a:p>
                      <a:pPr algn="ctr">
                        <a:spcAft>
                          <a:spcPts val="0"/>
                        </a:spcAft>
                      </a:pPr>
                      <a:r>
                        <a:rPr lang="sr-Cyrl-RS" sz="1200">
                          <a:effectLst/>
                        </a:rPr>
                        <a:t>44</a:t>
                      </a:r>
                      <a:r>
                        <a:rPr lang="en-US" sz="1200">
                          <a:effectLst/>
                        </a:rPr>
                        <a:t>.</a:t>
                      </a:r>
                      <a:endParaRPr lang="en-US" sz="1200">
                        <a:effectLst/>
                        <a:latin typeface="Times New Roman" panose="02020603050405020304" pitchFamily="18" charset="0"/>
                        <a:ea typeface="Times New Roman" panose="02020603050405020304" pitchFamily="18" charset="0"/>
                      </a:endParaRPr>
                    </a:p>
                  </a:txBody>
                  <a:tcPr marL="41453" marR="41453" marT="0" marB="0" anchor="ctr"/>
                </a:tc>
                <a:tc>
                  <a:txBody>
                    <a:bodyPr/>
                    <a:lstStyle/>
                    <a:p>
                      <a:pPr algn="ctr">
                        <a:lnSpc>
                          <a:spcPts val="1200"/>
                        </a:lnSpc>
                        <a:spcAft>
                          <a:spcPts val="0"/>
                        </a:spcAft>
                      </a:pPr>
                      <a:r>
                        <a:rPr lang="sr-Latn-RS" sz="1200">
                          <a:effectLst/>
                        </a:rPr>
                        <a:t>Мурговац</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41453" marR="41453" marT="0" marB="0" anchor="ctr"/>
                </a:tc>
                <a:tc>
                  <a:txBody>
                    <a:bodyPr/>
                    <a:lstStyle/>
                    <a:p>
                      <a:pPr algn="ctr">
                        <a:lnSpc>
                          <a:spcPts val="1200"/>
                        </a:lnSpc>
                        <a:spcAft>
                          <a:spcPts val="0"/>
                        </a:spcAft>
                      </a:pPr>
                      <a:r>
                        <a:rPr lang="en-US" sz="1200">
                          <a:effectLst/>
                        </a:rPr>
                        <a:t>3.85</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41453" marR="41453" marT="0" marB="0" anchor="ctr"/>
                </a:tc>
                <a:tc>
                  <a:txBody>
                    <a:bodyPr/>
                    <a:lstStyle/>
                    <a:p>
                      <a:pPr algn="ctr">
                        <a:spcAft>
                          <a:spcPts val="0"/>
                        </a:spcAft>
                      </a:pPr>
                      <a:r>
                        <a:rPr lang="sr-Cyrl-RS" sz="1200">
                          <a:effectLst/>
                        </a:rPr>
                        <a:t>Оњег</a:t>
                      </a:r>
                      <a:endParaRPr lang="en-US" sz="1200">
                        <a:effectLst/>
                        <a:latin typeface="Times New Roman" panose="02020603050405020304" pitchFamily="18" charset="0"/>
                        <a:ea typeface="Times New Roman" panose="02020603050405020304" pitchFamily="18" charset="0"/>
                      </a:endParaRPr>
                    </a:p>
                  </a:txBody>
                  <a:tcPr marL="41453" marR="41453" marT="0" marB="0" anchor="ctr"/>
                </a:tc>
                <a:extLst>
                  <a:ext uri="{0D108BD9-81ED-4DB2-BD59-A6C34878D82A}">
                    <a16:rowId xmlns="" xmlns:a16="http://schemas.microsoft.com/office/drawing/2014/main" val="10011"/>
                  </a:ext>
                </a:extLst>
              </a:tr>
              <a:tr h="238623">
                <a:tc>
                  <a:txBody>
                    <a:bodyPr/>
                    <a:lstStyle/>
                    <a:p>
                      <a:pPr algn="ctr">
                        <a:spcAft>
                          <a:spcPts val="0"/>
                        </a:spcAft>
                      </a:pPr>
                      <a:r>
                        <a:rPr lang="sr-Cyrl-RS" sz="1200">
                          <a:effectLst/>
                        </a:rPr>
                        <a:t>45</a:t>
                      </a:r>
                      <a:r>
                        <a:rPr lang="en-US" sz="1200">
                          <a:effectLst/>
                        </a:rPr>
                        <a:t>.</a:t>
                      </a:r>
                      <a:endParaRPr lang="en-US" sz="1200">
                        <a:effectLst/>
                        <a:latin typeface="Times New Roman" panose="02020603050405020304" pitchFamily="18" charset="0"/>
                        <a:ea typeface="Times New Roman" panose="02020603050405020304" pitchFamily="18" charset="0"/>
                      </a:endParaRPr>
                    </a:p>
                  </a:txBody>
                  <a:tcPr marL="41453" marR="41453" marT="0" marB="0" anchor="ctr"/>
                </a:tc>
                <a:tc>
                  <a:txBody>
                    <a:bodyPr/>
                    <a:lstStyle/>
                    <a:p>
                      <a:pPr algn="ctr">
                        <a:lnSpc>
                          <a:spcPts val="1200"/>
                        </a:lnSpc>
                        <a:spcAft>
                          <a:spcPts val="0"/>
                        </a:spcAft>
                      </a:pPr>
                      <a:r>
                        <a:rPr lang="sr-Latn-RS" sz="1200">
                          <a:effectLst/>
                        </a:rPr>
                        <a:t>Оњег-Раковица</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41453" marR="41453" marT="0" marB="0" anchor="ctr"/>
                </a:tc>
                <a:tc>
                  <a:txBody>
                    <a:bodyPr/>
                    <a:lstStyle/>
                    <a:p>
                      <a:pPr algn="ctr">
                        <a:lnSpc>
                          <a:spcPts val="1200"/>
                        </a:lnSpc>
                        <a:spcAft>
                          <a:spcPts val="0"/>
                        </a:spcAft>
                      </a:pPr>
                      <a:r>
                        <a:rPr lang="en-US" sz="1200">
                          <a:effectLst/>
                        </a:rPr>
                        <a:t>7.28</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41453" marR="41453" marT="0" marB="0" anchor="ctr"/>
                </a:tc>
                <a:tc>
                  <a:txBody>
                    <a:bodyPr/>
                    <a:lstStyle/>
                    <a:p>
                      <a:pPr algn="ctr">
                        <a:spcAft>
                          <a:spcPts val="0"/>
                        </a:spcAft>
                      </a:pPr>
                      <a:r>
                        <a:rPr lang="sr-Cyrl-RS" sz="1200">
                          <a:effectLst/>
                        </a:rPr>
                        <a:t>Оњег</a:t>
                      </a:r>
                      <a:endParaRPr lang="en-US" sz="1200">
                        <a:effectLst/>
                        <a:latin typeface="Times New Roman" panose="02020603050405020304" pitchFamily="18" charset="0"/>
                        <a:ea typeface="Times New Roman" panose="02020603050405020304" pitchFamily="18" charset="0"/>
                      </a:endParaRPr>
                    </a:p>
                  </a:txBody>
                  <a:tcPr marL="41453" marR="41453" marT="0" marB="0" anchor="ctr"/>
                </a:tc>
                <a:extLst>
                  <a:ext uri="{0D108BD9-81ED-4DB2-BD59-A6C34878D82A}">
                    <a16:rowId xmlns="" xmlns:a16="http://schemas.microsoft.com/office/drawing/2014/main" val="10012"/>
                  </a:ext>
                </a:extLst>
              </a:tr>
              <a:tr h="238623">
                <a:tc>
                  <a:txBody>
                    <a:bodyPr/>
                    <a:lstStyle/>
                    <a:p>
                      <a:pPr algn="ctr">
                        <a:spcAft>
                          <a:spcPts val="0"/>
                        </a:spcAft>
                      </a:pPr>
                      <a:r>
                        <a:rPr lang="sr-Cyrl-RS" sz="1200">
                          <a:effectLst/>
                        </a:rPr>
                        <a:t>46</a:t>
                      </a:r>
                      <a:r>
                        <a:rPr lang="en-US" sz="1200">
                          <a:effectLst/>
                        </a:rPr>
                        <a:t>.</a:t>
                      </a:r>
                      <a:endParaRPr lang="en-US" sz="1200">
                        <a:effectLst/>
                        <a:latin typeface="Times New Roman" panose="02020603050405020304" pitchFamily="18" charset="0"/>
                        <a:ea typeface="Times New Roman" panose="02020603050405020304" pitchFamily="18" charset="0"/>
                      </a:endParaRPr>
                    </a:p>
                  </a:txBody>
                  <a:tcPr marL="41453" marR="41453" marT="0" marB="0" anchor="ctr"/>
                </a:tc>
                <a:tc>
                  <a:txBody>
                    <a:bodyPr/>
                    <a:lstStyle/>
                    <a:p>
                      <a:pPr algn="ctr">
                        <a:lnSpc>
                          <a:spcPts val="1200"/>
                        </a:lnSpc>
                        <a:spcAft>
                          <a:spcPts val="0"/>
                        </a:spcAft>
                      </a:pPr>
                      <a:r>
                        <a:rPr lang="sr-Latn-RS" sz="1200">
                          <a:effectLst/>
                        </a:rPr>
                        <a:t>Суви Оњег</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41453" marR="41453" marT="0" marB="0" anchor="ctr"/>
                </a:tc>
                <a:tc>
                  <a:txBody>
                    <a:bodyPr/>
                    <a:lstStyle/>
                    <a:p>
                      <a:pPr algn="ctr">
                        <a:lnSpc>
                          <a:spcPts val="1200"/>
                        </a:lnSpc>
                        <a:spcAft>
                          <a:spcPts val="0"/>
                        </a:spcAft>
                      </a:pPr>
                      <a:r>
                        <a:rPr lang="en-US" sz="1200">
                          <a:effectLst/>
                        </a:rPr>
                        <a:t>4.49</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41453" marR="41453" marT="0" marB="0" anchor="ctr"/>
                </a:tc>
                <a:tc>
                  <a:txBody>
                    <a:bodyPr/>
                    <a:lstStyle/>
                    <a:p>
                      <a:pPr algn="ctr">
                        <a:spcAft>
                          <a:spcPts val="0"/>
                        </a:spcAft>
                      </a:pPr>
                      <a:r>
                        <a:rPr lang="sr-Cyrl-RS" sz="1200">
                          <a:effectLst/>
                        </a:rPr>
                        <a:t>Оњег</a:t>
                      </a:r>
                      <a:endParaRPr lang="en-US" sz="1200">
                        <a:effectLst/>
                        <a:latin typeface="Times New Roman" panose="02020603050405020304" pitchFamily="18" charset="0"/>
                        <a:ea typeface="Times New Roman" panose="02020603050405020304" pitchFamily="18" charset="0"/>
                      </a:endParaRPr>
                    </a:p>
                  </a:txBody>
                  <a:tcPr marL="41453" marR="41453" marT="0" marB="0" anchor="ctr"/>
                </a:tc>
                <a:extLst>
                  <a:ext uri="{0D108BD9-81ED-4DB2-BD59-A6C34878D82A}">
                    <a16:rowId xmlns="" xmlns:a16="http://schemas.microsoft.com/office/drawing/2014/main" val="10013"/>
                  </a:ext>
                </a:extLst>
              </a:tr>
              <a:tr h="238623">
                <a:tc>
                  <a:txBody>
                    <a:bodyPr/>
                    <a:lstStyle/>
                    <a:p>
                      <a:pPr algn="ctr">
                        <a:spcAft>
                          <a:spcPts val="0"/>
                        </a:spcAft>
                      </a:pPr>
                      <a:r>
                        <a:rPr lang="en-US" sz="1200">
                          <a:effectLst/>
                        </a:rPr>
                        <a:t>47.</a:t>
                      </a:r>
                      <a:endParaRPr lang="en-US" sz="1200">
                        <a:effectLst/>
                        <a:latin typeface="Times New Roman" panose="02020603050405020304" pitchFamily="18" charset="0"/>
                        <a:ea typeface="Times New Roman" panose="02020603050405020304" pitchFamily="18" charset="0"/>
                      </a:endParaRPr>
                    </a:p>
                  </a:txBody>
                  <a:tcPr marL="41453" marR="41453" marT="0" marB="0" anchor="ctr"/>
                </a:tc>
                <a:tc>
                  <a:txBody>
                    <a:bodyPr/>
                    <a:lstStyle/>
                    <a:p>
                      <a:pPr algn="ctr">
                        <a:lnSpc>
                          <a:spcPts val="1200"/>
                        </a:lnSpc>
                        <a:spcAft>
                          <a:spcPts val="0"/>
                        </a:spcAft>
                      </a:pPr>
                      <a:r>
                        <a:rPr lang="sr-Latn-RS" sz="1200">
                          <a:effectLst/>
                        </a:rPr>
                        <a:t>Песковито</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41453" marR="41453" marT="0" marB="0" anchor="ctr"/>
                </a:tc>
                <a:tc>
                  <a:txBody>
                    <a:bodyPr/>
                    <a:lstStyle/>
                    <a:p>
                      <a:pPr algn="ctr">
                        <a:lnSpc>
                          <a:spcPts val="1200"/>
                        </a:lnSpc>
                        <a:spcAft>
                          <a:spcPts val="0"/>
                        </a:spcAft>
                      </a:pPr>
                      <a:r>
                        <a:rPr lang="en-US" sz="1200">
                          <a:effectLst/>
                        </a:rPr>
                        <a:t>3.36</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41453" marR="41453" marT="0" marB="0" anchor="ctr"/>
                </a:tc>
                <a:tc>
                  <a:txBody>
                    <a:bodyPr/>
                    <a:lstStyle/>
                    <a:p>
                      <a:pPr algn="ctr">
                        <a:spcAft>
                          <a:spcPts val="0"/>
                        </a:spcAft>
                      </a:pPr>
                      <a:r>
                        <a:rPr lang="sr-Cyrl-RS" sz="1200">
                          <a:effectLst/>
                        </a:rPr>
                        <a:t>Оњег</a:t>
                      </a:r>
                      <a:endParaRPr lang="en-US" sz="1200">
                        <a:effectLst/>
                        <a:latin typeface="Times New Roman" panose="02020603050405020304" pitchFamily="18" charset="0"/>
                        <a:ea typeface="Times New Roman" panose="02020603050405020304" pitchFamily="18" charset="0"/>
                      </a:endParaRPr>
                    </a:p>
                  </a:txBody>
                  <a:tcPr marL="41453" marR="41453" marT="0" marB="0" anchor="ctr"/>
                </a:tc>
                <a:extLst>
                  <a:ext uri="{0D108BD9-81ED-4DB2-BD59-A6C34878D82A}">
                    <a16:rowId xmlns="" xmlns:a16="http://schemas.microsoft.com/office/drawing/2014/main" val="10014"/>
                  </a:ext>
                </a:extLst>
              </a:tr>
              <a:tr h="238623">
                <a:tc>
                  <a:txBody>
                    <a:bodyPr/>
                    <a:lstStyle/>
                    <a:p>
                      <a:pPr algn="ctr">
                        <a:spcAft>
                          <a:spcPts val="0"/>
                        </a:spcAft>
                      </a:pPr>
                      <a:r>
                        <a:rPr lang="en-US" sz="1200">
                          <a:effectLst/>
                        </a:rPr>
                        <a:t>48.</a:t>
                      </a:r>
                      <a:endParaRPr lang="en-US" sz="1200">
                        <a:effectLst/>
                        <a:latin typeface="Times New Roman" panose="02020603050405020304" pitchFamily="18" charset="0"/>
                        <a:ea typeface="Times New Roman" panose="02020603050405020304" pitchFamily="18" charset="0"/>
                      </a:endParaRPr>
                    </a:p>
                  </a:txBody>
                  <a:tcPr marL="41453" marR="41453" marT="0" marB="0" anchor="ctr"/>
                </a:tc>
                <a:tc>
                  <a:txBody>
                    <a:bodyPr/>
                    <a:lstStyle/>
                    <a:p>
                      <a:pPr algn="ctr">
                        <a:lnSpc>
                          <a:spcPts val="1200"/>
                        </a:lnSpc>
                        <a:spcAft>
                          <a:spcPts val="0"/>
                        </a:spcAft>
                      </a:pPr>
                      <a:r>
                        <a:rPr lang="sr-Latn-RS" sz="1200">
                          <a:effectLst/>
                        </a:rPr>
                        <a:t>Околац</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41453" marR="41453" marT="0" marB="0" anchor="ctr"/>
                </a:tc>
                <a:tc>
                  <a:txBody>
                    <a:bodyPr/>
                    <a:lstStyle/>
                    <a:p>
                      <a:pPr algn="ctr">
                        <a:lnSpc>
                          <a:spcPts val="1200"/>
                        </a:lnSpc>
                        <a:spcAft>
                          <a:spcPts val="0"/>
                        </a:spcAft>
                      </a:pPr>
                      <a:r>
                        <a:rPr lang="en-US" sz="1200">
                          <a:effectLst/>
                        </a:rPr>
                        <a:t>2.47</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41453" marR="41453" marT="0" marB="0" anchor="ctr"/>
                </a:tc>
                <a:tc>
                  <a:txBody>
                    <a:bodyPr/>
                    <a:lstStyle/>
                    <a:p>
                      <a:pPr algn="ctr">
                        <a:spcAft>
                          <a:spcPts val="0"/>
                        </a:spcAft>
                      </a:pPr>
                      <a:r>
                        <a:rPr lang="sr-Cyrl-RS" sz="1200">
                          <a:effectLst/>
                        </a:rPr>
                        <a:t>Оњег</a:t>
                      </a:r>
                      <a:endParaRPr lang="en-US" sz="1200">
                        <a:effectLst/>
                        <a:latin typeface="Times New Roman" panose="02020603050405020304" pitchFamily="18" charset="0"/>
                        <a:ea typeface="Times New Roman" panose="02020603050405020304" pitchFamily="18" charset="0"/>
                      </a:endParaRPr>
                    </a:p>
                  </a:txBody>
                  <a:tcPr marL="41453" marR="41453" marT="0" marB="0" anchor="ctr"/>
                </a:tc>
                <a:extLst>
                  <a:ext uri="{0D108BD9-81ED-4DB2-BD59-A6C34878D82A}">
                    <a16:rowId xmlns="" xmlns:a16="http://schemas.microsoft.com/office/drawing/2014/main" val="10015"/>
                  </a:ext>
                </a:extLst>
              </a:tr>
              <a:tr h="238623">
                <a:tc>
                  <a:txBody>
                    <a:bodyPr/>
                    <a:lstStyle/>
                    <a:p>
                      <a:pPr algn="ctr">
                        <a:spcAft>
                          <a:spcPts val="0"/>
                        </a:spcAft>
                      </a:pPr>
                      <a:r>
                        <a:rPr lang="en-US" sz="1200">
                          <a:effectLst/>
                        </a:rPr>
                        <a:t>49.</a:t>
                      </a:r>
                      <a:endParaRPr lang="en-US" sz="1200">
                        <a:effectLst/>
                        <a:latin typeface="Times New Roman" panose="02020603050405020304" pitchFamily="18" charset="0"/>
                        <a:ea typeface="Times New Roman" panose="02020603050405020304" pitchFamily="18" charset="0"/>
                      </a:endParaRPr>
                    </a:p>
                  </a:txBody>
                  <a:tcPr marL="41453" marR="41453" marT="0" marB="0" anchor="ctr"/>
                </a:tc>
                <a:tc>
                  <a:txBody>
                    <a:bodyPr/>
                    <a:lstStyle/>
                    <a:p>
                      <a:pPr algn="ctr">
                        <a:lnSpc>
                          <a:spcPts val="1200"/>
                        </a:lnSpc>
                        <a:spcAft>
                          <a:spcPts val="0"/>
                        </a:spcAft>
                      </a:pPr>
                      <a:r>
                        <a:rPr lang="sr-Latn-RS" sz="1200">
                          <a:effectLst/>
                        </a:rPr>
                        <a:t>Липовица</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41453" marR="41453" marT="0" marB="0" anchor="ctr"/>
                </a:tc>
                <a:tc>
                  <a:txBody>
                    <a:bodyPr/>
                    <a:lstStyle/>
                    <a:p>
                      <a:pPr algn="ctr">
                        <a:lnSpc>
                          <a:spcPts val="1200"/>
                        </a:lnSpc>
                        <a:spcAft>
                          <a:spcPts val="0"/>
                        </a:spcAft>
                      </a:pPr>
                      <a:r>
                        <a:rPr lang="en-US" sz="1200">
                          <a:effectLst/>
                        </a:rPr>
                        <a:t>7.19</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41453" marR="41453" marT="0" marB="0" anchor="ctr"/>
                </a:tc>
                <a:tc>
                  <a:txBody>
                    <a:bodyPr/>
                    <a:lstStyle/>
                    <a:p>
                      <a:pPr algn="ctr">
                        <a:spcAft>
                          <a:spcPts val="0"/>
                        </a:spcAft>
                      </a:pPr>
                      <a:r>
                        <a:rPr lang="sr-Cyrl-RS" sz="1200">
                          <a:effectLst/>
                        </a:rPr>
                        <a:t>Оњег</a:t>
                      </a:r>
                      <a:endParaRPr lang="en-US" sz="1200">
                        <a:effectLst/>
                        <a:latin typeface="Times New Roman" panose="02020603050405020304" pitchFamily="18" charset="0"/>
                        <a:ea typeface="Times New Roman" panose="02020603050405020304" pitchFamily="18" charset="0"/>
                      </a:endParaRPr>
                    </a:p>
                  </a:txBody>
                  <a:tcPr marL="41453" marR="41453" marT="0" marB="0" anchor="ctr"/>
                </a:tc>
                <a:extLst>
                  <a:ext uri="{0D108BD9-81ED-4DB2-BD59-A6C34878D82A}">
                    <a16:rowId xmlns="" xmlns:a16="http://schemas.microsoft.com/office/drawing/2014/main" val="10016"/>
                  </a:ext>
                </a:extLst>
              </a:tr>
              <a:tr h="238623">
                <a:tc>
                  <a:txBody>
                    <a:bodyPr/>
                    <a:lstStyle/>
                    <a:p>
                      <a:pPr algn="ctr">
                        <a:spcAft>
                          <a:spcPts val="0"/>
                        </a:spcAft>
                      </a:pPr>
                      <a:r>
                        <a:rPr lang="en-US" sz="1200">
                          <a:effectLst/>
                        </a:rPr>
                        <a:t>50.</a:t>
                      </a:r>
                      <a:endParaRPr lang="en-US" sz="1200">
                        <a:effectLst/>
                        <a:latin typeface="Times New Roman" panose="02020603050405020304" pitchFamily="18" charset="0"/>
                        <a:ea typeface="Times New Roman" panose="02020603050405020304" pitchFamily="18" charset="0"/>
                      </a:endParaRPr>
                    </a:p>
                  </a:txBody>
                  <a:tcPr marL="41453" marR="41453" marT="0" marB="0" anchor="ctr"/>
                </a:tc>
                <a:tc>
                  <a:txBody>
                    <a:bodyPr/>
                    <a:lstStyle/>
                    <a:p>
                      <a:pPr algn="ctr">
                        <a:lnSpc>
                          <a:spcPts val="1200"/>
                        </a:lnSpc>
                        <a:spcAft>
                          <a:spcPts val="0"/>
                        </a:spcAft>
                      </a:pPr>
                      <a:r>
                        <a:rPr lang="sr-Latn-RS" sz="1200">
                          <a:effectLst/>
                        </a:rPr>
                        <a:t>Трбушничка река</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41453" marR="41453" marT="0" marB="0" anchor="ctr"/>
                </a:tc>
                <a:tc>
                  <a:txBody>
                    <a:bodyPr/>
                    <a:lstStyle/>
                    <a:p>
                      <a:pPr algn="ctr">
                        <a:lnSpc>
                          <a:spcPts val="1200"/>
                        </a:lnSpc>
                        <a:spcAft>
                          <a:spcPts val="0"/>
                        </a:spcAft>
                      </a:pPr>
                      <a:r>
                        <a:rPr lang="en-US" sz="1200">
                          <a:effectLst/>
                        </a:rPr>
                        <a:t>7.4</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41453" marR="41453" marT="0" marB="0" anchor="ctr"/>
                </a:tc>
                <a:tc>
                  <a:txBody>
                    <a:bodyPr/>
                    <a:lstStyle/>
                    <a:p>
                      <a:pPr algn="ctr">
                        <a:spcAft>
                          <a:spcPts val="0"/>
                        </a:spcAft>
                      </a:pPr>
                      <a:r>
                        <a:rPr lang="sr-Cyrl-RS" sz="1200">
                          <a:effectLst/>
                        </a:rPr>
                        <a:t>Пештан</a:t>
                      </a:r>
                      <a:endParaRPr lang="en-US" sz="1200">
                        <a:effectLst/>
                        <a:latin typeface="Times New Roman" panose="02020603050405020304" pitchFamily="18" charset="0"/>
                        <a:ea typeface="Times New Roman" panose="02020603050405020304" pitchFamily="18" charset="0"/>
                      </a:endParaRPr>
                    </a:p>
                  </a:txBody>
                  <a:tcPr marL="41453" marR="41453" marT="0" marB="0" anchor="ctr"/>
                </a:tc>
                <a:extLst>
                  <a:ext uri="{0D108BD9-81ED-4DB2-BD59-A6C34878D82A}">
                    <a16:rowId xmlns="" xmlns:a16="http://schemas.microsoft.com/office/drawing/2014/main" val="10017"/>
                  </a:ext>
                </a:extLst>
              </a:tr>
              <a:tr h="238623">
                <a:tc>
                  <a:txBody>
                    <a:bodyPr/>
                    <a:lstStyle/>
                    <a:p>
                      <a:pPr algn="ctr">
                        <a:spcAft>
                          <a:spcPts val="0"/>
                        </a:spcAft>
                      </a:pPr>
                      <a:r>
                        <a:rPr lang="en-US" sz="1200">
                          <a:effectLst/>
                        </a:rPr>
                        <a:t>51.</a:t>
                      </a:r>
                      <a:endParaRPr lang="en-US" sz="1200">
                        <a:effectLst/>
                        <a:latin typeface="Times New Roman" panose="02020603050405020304" pitchFamily="18" charset="0"/>
                        <a:ea typeface="Times New Roman" panose="02020603050405020304" pitchFamily="18" charset="0"/>
                      </a:endParaRPr>
                    </a:p>
                  </a:txBody>
                  <a:tcPr marL="41453" marR="41453" marT="0" marB="0" anchor="ctr"/>
                </a:tc>
                <a:tc>
                  <a:txBody>
                    <a:bodyPr/>
                    <a:lstStyle/>
                    <a:p>
                      <a:pPr algn="ctr">
                        <a:lnSpc>
                          <a:spcPts val="1200"/>
                        </a:lnSpc>
                        <a:spcAft>
                          <a:spcPts val="0"/>
                        </a:spcAft>
                      </a:pPr>
                      <a:r>
                        <a:rPr lang="sr-Latn-RS" sz="1200">
                          <a:effectLst/>
                        </a:rPr>
                        <a:t>Плочник</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41453" marR="41453" marT="0" marB="0" anchor="ctr"/>
                </a:tc>
                <a:tc>
                  <a:txBody>
                    <a:bodyPr/>
                    <a:lstStyle/>
                    <a:p>
                      <a:pPr algn="ctr">
                        <a:lnSpc>
                          <a:spcPts val="1200"/>
                        </a:lnSpc>
                        <a:spcAft>
                          <a:spcPts val="0"/>
                        </a:spcAft>
                      </a:pPr>
                      <a:r>
                        <a:rPr lang="en-US" sz="1200">
                          <a:effectLst/>
                        </a:rPr>
                        <a:t>8.5</a:t>
                      </a:r>
                      <a:endParaRPr lang="en-US" sz="1200">
                        <a:effectLst/>
                        <a:latin typeface="Palatino Linotype" panose="02040502050505030304" pitchFamily="18" charset="0"/>
                        <a:ea typeface="Times New Roman" panose="02020603050405020304" pitchFamily="18" charset="0"/>
                        <a:cs typeface="Angsana New" panose="02020603050405020304" pitchFamily="18" charset="-34"/>
                      </a:endParaRPr>
                    </a:p>
                  </a:txBody>
                  <a:tcPr marL="41453" marR="41453" marT="0" marB="0" anchor="ctr"/>
                </a:tc>
                <a:tc>
                  <a:txBody>
                    <a:bodyPr/>
                    <a:lstStyle/>
                    <a:p>
                      <a:pPr algn="ctr">
                        <a:spcAft>
                          <a:spcPts val="0"/>
                        </a:spcAft>
                      </a:pPr>
                      <a:r>
                        <a:rPr lang="sr-Latn-RS" sz="1200">
                          <a:effectLst/>
                        </a:rPr>
                        <a:t>Бабина река</a:t>
                      </a:r>
                      <a:endParaRPr lang="en-US" sz="1200">
                        <a:effectLst/>
                        <a:latin typeface="Times New Roman" panose="02020603050405020304" pitchFamily="18" charset="0"/>
                        <a:ea typeface="Times New Roman" panose="02020603050405020304" pitchFamily="18" charset="0"/>
                      </a:endParaRPr>
                    </a:p>
                  </a:txBody>
                  <a:tcPr marL="41453" marR="41453" marT="0" marB="0" anchor="ctr"/>
                </a:tc>
                <a:extLst>
                  <a:ext uri="{0D108BD9-81ED-4DB2-BD59-A6C34878D82A}">
                    <a16:rowId xmlns="" xmlns:a16="http://schemas.microsoft.com/office/drawing/2014/main" val="10018"/>
                  </a:ext>
                </a:extLst>
              </a:tr>
              <a:tr h="238623">
                <a:tc>
                  <a:txBody>
                    <a:bodyPr/>
                    <a:lstStyle/>
                    <a:p>
                      <a:pPr algn="ctr">
                        <a:spcAft>
                          <a:spcPts val="0"/>
                        </a:spcAft>
                      </a:pPr>
                      <a:r>
                        <a:rPr lang="en-US" sz="1200">
                          <a:effectLst/>
                        </a:rPr>
                        <a:t>52.</a:t>
                      </a:r>
                      <a:endParaRPr lang="en-US" sz="1200">
                        <a:effectLst/>
                        <a:latin typeface="Times New Roman" panose="02020603050405020304" pitchFamily="18" charset="0"/>
                        <a:ea typeface="Times New Roman" panose="02020603050405020304" pitchFamily="18" charset="0"/>
                      </a:endParaRPr>
                    </a:p>
                  </a:txBody>
                  <a:tcPr marL="41453" marR="41453" marT="0" marB="0" anchor="ctr"/>
                </a:tc>
                <a:tc>
                  <a:txBody>
                    <a:bodyPr/>
                    <a:lstStyle/>
                    <a:p>
                      <a:pPr algn="ctr">
                        <a:spcAft>
                          <a:spcPts val="0"/>
                        </a:spcAft>
                      </a:pPr>
                      <a:r>
                        <a:rPr lang="sr-Cyrl-RS" sz="1200">
                          <a:effectLst/>
                        </a:rPr>
                        <a:t>Дубоки поток</a:t>
                      </a:r>
                      <a:endParaRPr lang="en-US" sz="1200">
                        <a:effectLst/>
                        <a:latin typeface="Times New Roman" panose="02020603050405020304" pitchFamily="18" charset="0"/>
                        <a:ea typeface="Times New Roman" panose="02020603050405020304" pitchFamily="18" charset="0"/>
                      </a:endParaRPr>
                    </a:p>
                  </a:txBody>
                  <a:tcPr marL="41453" marR="41453" marT="0" marB="0" anchor="ctr"/>
                </a:tc>
                <a:tc>
                  <a:txBody>
                    <a:bodyPr/>
                    <a:lstStyle/>
                    <a:p>
                      <a:pPr algn="ctr">
                        <a:spcAft>
                          <a:spcPts val="0"/>
                        </a:spcAft>
                      </a:pPr>
                      <a:r>
                        <a:rPr lang="sr-Cyrl-RS" sz="1200">
                          <a:effectLst/>
                        </a:rPr>
                        <a:t>1.21</a:t>
                      </a:r>
                      <a:endParaRPr lang="en-US" sz="1200">
                        <a:effectLst/>
                        <a:latin typeface="Times New Roman" panose="02020603050405020304" pitchFamily="18" charset="0"/>
                        <a:ea typeface="Times New Roman" panose="02020603050405020304" pitchFamily="18" charset="0"/>
                      </a:endParaRPr>
                    </a:p>
                  </a:txBody>
                  <a:tcPr marL="41453" marR="41453" marT="0" marB="0" anchor="ctr"/>
                </a:tc>
                <a:tc>
                  <a:txBody>
                    <a:bodyPr/>
                    <a:lstStyle/>
                    <a:p>
                      <a:pPr algn="ctr">
                        <a:spcAft>
                          <a:spcPts val="0"/>
                        </a:spcAft>
                      </a:pPr>
                      <a:r>
                        <a:rPr lang="sr-Cyrl-RS" sz="1200">
                          <a:effectLst/>
                        </a:rPr>
                        <a:t>/</a:t>
                      </a:r>
                      <a:endParaRPr lang="en-US" sz="1200">
                        <a:effectLst/>
                        <a:latin typeface="Times New Roman" panose="02020603050405020304" pitchFamily="18" charset="0"/>
                        <a:ea typeface="Times New Roman" panose="02020603050405020304" pitchFamily="18" charset="0"/>
                      </a:endParaRPr>
                    </a:p>
                  </a:txBody>
                  <a:tcPr marL="41453" marR="41453" marT="0" marB="0" anchor="ctr"/>
                </a:tc>
                <a:extLst>
                  <a:ext uri="{0D108BD9-81ED-4DB2-BD59-A6C34878D82A}">
                    <a16:rowId xmlns="" xmlns:a16="http://schemas.microsoft.com/office/drawing/2014/main" val="10019"/>
                  </a:ext>
                </a:extLst>
              </a:tr>
              <a:tr h="238623">
                <a:tc>
                  <a:txBody>
                    <a:bodyPr/>
                    <a:lstStyle/>
                    <a:p>
                      <a:pPr algn="ctr">
                        <a:spcAft>
                          <a:spcPts val="0"/>
                        </a:spcAft>
                      </a:pPr>
                      <a:r>
                        <a:rPr lang="en-US" sz="1200">
                          <a:effectLst/>
                        </a:rPr>
                        <a:t>53.</a:t>
                      </a:r>
                      <a:endParaRPr lang="en-US" sz="1200">
                        <a:effectLst/>
                        <a:latin typeface="Times New Roman" panose="02020603050405020304" pitchFamily="18" charset="0"/>
                        <a:ea typeface="Times New Roman" panose="02020603050405020304" pitchFamily="18" charset="0"/>
                      </a:endParaRPr>
                    </a:p>
                  </a:txBody>
                  <a:tcPr marL="41453" marR="41453" marT="0" marB="0" anchor="ctr"/>
                </a:tc>
                <a:tc>
                  <a:txBody>
                    <a:bodyPr/>
                    <a:lstStyle/>
                    <a:p>
                      <a:pPr algn="ctr">
                        <a:spcAft>
                          <a:spcPts val="0"/>
                        </a:spcAft>
                      </a:pPr>
                      <a:r>
                        <a:rPr lang="sr-Cyrl-RS" sz="1200">
                          <a:effectLst/>
                        </a:rPr>
                        <a:t>Стубички поток</a:t>
                      </a:r>
                      <a:endParaRPr lang="en-US" sz="1200">
                        <a:effectLst/>
                        <a:latin typeface="Times New Roman" panose="02020603050405020304" pitchFamily="18" charset="0"/>
                        <a:ea typeface="Times New Roman" panose="02020603050405020304" pitchFamily="18" charset="0"/>
                      </a:endParaRPr>
                    </a:p>
                  </a:txBody>
                  <a:tcPr marL="41453" marR="41453" marT="0" marB="0" anchor="ctr"/>
                </a:tc>
                <a:tc>
                  <a:txBody>
                    <a:bodyPr/>
                    <a:lstStyle/>
                    <a:p>
                      <a:pPr algn="ctr">
                        <a:spcAft>
                          <a:spcPts val="0"/>
                        </a:spcAft>
                      </a:pPr>
                      <a:r>
                        <a:rPr lang="sr-Cyrl-RS" sz="1200">
                          <a:effectLst/>
                        </a:rPr>
                        <a:t>5.99</a:t>
                      </a:r>
                      <a:endParaRPr lang="en-US" sz="1200">
                        <a:effectLst/>
                        <a:latin typeface="Times New Roman" panose="02020603050405020304" pitchFamily="18" charset="0"/>
                        <a:ea typeface="Times New Roman" panose="02020603050405020304" pitchFamily="18" charset="0"/>
                      </a:endParaRPr>
                    </a:p>
                  </a:txBody>
                  <a:tcPr marL="41453" marR="41453" marT="0" marB="0" anchor="ctr"/>
                </a:tc>
                <a:tc>
                  <a:txBody>
                    <a:bodyPr/>
                    <a:lstStyle/>
                    <a:p>
                      <a:pPr algn="ctr">
                        <a:spcAft>
                          <a:spcPts val="0"/>
                        </a:spcAft>
                      </a:pPr>
                      <a:r>
                        <a:rPr lang="sr-Cyrl-RS" sz="1200">
                          <a:effectLst/>
                        </a:rPr>
                        <a:t>Лукавица</a:t>
                      </a:r>
                      <a:endParaRPr lang="en-US" sz="1200">
                        <a:effectLst/>
                        <a:latin typeface="Times New Roman" panose="02020603050405020304" pitchFamily="18" charset="0"/>
                        <a:ea typeface="Times New Roman" panose="02020603050405020304" pitchFamily="18" charset="0"/>
                      </a:endParaRPr>
                    </a:p>
                  </a:txBody>
                  <a:tcPr marL="41453" marR="41453" marT="0" marB="0" anchor="ctr"/>
                </a:tc>
                <a:extLst>
                  <a:ext uri="{0D108BD9-81ED-4DB2-BD59-A6C34878D82A}">
                    <a16:rowId xmlns="" xmlns:a16="http://schemas.microsoft.com/office/drawing/2014/main" val="10020"/>
                  </a:ext>
                </a:extLst>
              </a:tr>
              <a:tr h="238623">
                <a:tc>
                  <a:txBody>
                    <a:bodyPr/>
                    <a:lstStyle/>
                    <a:p>
                      <a:pPr algn="ctr">
                        <a:spcAft>
                          <a:spcPts val="0"/>
                        </a:spcAft>
                      </a:pPr>
                      <a:r>
                        <a:rPr lang="en-US" sz="1200">
                          <a:effectLst/>
                        </a:rPr>
                        <a:t>54.</a:t>
                      </a:r>
                      <a:endParaRPr lang="en-US" sz="1200">
                        <a:effectLst/>
                        <a:latin typeface="Times New Roman" panose="02020603050405020304" pitchFamily="18" charset="0"/>
                        <a:ea typeface="Times New Roman" panose="02020603050405020304" pitchFamily="18" charset="0"/>
                      </a:endParaRPr>
                    </a:p>
                  </a:txBody>
                  <a:tcPr marL="41453" marR="41453" marT="0" marB="0" anchor="ctr"/>
                </a:tc>
                <a:tc>
                  <a:txBody>
                    <a:bodyPr/>
                    <a:lstStyle/>
                    <a:p>
                      <a:pPr algn="ctr">
                        <a:spcAft>
                          <a:spcPts val="0"/>
                        </a:spcAft>
                      </a:pPr>
                      <a:r>
                        <a:rPr lang="sr-Cyrl-RS" sz="1200">
                          <a:effectLst/>
                        </a:rPr>
                        <a:t>Шушњарица</a:t>
                      </a:r>
                      <a:endParaRPr lang="en-US" sz="1200">
                        <a:effectLst/>
                        <a:latin typeface="Times New Roman" panose="02020603050405020304" pitchFamily="18" charset="0"/>
                        <a:ea typeface="Times New Roman" panose="02020603050405020304" pitchFamily="18" charset="0"/>
                      </a:endParaRPr>
                    </a:p>
                  </a:txBody>
                  <a:tcPr marL="41453" marR="41453" marT="0" marB="0" anchor="ctr"/>
                </a:tc>
                <a:tc>
                  <a:txBody>
                    <a:bodyPr/>
                    <a:lstStyle/>
                    <a:p>
                      <a:pPr algn="ctr">
                        <a:spcAft>
                          <a:spcPts val="0"/>
                        </a:spcAft>
                      </a:pPr>
                      <a:r>
                        <a:rPr lang="sr-Cyrl-RS" sz="1200">
                          <a:effectLst/>
                        </a:rPr>
                        <a:t>4.40</a:t>
                      </a:r>
                      <a:endParaRPr lang="en-US" sz="1200">
                        <a:effectLst/>
                        <a:latin typeface="Times New Roman" panose="02020603050405020304" pitchFamily="18" charset="0"/>
                        <a:ea typeface="Times New Roman" panose="02020603050405020304" pitchFamily="18" charset="0"/>
                      </a:endParaRPr>
                    </a:p>
                  </a:txBody>
                  <a:tcPr marL="41453" marR="41453" marT="0" marB="0" anchor="ctr"/>
                </a:tc>
                <a:tc>
                  <a:txBody>
                    <a:bodyPr/>
                    <a:lstStyle/>
                    <a:p>
                      <a:pPr algn="ctr">
                        <a:spcAft>
                          <a:spcPts val="0"/>
                        </a:spcAft>
                      </a:pPr>
                      <a:r>
                        <a:rPr lang="sr-Cyrl-RS" sz="1200" dirty="0">
                          <a:effectLst/>
                        </a:rPr>
                        <a:t>Лукавица</a:t>
                      </a:r>
                      <a:endParaRPr lang="en-US" sz="1200" dirty="0">
                        <a:effectLst/>
                        <a:latin typeface="Times New Roman" panose="02020603050405020304" pitchFamily="18" charset="0"/>
                        <a:ea typeface="Times New Roman" panose="02020603050405020304" pitchFamily="18" charset="0"/>
                      </a:endParaRPr>
                    </a:p>
                  </a:txBody>
                  <a:tcPr marL="41453" marR="41453" marT="0" marB="0" anchor="ctr"/>
                </a:tc>
                <a:extLst>
                  <a:ext uri="{0D108BD9-81ED-4DB2-BD59-A6C34878D82A}">
                    <a16:rowId xmlns="" xmlns:a16="http://schemas.microsoft.com/office/drawing/2014/main" val="10021"/>
                  </a:ext>
                </a:extLst>
              </a:tr>
            </a:tbl>
          </a:graphicData>
        </a:graphic>
      </p:graphicFrame>
    </p:spTree>
    <p:extLst>
      <p:ext uri="{BB962C8B-B14F-4D97-AF65-F5344CB8AC3E}">
        <p14:creationId xmlns:p14="http://schemas.microsoft.com/office/powerpoint/2010/main" val="11847918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219200"/>
            <a:ext cx="5638800" cy="5200650"/>
          </a:xfrm>
        </p:spPr>
        <p:txBody>
          <a:bodyPr>
            <a:noAutofit/>
          </a:bodyPr>
          <a:lstStyle/>
          <a:p>
            <a:r>
              <a:rPr lang="en-US" sz="1350" dirty="0"/>
              <a:t>REZULTATI PRORACUNA VELIKIH VODA METODOM         </a:t>
            </a:r>
          </a:p>
          <a:p>
            <a:r>
              <a:rPr lang="en-US" sz="1350" dirty="0"/>
              <a:t>                   SINTETICKOG JEDINICNOG HIDROGRAMA            </a:t>
            </a:r>
          </a:p>
          <a:p>
            <a:r>
              <a:rPr lang="sr-Cyrl-RS" sz="1350" dirty="0"/>
              <a:t>                    </a:t>
            </a:r>
            <a:r>
              <a:rPr lang="en-US" sz="1350" dirty="0"/>
              <a:t>REKA : </a:t>
            </a:r>
            <a:r>
              <a:rPr lang="en-US" sz="1350" dirty="0" err="1"/>
              <a:t>Bezimeni</a:t>
            </a:r>
            <a:r>
              <a:rPr lang="en-US" sz="1350" dirty="0"/>
              <a:t> 4   PROFIL : </a:t>
            </a:r>
            <a:r>
              <a:rPr lang="en-US" sz="1350" dirty="0" err="1"/>
              <a:t>Usce</a:t>
            </a:r>
            <a:endParaRPr lang="en-US" sz="1350" dirty="0"/>
          </a:p>
          <a:p>
            <a:r>
              <a:rPr lang="en-US" sz="1350" dirty="0"/>
              <a:t>          </a:t>
            </a:r>
          </a:p>
          <a:p>
            <a:r>
              <a:rPr lang="en-US" sz="1350" dirty="0"/>
              <a:t>             T       </a:t>
            </a:r>
            <a:r>
              <a:rPr lang="en-US" sz="1350" dirty="0" err="1"/>
              <a:t>T</a:t>
            </a:r>
            <a:r>
              <a:rPr lang="en-US" sz="1350" dirty="0"/>
              <a:t>      </a:t>
            </a:r>
            <a:r>
              <a:rPr lang="en-US" sz="1350" dirty="0" err="1"/>
              <a:t>qmax</a:t>
            </a:r>
            <a:r>
              <a:rPr lang="en-US" sz="1350" dirty="0"/>
              <a:t>      </a:t>
            </a:r>
            <a:r>
              <a:rPr lang="en-US" sz="1350" dirty="0" err="1"/>
              <a:t>Int</a:t>
            </a:r>
            <a:r>
              <a:rPr lang="en-US" sz="1350" dirty="0"/>
              <a:t>     </a:t>
            </a:r>
            <a:r>
              <a:rPr lang="en-US" sz="1350" dirty="0" err="1"/>
              <a:t>Pbr</a:t>
            </a:r>
            <a:r>
              <a:rPr lang="en-US" sz="1350" dirty="0"/>
              <a:t>     </a:t>
            </a:r>
            <a:r>
              <a:rPr lang="en-US" sz="1350" dirty="0" err="1"/>
              <a:t>Pef</a:t>
            </a:r>
            <a:r>
              <a:rPr lang="en-US" sz="1350" dirty="0"/>
              <a:t>     </a:t>
            </a:r>
            <a:r>
              <a:rPr lang="en-US" sz="1350" dirty="0" err="1"/>
              <a:t>Qmax</a:t>
            </a:r>
            <a:endParaRPr lang="en-US" sz="1350" dirty="0"/>
          </a:p>
          <a:p>
            <a:r>
              <a:rPr lang="en-US" sz="1350" dirty="0"/>
              <a:t>           (min)   (</a:t>
            </a:r>
            <a:r>
              <a:rPr lang="en-US" sz="1350" dirty="0" err="1"/>
              <a:t>cas</a:t>
            </a:r>
            <a:r>
              <a:rPr lang="en-US" sz="1350" dirty="0"/>
              <a:t>)  (m3/</a:t>
            </a:r>
            <a:r>
              <a:rPr lang="en-US" sz="1350" dirty="0" err="1"/>
              <a:t>smm</a:t>
            </a:r>
            <a:r>
              <a:rPr lang="en-US" sz="1350" dirty="0"/>
              <a:t>)  (mm/min)  (mm)    (mm)  m3/s)</a:t>
            </a:r>
          </a:p>
          <a:p>
            <a:r>
              <a:rPr lang="en-US" sz="1350" dirty="0"/>
              <a:t>          </a:t>
            </a:r>
            <a:r>
              <a:rPr lang="ja-JP" altLang="en-US" sz="1350" dirty="0"/>
              <a:t>ﾍﾍﾍﾍﾍﾍﾍﾍﾍﾍﾍﾍﾍﾍﾍﾍﾍﾍﾍﾍﾍﾍﾍﾍﾍﾍﾍﾍﾍﾍﾍﾍﾍﾍﾍﾍﾍﾍﾍﾍﾍﾍﾍﾍﾍﾍﾍﾍﾍﾍﾍﾍﾍﾍﾍﾍﾍﾍﾍ</a:t>
            </a:r>
            <a:endParaRPr lang="en-US" sz="1350" dirty="0"/>
          </a:p>
          <a:p>
            <a:r>
              <a:rPr lang="en-US" sz="1350" dirty="0"/>
              <a:t>           </a:t>
            </a:r>
            <a:r>
              <a:rPr lang="en-US" sz="1350" dirty="0" err="1"/>
              <a:t>Verov</a:t>
            </a:r>
            <a:r>
              <a:rPr lang="en-US" sz="1350" dirty="0"/>
              <a:t>. </a:t>
            </a:r>
            <a:r>
              <a:rPr lang="en-US" sz="1350" dirty="0" err="1"/>
              <a:t>pojave</a:t>
            </a:r>
            <a:r>
              <a:rPr lang="en-US" sz="1350" dirty="0"/>
              <a:t> P = 0 %  </a:t>
            </a:r>
            <a:r>
              <a:rPr lang="en-US" sz="1350" dirty="0" err="1"/>
              <a:t>Povratni</a:t>
            </a:r>
            <a:r>
              <a:rPr lang="en-US" sz="1350" dirty="0"/>
              <a:t> period T = 200 </a:t>
            </a:r>
            <a:r>
              <a:rPr lang="en-US" sz="1350" dirty="0" err="1"/>
              <a:t>godina</a:t>
            </a:r>
            <a:endParaRPr lang="en-US" sz="1350" dirty="0"/>
          </a:p>
          <a:p>
            <a:r>
              <a:rPr lang="en-US" sz="1350" dirty="0"/>
              <a:t>          </a:t>
            </a:r>
            <a:r>
              <a:rPr lang="ja-JP" altLang="en-US" sz="1350" dirty="0"/>
              <a:t>ﾍﾍﾍﾍﾍﾍﾍﾍﾍﾍﾍﾍﾍﾍﾍﾍﾍﾍﾍﾍﾍﾍﾍﾍﾍﾍﾍﾍﾍﾍﾍﾍﾍﾍﾍﾍﾍﾍﾍﾍﾍﾍﾍﾍﾍﾍﾍﾍﾍﾍﾍﾍﾍﾍﾍﾍﾍﾍﾍ</a:t>
            </a:r>
            <a:endParaRPr lang="en-US" sz="1350" dirty="0"/>
          </a:p>
          <a:p>
            <a:r>
              <a:rPr lang="en-US" sz="1350" dirty="0"/>
              <a:t>             45    0.75    0.422   10.302   92.72   42.76 </a:t>
            </a:r>
            <a:r>
              <a:rPr lang="sr-Cyrl-RS" sz="1350" dirty="0"/>
              <a:t> </a:t>
            </a:r>
            <a:r>
              <a:rPr lang="en-US" sz="1350" dirty="0"/>
              <a:t>  18.04</a:t>
            </a:r>
          </a:p>
          <a:p>
            <a:r>
              <a:rPr lang="en-US" sz="1350" dirty="0"/>
              <a:t>             50    0.83    0.408    9.498   94.98   44.55     18.16</a:t>
            </a:r>
          </a:p>
          <a:p>
            <a:r>
              <a:rPr lang="en-US" sz="1350" dirty="0"/>
              <a:t>             55    0.92    0.395    8.820   97.02   46.18     18.22</a:t>
            </a:r>
          </a:p>
          <a:p>
            <a:r>
              <a:rPr lang="en-US" sz="1350" dirty="0"/>
              <a:t>             60    1.00    0.382    8.241   98.89   47.68     </a:t>
            </a:r>
            <a:r>
              <a:rPr lang="en-US" sz="1350" b="1" dirty="0">
                <a:solidFill>
                  <a:srgbClr val="C00000"/>
                </a:solidFill>
              </a:rPr>
              <a:t>18.23</a:t>
            </a:r>
          </a:p>
          <a:p>
            <a:r>
              <a:rPr lang="en-US" sz="1350" dirty="0"/>
              <a:t>             65    1.08    0.371    7.739  100.61   49.07     18.19</a:t>
            </a:r>
          </a:p>
          <a:p>
            <a:r>
              <a:rPr lang="en-US" sz="1350" dirty="0"/>
              <a:t>             70    1.17    0.360    7.301  102.21   50.37     18.12</a:t>
            </a:r>
          </a:p>
          <a:p>
            <a:r>
              <a:rPr lang="en-US" sz="1350" dirty="0"/>
              <a:t>             75    1.25    0.350    6.914  103.71   51.59     18.03</a:t>
            </a:r>
          </a:p>
        </p:txBody>
      </p:sp>
    </p:spTree>
    <p:extLst>
      <p:ext uri="{BB962C8B-B14F-4D97-AF65-F5344CB8AC3E}">
        <p14:creationId xmlns:p14="http://schemas.microsoft.com/office/powerpoint/2010/main" val="22818245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7010400" cy="4114800"/>
          </a:xfrm>
        </p:spPr>
        <p:txBody>
          <a:bodyPr>
            <a:noAutofit/>
          </a:bodyPr>
          <a:lstStyle/>
          <a:p>
            <a:r>
              <a:rPr lang="en-US" sz="1200" dirty="0"/>
              <a:t> </a:t>
            </a:r>
            <a:r>
              <a:rPr lang="ja-JP" altLang="en-US" sz="1200" dirty="0"/>
              <a:t>ﾍﾍﾍﾍﾍﾍﾍﾍﾍﾍﾍﾍﾍﾍﾍﾍﾍﾍﾍﾍﾍﾍﾍﾍﾍﾍﾍﾍﾍﾍﾍﾍﾍﾍﾍﾍﾍﾍﾍﾍﾍﾍﾍﾍﾍﾍﾍﾍﾍﾍﾍﾍﾍﾍﾍﾍﾍﾍﾍ</a:t>
            </a:r>
            <a:endParaRPr lang="en-US" sz="1200" dirty="0"/>
          </a:p>
          <a:p>
            <a:r>
              <a:rPr lang="en-US" sz="1200" dirty="0"/>
              <a:t>           </a:t>
            </a:r>
            <a:r>
              <a:rPr lang="en-US" sz="1200" dirty="0" err="1"/>
              <a:t>Verov</a:t>
            </a:r>
            <a:r>
              <a:rPr lang="en-US" sz="1200" dirty="0"/>
              <a:t>. </a:t>
            </a:r>
            <a:r>
              <a:rPr lang="en-US" sz="1200" dirty="0" err="1"/>
              <a:t>pojave</a:t>
            </a:r>
            <a:r>
              <a:rPr lang="en-US" sz="1200" dirty="0"/>
              <a:t> P = 1 %  </a:t>
            </a:r>
            <a:r>
              <a:rPr lang="en-US" sz="1200" dirty="0" err="1"/>
              <a:t>Povratni</a:t>
            </a:r>
            <a:r>
              <a:rPr lang="en-US" sz="1200" dirty="0"/>
              <a:t> period T = 100 </a:t>
            </a:r>
            <a:r>
              <a:rPr lang="en-US" sz="1200" dirty="0" err="1"/>
              <a:t>godina</a:t>
            </a:r>
            <a:endParaRPr lang="en-US" sz="1200" dirty="0"/>
          </a:p>
          <a:p>
            <a:r>
              <a:rPr lang="en-US" sz="1200" dirty="0"/>
              <a:t>          </a:t>
            </a:r>
            <a:r>
              <a:rPr lang="ja-JP" altLang="en-US" sz="1200" dirty="0"/>
              <a:t>ﾍﾍﾍﾍﾍﾍﾍﾍﾍﾍﾍﾍﾍﾍﾍﾍﾍﾍﾍﾍﾍﾍﾍﾍﾍﾍﾍﾍﾍﾍﾍﾍﾍﾍﾍﾍﾍﾍﾍﾍﾍﾍﾍﾍﾍﾍﾍﾍﾍﾍﾍﾍﾍﾍﾍﾍﾍﾍﾍ</a:t>
            </a:r>
            <a:endParaRPr lang="en-US" sz="1200" dirty="0"/>
          </a:p>
          <a:p>
            <a:r>
              <a:rPr lang="en-US" sz="1200" dirty="0"/>
              <a:t>             45    0.75    0.422    8.851   79.66   32.74     13.81</a:t>
            </a:r>
          </a:p>
          <a:p>
            <a:r>
              <a:rPr lang="en-US" sz="1200" dirty="0"/>
              <a:t>             50    0.83    0.408    8.160   81.60   34.19     13.94</a:t>
            </a:r>
          </a:p>
          <a:p>
            <a:r>
              <a:rPr lang="en-US" sz="1200" dirty="0"/>
              <a:t>             55    0.92    0.395    7.578   83.36   35.52     14.01</a:t>
            </a:r>
          </a:p>
          <a:p>
            <a:r>
              <a:rPr lang="en-US" sz="1200" dirty="0"/>
              <a:t>             60    1.00    0.382    7.080   84.96   36.74     </a:t>
            </a:r>
            <a:r>
              <a:rPr lang="en-US" sz="1200" b="1" dirty="0">
                <a:solidFill>
                  <a:srgbClr val="C00000"/>
                </a:solidFill>
              </a:rPr>
              <a:t>14.04</a:t>
            </a:r>
          </a:p>
          <a:p>
            <a:r>
              <a:rPr lang="en-US" sz="1200" dirty="0"/>
              <a:t>             65    1.08    0.371    6.649   86.44   37.88     14.04</a:t>
            </a:r>
          </a:p>
          <a:p>
            <a:r>
              <a:rPr lang="en-US" sz="1200" dirty="0"/>
              <a:t>             70    1.17    0.360    6.273   87.82   38.94     14.01</a:t>
            </a:r>
          </a:p>
          <a:p>
            <a:r>
              <a:rPr lang="en-US" sz="1200" dirty="0"/>
              <a:t>             75    1.25    0.350    5.940   89.10   39.93     13.96</a:t>
            </a:r>
          </a:p>
          <a:p>
            <a:r>
              <a:rPr lang="en-US" sz="1200" dirty="0"/>
              <a:t>          </a:t>
            </a:r>
            <a:r>
              <a:rPr lang="ja-JP" altLang="en-US" sz="1200" dirty="0"/>
              <a:t>ﾍﾍﾍﾍﾍﾍﾍﾍﾍﾍﾍﾍﾍﾍﾍﾍﾍﾍﾍﾍﾍﾍﾍﾍﾍﾍﾍﾍﾍﾍﾍﾍﾍﾍﾍﾍﾍﾍﾍﾍﾍﾍﾍﾍﾍﾍﾍﾍﾍﾍﾍﾍﾍﾍﾍﾍﾍﾍﾍ</a:t>
            </a:r>
          </a:p>
          <a:p>
            <a:r>
              <a:rPr lang="en-US" sz="1200" dirty="0"/>
              <a:t>           </a:t>
            </a:r>
            <a:r>
              <a:rPr lang="en-US" sz="1200" dirty="0" err="1"/>
              <a:t>Verov</a:t>
            </a:r>
            <a:r>
              <a:rPr lang="en-US" sz="1200" dirty="0"/>
              <a:t>. </a:t>
            </a:r>
            <a:r>
              <a:rPr lang="en-US" sz="1200" dirty="0" err="1"/>
              <a:t>pojave</a:t>
            </a:r>
            <a:r>
              <a:rPr lang="en-US" sz="1200" dirty="0"/>
              <a:t> P = 2 %  </a:t>
            </a:r>
            <a:r>
              <a:rPr lang="en-US" sz="1200" dirty="0" err="1"/>
              <a:t>Povratni</a:t>
            </a:r>
            <a:r>
              <a:rPr lang="en-US" sz="1200" dirty="0"/>
              <a:t> period T = 50 </a:t>
            </a:r>
            <a:r>
              <a:rPr lang="en-US" sz="1200" dirty="0" err="1"/>
              <a:t>godina</a:t>
            </a:r>
            <a:endParaRPr lang="en-US" sz="1200" dirty="0"/>
          </a:p>
          <a:p>
            <a:r>
              <a:rPr lang="en-US" sz="1200" dirty="0"/>
              <a:t>          </a:t>
            </a:r>
            <a:r>
              <a:rPr lang="ja-JP" altLang="en-US" sz="1200" dirty="0"/>
              <a:t>ﾍﾍﾍﾍﾍﾍﾍﾍﾍﾍﾍﾍﾍﾍﾍﾍﾍﾍﾍﾍﾍﾍﾍﾍﾍﾍﾍﾍﾍﾍﾍﾍﾍﾍﾍﾍﾍﾍﾍﾍﾍﾍﾍﾍﾍﾍﾍﾍﾍﾍﾍﾍﾍﾍﾍﾍﾍﾍﾍ</a:t>
            </a:r>
            <a:endParaRPr lang="en-US" sz="1200" dirty="0"/>
          </a:p>
          <a:p>
            <a:r>
              <a:rPr lang="en-US" sz="1200" dirty="0"/>
              <a:t>             50    0.83    0.408    6.857   68.57   24.74     10.09</a:t>
            </a:r>
          </a:p>
          <a:p>
            <a:r>
              <a:rPr lang="en-US" sz="1200" dirty="0"/>
              <a:t>             55    0.92    0.395    6.368   70.05   25.77     10.17</a:t>
            </a:r>
          </a:p>
          <a:p>
            <a:r>
              <a:rPr lang="en-US" sz="1200" dirty="0"/>
              <a:t>             60    1.00    0.382    5.950   71.40   26.72     10.22</a:t>
            </a:r>
          </a:p>
          <a:p>
            <a:r>
              <a:rPr lang="en-US" sz="1200" dirty="0"/>
              <a:t>             65    1.08    0.371    5.588   72.64   27.61     </a:t>
            </a:r>
            <a:r>
              <a:rPr lang="en-US" sz="1200" b="1" dirty="0">
                <a:solidFill>
                  <a:srgbClr val="C00000"/>
                </a:solidFill>
              </a:rPr>
              <a:t>10.24</a:t>
            </a:r>
          </a:p>
          <a:p>
            <a:r>
              <a:rPr lang="en-US" sz="1200" dirty="0"/>
              <a:t>             70    1.17    0.360    5.271   73.80   28.44     10.23</a:t>
            </a:r>
          </a:p>
          <a:p>
            <a:r>
              <a:rPr lang="en-US" sz="1200" dirty="0"/>
              <a:t>             75    1.25    0.350    4.992   74.88   29.22     10.21</a:t>
            </a:r>
          </a:p>
          <a:p>
            <a:r>
              <a:rPr lang="en-US" sz="1200" dirty="0"/>
              <a:t>             80    1.33    0.340    4.743   75.89   29.96     10.18</a:t>
            </a:r>
          </a:p>
        </p:txBody>
      </p:sp>
    </p:spTree>
    <p:extLst>
      <p:ext uri="{BB962C8B-B14F-4D97-AF65-F5344CB8AC3E}">
        <p14:creationId xmlns:p14="http://schemas.microsoft.com/office/powerpoint/2010/main" val="90044787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428750" y="1200151"/>
            <a:ext cx="6229350" cy="4918269"/>
          </a:xfrm>
          <a:prstGeom prst="rect">
            <a:avLst/>
          </a:prstGeom>
        </p:spPr>
        <p:txBody>
          <a:bodyPr wrap="square">
            <a:spAutoFit/>
          </a:bodyPr>
          <a:lstStyle/>
          <a:p>
            <a:pPr algn="ctr"/>
            <a:r>
              <a:rPr lang="en-US" sz="1400" dirty="0"/>
              <a:t> </a:t>
            </a:r>
            <a:r>
              <a:rPr lang="en-US" sz="1400" b="1" dirty="0">
                <a:solidFill>
                  <a:srgbClr val="C00000"/>
                </a:solidFill>
              </a:rPr>
              <a:t>POCETNI PODACI ZA PRORACUN VELIKIH VODA PO SCS METODI</a:t>
            </a:r>
          </a:p>
          <a:p>
            <a:endParaRPr lang="sr-Cyrl-RS" sz="1400" dirty="0"/>
          </a:p>
          <a:p>
            <a:r>
              <a:rPr lang="sr-Cyrl-RS" sz="1400" dirty="0"/>
              <a:t>                       </a:t>
            </a:r>
            <a:r>
              <a:rPr lang="en-US" sz="1400" dirty="0" err="1"/>
              <a:t>Povrsina</a:t>
            </a:r>
            <a:r>
              <a:rPr lang="en-US" sz="1400" dirty="0"/>
              <a:t> </a:t>
            </a:r>
            <a:r>
              <a:rPr lang="en-US" sz="1400" dirty="0" err="1"/>
              <a:t>sliva</a:t>
            </a:r>
            <a:r>
              <a:rPr lang="en-US" sz="1400" dirty="0"/>
              <a:t>   F   =     1.840  (Km</a:t>
            </a:r>
            <a:r>
              <a:rPr lang="sr-Cyrl-RS" sz="1400" baseline="30000" dirty="0"/>
              <a:t>2</a:t>
            </a:r>
            <a:r>
              <a:rPr lang="en-US" sz="1400" dirty="0"/>
              <a:t>)</a:t>
            </a:r>
          </a:p>
          <a:p>
            <a:r>
              <a:rPr lang="en-US" sz="1400" dirty="0"/>
              <a:t>                       </a:t>
            </a:r>
            <a:r>
              <a:rPr lang="en-US" sz="1400" dirty="0" err="1"/>
              <a:t>Duzina</a:t>
            </a:r>
            <a:r>
              <a:rPr lang="en-US" sz="1400" dirty="0"/>
              <a:t> </a:t>
            </a:r>
            <a:r>
              <a:rPr lang="en-US" sz="1400" dirty="0" err="1"/>
              <a:t>toka</a:t>
            </a:r>
            <a:r>
              <a:rPr lang="en-US" sz="1400" dirty="0"/>
              <a:t>      L   =    2.420  (Km)</a:t>
            </a:r>
          </a:p>
          <a:p>
            <a:r>
              <a:rPr lang="en-US" sz="1400" dirty="0"/>
              <a:t>                       </a:t>
            </a:r>
            <a:r>
              <a:rPr lang="en-US" sz="1400" dirty="0" err="1"/>
              <a:t>Duzina</a:t>
            </a:r>
            <a:r>
              <a:rPr lang="en-US" sz="1400" dirty="0"/>
              <a:t> </a:t>
            </a:r>
            <a:r>
              <a:rPr lang="en-US" sz="1400" dirty="0" err="1"/>
              <a:t>toka</a:t>
            </a:r>
            <a:r>
              <a:rPr lang="en-US" sz="1400" dirty="0"/>
              <a:t>      </a:t>
            </a:r>
            <a:r>
              <a:rPr lang="en-US" sz="1400" dirty="0" err="1"/>
              <a:t>Lc</a:t>
            </a:r>
            <a:r>
              <a:rPr lang="en-US" sz="1400" dirty="0"/>
              <a:t>  =    1.260  (Km)</a:t>
            </a:r>
          </a:p>
          <a:p>
            <a:r>
              <a:rPr lang="en-US" sz="1400" dirty="0"/>
              <a:t>                       </a:t>
            </a:r>
            <a:r>
              <a:rPr lang="en-US" sz="1400" dirty="0" err="1"/>
              <a:t>Urav</a:t>
            </a:r>
            <a:r>
              <a:rPr lang="en-US" sz="1400" dirty="0"/>
              <a:t>. pad </a:t>
            </a:r>
            <a:r>
              <a:rPr lang="en-US" sz="1400" dirty="0" err="1"/>
              <a:t>toka</a:t>
            </a:r>
            <a:r>
              <a:rPr lang="en-US" sz="1400" dirty="0"/>
              <a:t>   </a:t>
            </a:r>
            <a:r>
              <a:rPr lang="en-US" sz="1400" dirty="0" err="1"/>
              <a:t>Iur</a:t>
            </a:r>
            <a:r>
              <a:rPr lang="en-US" sz="1400" dirty="0"/>
              <a:t> =   4.930  %</a:t>
            </a:r>
          </a:p>
          <a:p>
            <a:r>
              <a:rPr lang="en-US" sz="1400" dirty="0"/>
              <a:t>                       </a:t>
            </a:r>
            <a:r>
              <a:rPr lang="en-US" sz="1400" dirty="0" err="1"/>
              <a:t>Broj</a:t>
            </a:r>
            <a:r>
              <a:rPr lang="en-US" sz="1400" dirty="0"/>
              <a:t> </a:t>
            </a:r>
            <a:r>
              <a:rPr lang="en-US" sz="1400" dirty="0" err="1"/>
              <a:t>krive</a:t>
            </a:r>
            <a:r>
              <a:rPr lang="en-US" sz="1400" dirty="0"/>
              <a:t> sr.   CN  =   62    </a:t>
            </a:r>
          </a:p>
          <a:p>
            <a:r>
              <a:rPr lang="en-US" sz="1400" dirty="0"/>
              <a:t>                       </a:t>
            </a:r>
            <a:r>
              <a:rPr lang="en-US" sz="1400" dirty="0" err="1"/>
              <a:t>Koriscena</a:t>
            </a:r>
            <a:r>
              <a:rPr lang="en-US" sz="1400" dirty="0"/>
              <a:t> </a:t>
            </a:r>
            <a:r>
              <a:rPr lang="en-US" sz="1400" dirty="0" err="1"/>
              <a:t>kriva</a:t>
            </a:r>
            <a:r>
              <a:rPr lang="en-US" sz="1400" dirty="0"/>
              <a:t>  CN  =   79    </a:t>
            </a:r>
          </a:p>
          <a:p>
            <a:r>
              <a:rPr lang="en-US" sz="1400" dirty="0"/>
              <a:t>                       STEPEN VLAZNOSTI TLA :   NADPROSECAN</a:t>
            </a:r>
          </a:p>
          <a:p>
            <a:r>
              <a:rPr lang="en-US" sz="1400" dirty="0"/>
              <a:t>                       </a:t>
            </a:r>
            <a:r>
              <a:rPr lang="en-US" sz="1400" dirty="0" err="1"/>
              <a:t>Velicina</a:t>
            </a:r>
            <a:r>
              <a:rPr lang="en-US" sz="1400" dirty="0"/>
              <a:t>         K   =   1.018</a:t>
            </a:r>
          </a:p>
          <a:p>
            <a:r>
              <a:rPr lang="en-US" sz="1400" dirty="0"/>
              <a:t>                       </a:t>
            </a:r>
            <a:r>
              <a:rPr lang="en-US" sz="1400" dirty="0" err="1"/>
              <a:t>Velicina</a:t>
            </a:r>
            <a:r>
              <a:rPr lang="en-US" sz="1400" dirty="0"/>
              <a:t>         </a:t>
            </a:r>
            <a:r>
              <a:rPr lang="en-US" sz="1400" dirty="0" err="1"/>
              <a:t>tp</a:t>
            </a:r>
            <a:r>
              <a:rPr lang="en-US" sz="1400" dirty="0"/>
              <a:t>  =    0.835 (</a:t>
            </a:r>
            <a:r>
              <a:rPr lang="en-US" sz="1400" dirty="0" err="1"/>
              <a:t>cas</a:t>
            </a:r>
            <a:r>
              <a:rPr lang="en-US" sz="1400" dirty="0"/>
              <a:t>)</a:t>
            </a:r>
          </a:p>
          <a:p>
            <a:r>
              <a:rPr lang="en-US" sz="1400" dirty="0"/>
              <a:t>                       </a:t>
            </a:r>
            <a:r>
              <a:rPr lang="en-US" sz="1400" dirty="0" err="1"/>
              <a:t>Podizuca</a:t>
            </a:r>
            <a:r>
              <a:rPr lang="en-US" sz="1400" dirty="0"/>
              <a:t> grana   </a:t>
            </a:r>
            <a:r>
              <a:rPr lang="en-US" sz="1400" dirty="0" err="1"/>
              <a:t>Tp</a:t>
            </a:r>
            <a:r>
              <a:rPr lang="en-US" sz="1400" dirty="0"/>
              <a:t>  =    1.84 (</a:t>
            </a:r>
            <a:r>
              <a:rPr lang="en-US" sz="1400" dirty="0" err="1"/>
              <a:t>cas</a:t>
            </a:r>
            <a:r>
              <a:rPr lang="en-US" sz="1400" dirty="0"/>
              <a:t>)</a:t>
            </a:r>
          </a:p>
          <a:p>
            <a:r>
              <a:rPr lang="en-US" sz="1400" dirty="0"/>
              <a:t>                       </a:t>
            </a:r>
            <a:r>
              <a:rPr lang="en-US" sz="1400" dirty="0" err="1"/>
              <a:t>Opadajuca</a:t>
            </a:r>
            <a:r>
              <a:rPr lang="en-US" sz="1400" dirty="0"/>
              <a:t> grana  </a:t>
            </a:r>
            <a:r>
              <a:rPr lang="en-US" sz="1400" dirty="0" err="1"/>
              <a:t>Tr</a:t>
            </a:r>
            <a:r>
              <a:rPr lang="en-US" sz="1400" dirty="0"/>
              <a:t>  =    1.87 (</a:t>
            </a:r>
            <a:r>
              <a:rPr lang="en-US" sz="1400" dirty="0" err="1"/>
              <a:t>cas</a:t>
            </a:r>
            <a:r>
              <a:rPr lang="en-US" sz="1400" dirty="0"/>
              <a:t>)</a:t>
            </a:r>
          </a:p>
          <a:p>
            <a:r>
              <a:rPr lang="en-US" sz="1400" dirty="0"/>
              <a:t>                       </a:t>
            </a:r>
            <a:r>
              <a:rPr lang="en-US" sz="1400" dirty="0" err="1"/>
              <a:t>Baza</a:t>
            </a:r>
            <a:r>
              <a:rPr lang="en-US" sz="1400" dirty="0"/>
              <a:t> </a:t>
            </a:r>
            <a:r>
              <a:rPr lang="en-US" sz="1400" dirty="0" err="1"/>
              <a:t>hidr</a:t>
            </a:r>
            <a:r>
              <a:rPr lang="en-US" sz="1400" dirty="0"/>
              <a:t>.       Tb  =    3.70 (</a:t>
            </a:r>
            <a:r>
              <a:rPr lang="en-US" sz="1400" dirty="0" err="1"/>
              <a:t>cas</a:t>
            </a:r>
            <a:r>
              <a:rPr lang="en-US" sz="1400" dirty="0"/>
              <a:t>)</a:t>
            </a:r>
          </a:p>
          <a:p>
            <a:r>
              <a:rPr lang="en-US" sz="1400" dirty="0"/>
              <a:t>                       </a:t>
            </a:r>
            <a:r>
              <a:rPr lang="en-US" sz="1400" dirty="0" err="1"/>
              <a:t>verov</a:t>
            </a:r>
            <a:r>
              <a:rPr lang="en-US" sz="1400" dirty="0"/>
              <a:t>.  0.500 %  </a:t>
            </a:r>
            <a:r>
              <a:rPr lang="en-US" sz="1400" dirty="0" err="1"/>
              <a:t>Pp</a:t>
            </a:r>
            <a:r>
              <a:rPr lang="en-US" sz="1400" dirty="0"/>
              <a:t>  =   179.4 (mm)</a:t>
            </a:r>
          </a:p>
          <a:p>
            <a:r>
              <a:rPr lang="en-US" sz="1400" dirty="0"/>
              <a:t>                       </a:t>
            </a:r>
            <a:r>
              <a:rPr lang="en-US" sz="1400" dirty="0" err="1"/>
              <a:t>verov</a:t>
            </a:r>
            <a:r>
              <a:rPr lang="en-US" sz="1400" dirty="0"/>
              <a:t>.  1.000 %  </a:t>
            </a:r>
            <a:r>
              <a:rPr lang="en-US" sz="1400" dirty="0" err="1"/>
              <a:t>Pp</a:t>
            </a:r>
            <a:r>
              <a:rPr lang="en-US" sz="1400" dirty="0"/>
              <a:t>  =   154.1 (mm)</a:t>
            </a:r>
          </a:p>
          <a:p>
            <a:r>
              <a:rPr lang="en-US" sz="1400" dirty="0"/>
              <a:t>                       </a:t>
            </a:r>
            <a:r>
              <a:rPr lang="en-US" sz="1400" dirty="0" err="1"/>
              <a:t>verov</a:t>
            </a:r>
            <a:r>
              <a:rPr lang="en-US" sz="1400" dirty="0"/>
              <a:t>.  2.000 %  </a:t>
            </a:r>
            <a:r>
              <a:rPr lang="en-US" sz="1400" dirty="0" err="1"/>
              <a:t>Pp</a:t>
            </a:r>
            <a:r>
              <a:rPr lang="en-US" sz="1400" dirty="0"/>
              <a:t>  =   129.5 (mm)</a:t>
            </a:r>
          </a:p>
          <a:p>
            <a:r>
              <a:rPr lang="en-US" sz="1400" dirty="0"/>
              <a:t>          </a:t>
            </a:r>
            <a:r>
              <a:rPr lang="ja-JP" altLang="en-US" sz="1400" dirty="0"/>
              <a:t>ﾍﾍﾍﾍﾍﾍﾍﾍﾍﾍﾍﾍﾍﾍﾍﾍﾍﾍﾍﾍﾍﾍﾍﾍﾍﾍﾍﾍﾍﾍﾍﾍﾍﾍﾍﾍﾍﾍﾍﾍﾍﾍﾍﾍﾍﾍﾍﾍﾍﾍﾍﾍﾍﾍﾍﾍﾍﾍﾍ</a:t>
            </a:r>
            <a:endParaRPr lang="en-US" sz="1400" dirty="0"/>
          </a:p>
        </p:txBody>
      </p:sp>
    </p:spTree>
    <p:extLst>
      <p:ext uri="{BB962C8B-B14F-4D97-AF65-F5344CB8AC3E}">
        <p14:creationId xmlns:p14="http://schemas.microsoft.com/office/powerpoint/2010/main" val="21113090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Content Placeholder 5" descr="P1070079.JPG"/>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371600" y="1066800"/>
            <a:ext cx="6522048" cy="4891536"/>
          </a:xfrm>
        </p:spPr>
      </p:pic>
      <p:sp>
        <p:nvSpPr>
          <p:cNvPr id="4" name="Text Box 3"/>
          <p:cNvSpPr txBox="1">
            <a:spLocks noChangeArrowheads="1"/>
          </p:cNvSpPr>
          <p:nvPr/>
        </p:nvSpPr>
        <p:spPr bwMode="auto">
          <a:xfrm>
            <a:off x="1752600" y="706580"/>
            <a:ext cx="56388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eaLnBrk="1" hangingPunct="1">
              <a:spcBef>
                <a:spcPct val="50000"/>
              </a:spcBef>
            </a:pPr>
            <a:r>
              <a:rPr lang="sr-Cyrl-RS" sz="2000" b="1" dirty="0" smtClean="0">
                <a:solidFill>
                  <a:srgbClr val="C00000"/>
                </a:solidFill>
                <a:latin typeface="Calibri" panose="020F0502020204030204" pitchFamily="34" charset="0"/>
              </a:rPr>
              <a:t>Крупањ, мај </a:t>
            </a:r>
            <a:r>
              <a:rPr lang="en-US" sz="2000" b="1" dirty="0" smtClean="0">
                <a:solidFill>
                  <a:srgbClr val="C00000"/>
                </a:solidFill>
                <a:latin typeface="Calibri" panose="020F0502020204030204" pitchFamily="34" charset="0"/>
              </a:rPr>
              <a:t>201</a:t>
            </a:r>
            <a:r>
              <a:rPr lang="sr-Cyrl-RS" sz="2000" b="1" dirty="0" smtClean="0">
                <a:solidFill>
                  <a:srgbClr val="C00000"/>
                </a:solidFill>
                <a:latin typeface="Calibri" panose="020F0502020204030204" pitchFamily="34" charset="0"/>
              </a:rPr>
              <a:t>4.</a:t>
            </a:r>
            <a:endParaRPr lang="en-US" sz="2000" b="1" dirty="0">
              <a:solidFill>
                <a:srgbClr val="C00000"/>
              </a:solidFill>
              <a:latin typeface="Calibri" panose="020F0502020204030204" pitchFamily="34" charset="0"/>
            </a:endParaRPr>
          </a:p>
        </p:txBody>
      </p:sp>
    </p:spTree>
    <p:extLst>
      <p:ext uri="{BB962C8B-B14F-4D97-AF65-F5344CB8AC3E}">
        <p14:creationId xmlns:p14="http://schemas.microsoft.com/office/powerpoint/2010/main" val="396170146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842253005"/>
              </p:ext>
            </p:extLst>
          </p:nvPr>
        </p:nvGraphicFramePr>
        <p:xfrm>
          <a:off x="152400" y="1524000"/>
          <a:ext cx="6705600" cy="47244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 Box 3"/>
          <p:cNvSpPr txBox="1">
            <a:spLocks noChangeArrowheads="1"/>
          </p:cNvSpPr>
          <p:nvPr/>
        </p:nvSpPr>
        <p:spPr bwMode="auto">
          <a:xfrm>
            <a:off x="3124200" y="609600"/>
            <a:ext cx="5559548" cy="301667"/>
          </a:xfrm>
          <a:prstGeom prst="rect">
            <a:avLst/>
          </a:prstGeom>
          <a:noFill/>
          <a:ln w="0">
            <a:noFill/>
            <a:miter lim="800000"/>
            <a:headEnd/>
            <a:tailEnd/>
          </a:ln>
        </p:spPr>
        <p:txBody>
          <a:bodyPr wrap="square" lIns="36576" tIns="27432" rIns="36576" bIns="27432"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1">
              <a:defRPr sz="1000"/>
            </a:pPr>
            <a:r>
              <a:rPr lang="sr-Cyrl-RS" sz="1400" b="1" i="0" strike="noStrike" baseline="0" dirty="0">
                <a:solidFill>
                  <a:srgbClr val="C00000"/>
                </a:solidFill>
                <a:latin typeface="Arial" pitchFamily="34" charset="0"/>
                <a:cs typeface="Arial" pitchFamily="34" charset="0"/>
              </a:rPr>
              <a:t>Безимени поток 11-</a:t>
            </a:r>
            <a:r>
              <a:rPr lang="sr-Cyrl-CS" sz="1400" b="1" i="0" strike="noStrike" dirty="0">
                <a:solidFill>
                  <a:srgbClr val="C00000"/>
                </a:solidFill>
                <a:latin typeface="Arial" pitchFamily="34" charset="0"/>
                <a:cs typeface="Arial" pitchFamily="34" charset="0"/>
              </a:rPr>
              <a:t> </a:t>
            </a:r>
            <a:r>
              <a:rPr lang="x-none" sz="1400" b="1" i="0" strike="noStrike" dirty="0">
                <a:solidFill>
                  <a:srgbClr val="C00000"/>
                </a:solidFill>
                <a:latin typeface="Arial" pitchFamily="34" charset="0"/>
                <a:cs typeface="Arial" pitchFamily="34" charset="0"/>
              </a:rPr>
              <a:t>хидрограми максималног </a:t>
            </a:r>
            <a:r>
              <a:rPr lang="sr-Cyrl-CS" sz="1400" b="1" i="0" strike="noStrike" dirty="0">
                <a:solidFill>
                  <a:srgbClr val="C00000"/>
                </a:solidFill>
                <a:latin typeface="Arial" pitchFamily="34" charset="0"/>
                <a:cs typeface="Arial" pitchFamily="34" charset="0"/>
              </a:rPr>
              <a:t> </a:t>
            </a:r>
            <a:r>
              <a:rPr lang="x-none" sz="1400" b="1" i="0" strike="noStrike" dirty="0">
                <a:solidFill>
                  <a:srgbClr val="C00000"/>
                </a:solidFill>
                <a:latin typeface="Arial" pitchFamily="34" charset="0"/>
                <a:cs typeface="Arial" pitchFamily="34" charset="0"/>
              </a:rPr>
              <a:t>протицаја </a:t>
            </a:r>
          </a:p>
          <a:p>
            <a:pPr algn="ctr" rtl="1">
              <a:defRPr sz="1000"/>
            </a:pPr>
            <a:r>
              <a:rPr lang="x-none" sz="1400" b="1" i="0" strike="noStrike" dirty="0">
                <a:solidFill>
                  <a:srgbClr val="C00000"/>
                </a:solidFill>
                <a:latin typeface="Arial" pitchFamily="34" charset="0"/>
                <a:cs typeface="Arial" pitchFamily="34" charset="0"/>
              </a:rPr>
              <a:t>(</a:t>
            </a:r>
            <a:r>
              <a:rPr lang="sr-Cyrl-RS" sz="1400" b="1" i="0" strike="noStrike" dirty="0">
                <a:solidFill>
                  <a:srgbClr val="C00000"/>
                </a:solidFill>
                <a:latin typeface="Arial" pitchFamily="34" charset="0"/>
                <a:cs typeface="Arial" pitchFamily="34" charset="0"/>
              </a:rPr>
              <a:t>над</a:t>
            </a:r>
            <a:r>
              <a:rPr lang="x-none" sz="1400" b="1" i="0" strike="noStrike" dirty="0">
                <a:solidFill>
                  <a:srgbClr val="C00000"/>
                </a:solidFill>
                <a:latin typeface="Arial" pitchFamily="34" charset="0"/>
                <a:cs typeface="Arial" pitchFamily="34" charset="0"/>
              </a:rPr>
              <a:t>просечни услови влажности)</a:t>
            </a:r>
          </a:p>
        </p:txBody>
      </p:sp>
    </p:spTree>
    <p:extLst>
      <p:ext uri="{BB962C8B-B14F-4D97-AF65-F5344CB8AC3E}">
        <p14:creationId xmlns:p14="http://schemas.microsoft.com/office/powerpoint/2010/main" val="231438959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9400" y="762000"/>
            <a:ext cx="5924550" cy="308371"/>
          </a:xfrm>
        </p:spPr>
        <p:txBody>
          <a:bodyPr>
            <a:noAutofit/>
          </a:bodyPr>
          <a:lstStyle/>
          <a:p>
            <a:r>
              <a:rPr lang="sr-Cyrl-CS" sz="2000" b="1" dirty="0" smtClean="0">
                <a:solidFill>
                  <a:srgbClr val="C00000"/>
                </a:solidFill>
              </a:rPr>
              <a:t>ИЗДВАЈАЊЕ </a:t>
            </a:r>
            <a:r>
              <a:rPr lang="sr-Cyrl-CS" sz="2000" b="1" dirty="0">
                <a:solidFill>
                  <a:srgbClr val="C00000"/>
                </a:solidFill>
              </a:rPr>
              <a:t>УГРОЖЕНИХ СЕКТОРА ПРИОБАЉА И КРИТИЧНИХ ДЕОНИЦА БУЈИЧНИХ ВОДОТОКОВА </a:t>
            </a:r>
            <a:r>
              <a:rPr lang="en-US" sz="2000" b="1" dirty="0">
                <a:solidFill>
                  <a:srgbClr val="C00000"/>
                </a:solidFill>
              </a:rPr>
              <a:t/>
            </a:r>
            <a:br>
              <a:rPr lang="en-US" sz="2000" b="1" dirty="0">
                <a:solidFill>
                  <a:srgbClr val="C00000"/>
                </a:solidFill>
              </a:rPr>
            </a:br>
            <a:endParaRPr lang="en-US" sz="2000" b="1" dirty="0">
              <a:solidFill>
                <a:srgbClr val="C00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66065214"/>
              </p:ext>
            </p:extLst>
          </p:nvPr>
        </p:nvGraphicFramePr>
        <p:xfrm>
          <a:off x="76200" y="1371601"/>
          <a:ext cx="7315200" cy="4572001"/>
        </p:xfrm>
        <a:graphic>
          <a:graphicData uri="http://schemas.openxmlformats.org/drawingml/2006/table">
            <a:tbl>
              <a:tblPr firstRow="1" firstCol="1" lastRow="1" lastCol="1" bandRow="1" bandCol="1">
                <a:tableStyleId>{5C22544A-7EE6-4342-B048-85BDC9FD1C3A}</a:tableStyleId>
              </a:tblPr>
              <a:tblGrid>
                <a:gridCol w="444910">
                  <a:extLst>
                    <a:ext uri="{9D8B030D-6E8A-4147-A177-3AD203B41FA5}">
                      <a16:colId xmlns="" xmlns:a16="http://schemas.microsoft.com/office/drawing/2014/main" val="20000"/>
                    </a:ext>
                  </a:extLst>
                </a:gridCol>
                <a:gridCol w="1710813">
                  <a:extLst>
                    <a:ext uri="{9D8B030D-6E8A-4147-A177-3AD203B41FA5}">
                      <a16:colId xmlns="" xmlns:a16="http://schemas.microsoft.com/office/drawing/2014/main" val="20001"/>
                    </a:ext>
                  </a:extLst>
                </a:gridCol>
                <a:gridCol w="1031568">
                  <a:extLst>
                    <a:ext uri="{9D8B030D-6E8A-4147-A177-3AD203B41FA5}">
                      <a16:colId xmlns="" xmlns:a16="http://schemas.microsoft.com/office/drawing/2014/main" val="20002"/>
                    </a:ext>
                  </a:extLst>
                </a:gridCol>
                <a:gridCol w="1031568">
                  <a:extLst>
                    <a:ext uri="{9D8B030D-6E8A-4147-A177-3AD203B41FA5}">
                      <a16:colId xmlns="" xmlns:a16="http://schemas.microsoft.com/office/drawing/2014/main" val="20003"/>
                    </a:ext>
                  </a:extLst>
                </a:gridCol>
                <a:gridCol w="3096341">
                  <a:extLst>
                    <a:ext uri="{9D8B030D-6E8A-4147-A177-3AD203B41FA5}">
                      <a16:colId xmlns="" xmlns:a16="http://schemas.microsoft.com/office/drawing/2014/main" val="20004"/>
                    </a:ext>
                  </a:extLst>
                </a:gridCol>
              </a:tblGrid>
              <a:tr h="590748">
                <a:tc>
                  <a:txBody>
                    <a:bodyPr/>
                    <a:lstStyle/>
                    <a:p>
                      <a:pPr algn="ctr">
                        <a:spcAft>
                          <a:spcPts val="0"/>
                        </a:spcAft>
                      </a:pPr>
                      <a:r>
                        <a:rPr lang="en-AU" sz="1200" dirty="0">
                          <a:effectLst/>
                        </a:rPr>
                        <a:t>No.</a:t>
                      </a:r>
                      <a:endParaRPr lang="en-US" sz="1200" dirty="0">
                        <a:effectLst/>
                        <a:latin typeface="Times YU"/>
                        <a:ea typeface="Times New Roman" panose="02020603050405020304" pitchFamily="18" charset="0"/>
                        <a:cs typeface="Times New Roman" panose="02020603050405020304" pitchFamily="18" charset="0"/>
                      </a:endParaRPr>
                    </a:p>
                  </a:txBody>
                  <a:tcPr marL="51435" marR="51435" marT="0" marB="0" anchor="ctr"/>
                </a:tc>
                <a:tc>
                  <a:txBody>
                    <a:bodyPr/>
                    <a:lstStyle/>
                    <a:p>
                      <a:pPr algn="ctr">
                        <a:spcAft>
                          <a:spcPts val="0"/>
                        </a:spcAft>
                      </a:pPr>
                      <a:r>
                        <a:rPr lang="en-AU" sz="1200">
                          <a:effectLst/>
                        </a:rPr>
                        <a:t>Река</a:t>
                      </a:r>
                      <a:endParaRPr lang="en-US" sz="1200">
                        <a:effectLst/>
                        <a:latin typeface="Times YU"/>
                        <a:ea typeface="Times New Roman" panose="02020603050405020304" pitchFamily="18" charset="0"/>
                        <a:cs typeface="Times New Roman" panose="02020603050405020304" pitchFamily="18" charset="0"/>
                      </a:endParaRPr>
                    </a:p>
                  </a:txBody>
                  <a:tcPr marL="51435" marR="51435" marT="0" marB="0" anchor="ctr"/>
                </a:tc>
                <a:tc>
                  <a:txBody>
                    <a:bodyPr/>
                    <a:lstStyle/>
                    <a:p>
                      <a:pPr algn="ctr">
                        <a:spcAft>
                          <a:spcPts val="0"/>
                        </a:spcAft>
                      </a:pPr>
                      <a:r>
                        <a:rPr lang="en-AU" sz="1200">
                          <a:effectLst/>
                        </a:rPr>
                        <a:t>X</a:t>
                      </a:r>
                      <a:endParaRPr lang="en-US" sz="1200">
                        <a:effectLst/>
                        <a:latin typeface="Times YU"/>
                        <a:ea typeface="Times New Roman" panose="02020603050405020304" pitchFamily="18" charset="0"/>
                        <a:cs typeface="Times New Roman" panose="02020603050405020304" pitchFamily="18" charset="0"/>
                      </a:endParaRPr>
                    </a:p>
                  </a:txBody>
                  <a:tcPr marL="51435" marR="51435" marT="0" marB="0" anchor="ctr"/>
                </a:tc>
                <a:tc>
                  <a:txBody>
                    <a:bodyPr/>
                    <a:lstStyle/>
                    <a:p>
                      <a:pPr algn="ctr">
                        <a:spcAft>
                          <a:spcPts val="0"/>
                        </a:spcAft>
                      </a:pPr>
                      <a:r>
                        <a:rPr lang="en-AU" sz="1200">
                          <a:effectLst/>
                        </a:rPr>
                        <a:t>Y</a:t>
                      </a:r>
                      <a:endParaRPr lang="en-US" sz="1200">
                        <a:effectLst/>
                        <a:latin typeface="Times YU"/>
                        <a:ea typeface="Times New Roman" panose="02020603050405020304" pitchFamily="18" charset="0"/>
                        <a:cs typeface="Times New Roman" panose="02020603050405020304" pitchFamily="18" charset="0"/>
                      </a:endParaRPr>
                    </a:p>
                  </a:txBody>
                  <a:tcPr marL="51435" marR="51435" marT="0" marB="0" anchor="ctr"/>
                </a:tc>
                <a:tc>
                  <a:txBody>
                    <a:bodyPr/>
                    <a:lstStyle/>
                    <a:p>
                      <a:pPr>
                        <a:spcAft>
                          <a:spcPts val="0"/>
                        </a:spcAft>
                      </a:pPr>
                      <a:r>
                        <a:rPr lang="sr-Cyrl-CS" sz="1200" dirty="0">
                          <a:effectLst/>
                        </a:rPr>
                        <a:t>локација профила и предлог активности</a:t>
                      </a:r>
                      <a:endParaRPr lang="en-US" sz="1200" dirty="0">
                        <a:effectLst/>
                        <a:latin typeface="Times YU"/>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 xmlns:a16="http://schemas.microsoft.com/office/drawing/2014/main" val="10000"/>
                  </a:ext>
                </a:extLst>
              </a:tr>
              <a:tr h="648563">
                <a:tc>
                  <a:txBody>
                    <a:bodyPr/>
                    <a:lstStyle/>
                    <a:p>
                      <a:pPr algn="ctr">
                        <a:spcAft>
                          <a:spcPts val="0"/>
                        </a:spcAft>
                      </a:pPr>
                      <a:r>
                        <a:rPr lang="en-AU" sz="1200">
                          <a:effectLst/>
                        </a:rPr>
                        <a:t>1.</a:t>
                      </a:r>
                      <a:endParaRPr lang="en-US" sz="1200">
                        <a:effectLst/>
                        <a:latin typeface="Times YU"/>
                        <a:ea typeface="Times New Roman" panose="02020603050405020304" pitchFamily="18" charset="0"/>
                        <a:cs typeface="Times New Roman" panose="02020603050405020304" pitchFamily="18" charset="0"/>
                      </a:endParaRPr>
                    </a:p>
                  </a:txBody>
                  <a:tcPr marL="51435" marR="51435" marT="0" marB="0" anchor="ctr"/>
                </a:tc>
                <a:tc>
                  <a:txBody>
                    <a:bodyPr/>
                    <a:lstStyle/>
                    <a:p>
                      <a:pPr algn="ctr">
                        <a:spcAft>
                          <a:spcPts val="0"/>
                        </a:spcAft>
                      </a:pPr>
                      <a:r>
                        <a:rPr lang="en-AU" sz="1200" dirty="0" err="1">
                          <a:effectLst/>
                        </a:rPr>
                        <a:t>Лукавица</a:t>
                      </a:r>
                      <a:endParaRPr lang="en-US" sz="1200" dirty="0">
                        <a:effectLst/>
                        <a:latin typeface="Times YU"/>
                        <a:ea typeface="Times New Roman" panose="02020603050405020304" pitchFamily="18" charset="0"/>
                        <a:cs typeface="Times New Roman" panose="02020603050405020304" pitchFamily="18" charset="0"/>
                      </a:endParaRPr>
                    </a:p>
                  </a:txBody>
                  <a:tcPr marL="51435" marR="51435" marT="0" marB="0" anchor="ctr"/>
                </a:tc>
                <a:tc>
                  <a:txBody>
                    <a:bodyPr/>
                    <a:lstStyle/>
                    <a:p>
                      <a:pPr algn="ctr">
                        <a:spcAft>
                          <a:spcPts val="0"/>
                        </a:spcAft>
                      </a:pPr>
                      <a:r>
                        <a:rPr lang="en-AU" sz="1200">
                          <a:effectLst/>
                        </a:rPr>
                        <a:t>7440895</a:t>
                      </a:r>
                      <a:endParaRPr lang="en-US" sz="1200">
                        <a:effectLst/>
                        <a:latin typeface="Times YU"/>
                        <a:ea typeface="Times New Roman" panose="02020603050405020304" pitchFamily="18" charset="0"/>
                        <a:cs typeface="Times New Roman" panose="02020603050405020304" pitchFamily="18" charset="0"/>
                      </a:endParaRPr>
                    </a:p>
                  </a:txBody>
                  <a:tcPr marL="51435" marR="51435" marT="0" marB="0" anchor="ctr"/>
                </a:tc>
                <a:tc>
                  <a:txBody>
                    <a:bodyPr/>
                    <a:lstStyle/>
                    <a:p>
                      <a:pPr algn="ctr">
                        <a:spcAft>
                          <a:spcPts val="0"/>
                        </a:spcAft>
                      </a:pPr>
                      <a:r>
                        <a:rPr lang="en-AU" sz="1200">
                          <a:effectLst/>
                        </a:rPr>
                        <a:t>4915734</a:t>
                      </a:r>
                      <a:endParaRPr lang="en-US" sz="1200">
                        <a:effectLst/>
                        <a:latin typeface="Times YU"/>
                        <a:ea typeface="Times New Roman" panose="02020603050405020304" pitchFamily="18" charset="0"/>
                        <a:cs typeface="Times New Roman" panose="02020603050405020304" pitchFamily="18" charset="0"/>
                      </a:endParaRPr>
                    </a:p>
                  </a:txBody>
                  <a:tcPr marL="51435" marR="51435" marT="0" marB="0" anchor="ctr"/>
                </a:tc>
                <a:tc>
                  <a:txBody>
                    <a:bodyPr/>
                    <a:lstStyle/>
                    <a:p>
                      <a:pPr algn="just">
                        <a:spcAft>
                          <a:spcPts val="0"/>
                        </a:spcAft>
                      </a:pPr>
                      <a:r>
                        <a:rPr lang="en-US" sz="1200" dirty="0" err="1">
                          <a:effectLst/>
                        </a:rPr>
                        <a:t>пешачки</a:t>
                      </a:r>
                      <a:r>
                        <a:rPr lang="en-US" sz="1200" dirty="0">
                          <a:effectLst/>
                        </a:rPr>
                        <a:t> </a:t>
                      </a:r>
                      <a:r>
                        <a:rPr lang="ru-RU" sz="1200" dirty="0">
                          <a:effectLst/>
                        </a:rPr>
                        <a:t>мост </a:t>
                      </a:r>
                      <a:r>
                        <a:rPr lang="en-US" sz="1200" dirty="0" err="1">
                          <a:effectLst/>
                        </a:rPr>
                        <a:t>армирано-бетонски</a:t>
                      </a:r>
                      <a:r>
                        <a:rPr lang="en-US" sz="1200" dirty="0">
                          <a:effectLst/>
                        </a:rPr>
                        <a:t>, </a:t>
                      </a:r>
                      <a:r>
                        <a:rPr lang="en-AU" sz="1200" dirty="0" err="1">
                          <a:effectLst/>
                        </a:rPr>
                        <a:t>Лазаревц</a:t>
                      </a:r>
                      <a:r>
                        <a:rPr lang="en-AU" sz="1200" dirty="0">
                          <a:effectLst/>
                        </a:rPr>
                        <a:t>, </a:t>
                      </a:r>
                      <a:r>
                        <a:rPr lang="en-AU" sz="1200" dirty="0" err="1">
                          <a:effectLst/>
                        </a:rPr>
                        <a:t>уређен</a:t>
                      </a:r>
                      <a:r>
                        <a:rPr lang="en-AU" sz="1200" dirty="0">
                          <a:effectLst/>
                        </a:rPr>
                        <a:t> </a:t>
                      </a:r>
                      <a:r>
                        <a:rPr lang="en-AU" sz="1200" dirty="0" err="1">
                          <a:effectLst/>
                        </a:rPr>
                        <a:t>ток</a:t>
                      </a:r>
                      <a:r>
                        <a:rPr lang="ru-RU" sz="1200" dirty="0">
                          <a:effectLst/>
                        </a:rPr>
                        <a:t>  </a:t>
                      </a:r>
                      <a:r>
                        <a:rPr lang="sr-Cyrl-CS" sz="1200" dirty="0">
                          <a:effectLst/>
                        </a:rPr>
                        <a:t>(слика 1)</a:t>
                      </a:r>
                      <a:r>
                        <a:rPr lang="ru-RU" sz="1200" dirty="0">
                          <a:effectLst/>
                        </a:rPr>
                        <a:t>.</a:t>
                      </a:r>
                      <a:endParaRPr lang="en-US" sz="1200" dirty="0">
                        <a:effectLst/>
                        <a:latin typeface="Times YU"/>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 xmlns:a16="http://schemas.microsoft.com/office/drawing/2014/main" val="10001"/>
                  </a:ext>
                </a:extLst>
              </a:tr>
              <a:tr h="738438">
                <a:tc>
                  <a:txBody>
                    <a:bodyPr/>
                    <a:lstStyle/>
                    <a:p>
                      <a:pPr algn="ctr">
                        <a:spcAft>
                          <a:spcPts val="0"/>
                        </a:spcAft>
                      </a:pPr>
                      <a:r>
                        <a:rPr lang="en-AU" sz="1200">
                          <a:effectLst/>
                        </a:rPr>
                        <a:t>2.</a:t>
                      </a:r>
                      <a:endParaRPr lang="en-US" sz="1200">
                        <a:effectLst/>
                        <a:latin typeface="Times YU"/>
                        <a:ea typeface="Times New Roman" panose="02020603050405020304" pitchFamily="18" charset="0"/>
                        <a:cs typeface="Times New Roman" panose="02020603050405020304" pitchFamily="18" charset="0"/>
                      </a:endParaRPr>
                    </a:p>
                  </a:txBody>
                  <a:tcPr marL="51435" marR="51435" marT="0" marB="0" anchor="ctr"/>
                </a:tc>
                <a:tc>
                  <a:txBody>
                    <a:bodyPr/>
                    <a:lstStyle/>
                    <a:p>
                      <a:pPr algn="ctr">
                        <a:spcAft>
                          <a:spcPts val="0"/>
                        </a:spcAft>
                      </a:pPr>
                      <a:r>
                        <a:rPr lang="en-AU" sz="1200">
                          <a:effectLst/>
                        </a:rPr>
                        <a:t>Лукавица</a:t>
                      </a:r>
                      <a:endParaRPr lang="en-US" sz="1200">
                        <a:effectLst/>
                        <a:latin typeface="Times YU"/>
                        <a:ea typeface="Times New Roman" panose="02020603050405020304" pitchFamily="18" charset="0"/>
                        <a:cs typeface="Times New Roman" panose="02020603050405020304" pitchFamily="18" charset="0"/>
                      </a:endParaRPr>
                    </a:p>
                  </a:txBody>
                  <a:tcPr marL="51435" marR="51435" marT="0" marB="0" anchor="ctr"/>
                </a:tc>
                <a:tc>
                  <a:txBody>
                    <a:bodyPr/>
                    <a:lstStyle/>
                    <a:p>
                      <a:pPr algn="ctr">
                        <a:spcAft>
                          <a:spcPts val="0"/>
                        </a:spcAft>
                      </a:pPr>
                      <a:r>
                        <a:rPr lang="en-AU" sz="1200">
                          <a:effectLst/>
                        </a:rPr>
                        <a:t>7440900</a:t>
                      </a:r>
                      <a:endParaRPr lang="en-US" sz="1200">
                        <a:effectLst/>
                        <a:latin typeface="Times YU"/>
                        <a:ea typeface="Times New Roman" panose="02020603050405020304" pitchFamily="18" charset="0"/>
                        <a:cs typeface="Times New Roman" panose="02020603050405020304" pitchFamily="18" charset="0"/>
                      </a:endParaRPr>
                    </a:p>
                  </a:txBody>
                  <a:tcPr marL="51435" marR="51435" marT="0" marB="0" anchor="ctr"/>
                </a:tc>
                <a:tc>
                  <a:txBody>
                    <a:bodyPr/>
                    <a:lstStyle/>
                    <a:p>
                      <a:pPr algn="ctr">
                        <a:spcAft>
                          <a:spcPts val="0"/>
                        </a:spcAft>
                      </a:pPr>
                      <a:r>
                        <a:rPr lang="en-AU" sz="1200">
                          <a:effectLst/>
                        </a:rPr>
                        <a:t>4915774</a:t>
                      </a:r>
                      <a:endParaRPr lang="en-US" sz="1200">
                        <a:effectLst/>
                        <a:latin typeface="Times YU"/>
                        <a:ea typeface="Times New Roman" panose="02020603050405020304" pitchFamily="18" charset="0"/>
                        <a:cs typeface="Times New Roman" panose="02020603050405020304" pitchFamily="18" charset="0"/>
                      </a:endParaRPr>
                    </a:p>
                  </a:txBody>
                  <a:tcPr marL="51435" marR="51435" marT="0" marB="0" anchor="ctr"/>
                </a:tc>
                <a:tc>
                  <a:txBody>
                    <a:bodyPr/>
                    <a:lstStyle/>
                    <a:p>
                      <a:pPr algn="just">
                        <a:spcAft>
                          <a:spcPts val="0"/>
                        </a:spcAft>
                      </a:pPr>
                      <a:r>
                        <a:rPr lang="ru-RU" sz="1200">
                          <a:effectLst/>
                        </a:rPr>
                        <a:t>мост </a:t>
                      </a:r>
                      <a:r>
                        <a:rPr lang="en-US" sz="1200">
                          <a:effectLst/>
                        </a:rPr>
                        <a:t>армирано</a:t>
                      </a:r>
                      <a:r>
                        <a:rPr lang="en-AU" sz="1200">
                          <a:effectLst/>
                        </a:rPr>
                        <a:t>-</a:t>
                      </a:r>
                      <a:r>
                        <a:rPr lang="en-US" sz="1200">
                          <a:effectLst/>
                        </a:rPr>
                        <a:t>бетонски </a:t>
                      </a:r>
                      <a:r>
                        <a:rPr lang="en-AU" sz="1200">
                          <a:effectLst/>
                        </a:rPr>
                        <a:t>на на магистралном путу бр. 27</a:t>
                      </a:r>
                      <a:r>
                        <a:rPr lang="en-US" sz="1200">
                          <a:effectLst/>
                        </a:rPr>
                        <a:t>,</a:t>
                      </a:r>
                      <a:r>
                        <a:rPr lang="en-AU" sz="1200">
                          <a:effectLst/>
                        </a:rPr>
                        <a:t> Лазаревц, уређен ток </a:t>
                      </a:r>
                      <a:r>
                        <a:rPr lang="sr-Cyrl-CS" sz="1200">
                          <a:effectLst/>
                        </a:rPr>
                        <a:t>(слика 2)</a:t>
                      </a:r>
                      <a:r>
                        <a:rPr lang="ru-RU" sz="1200">
                          <a:effectLst/>
                        </a:rPr>
                        <a:t>.</a:t>
                      </a:r>
                      <a:endParaRPr lang="en-US" sz="1200">
                        <a:effectLst/>
                        <a:latin typeface="Times YU"/>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 xmlns:a16="http://schemas.microsoft.com/office/drawing/2014/main" val="10002"/>
                  </a:ext>
                </a:extLst>
              </a:tr>
              <a:tr h="1297126">
                <a:tc>
                  <a:txBody>
                    <a:bodyPr/>
                    <a:lstStyle/>
                    <a:p>
                      <a:pPr algn="ctr">
                        <a:spcAft>
                          <a:spcPts val="0"/>
                        </a:spcAft>
                      </a:pPr>
                      <a:r>
                        <a:rPr lang="en-AU" sz="1200">
                          <a:effectLst/>
                        </a:rPr>
                        <a:t>3.</a:t>
                      </a:r>
                      <a:endParaRPr lang="en-US" sz="1200">
                        <a:effectLst/>
                        <a:latin typeface="Times YU"/>
                        <a:ea typeface="Times New Roman" panose="02020603050405020304" pitchFamily="18" charset="0"/>
                        <a:cs typeface="Times New Roman" panose="02020603050405020304" pitchFamily="18" charset="0"/>
                      </a:endParaRPr>
                    </a:p>
                  </a:txBody>
                  <a:tcPr marL="51435" marR="51435" marT="0" marB="0" anchor="ctr"/>
                </a:tc>
                <a:tc>
                  <a:txBody>
                    <a:bodyPr/>
                    <a:lstStyle/>
                    <a:p>
                      <a:pPr algn="ctr">
                        <a:spcAft>
                          <a:spcPts val="0"/>
                        </a:spcAft>
                      </a:pPr>
                      <a:r>
                        <a:rPr lang="en-AU" sz="1200">
                          <a:effectLst/>
                        </a:rPr>
                        <a:t>Буровачки поток</a:t>
                      </a:r>
                      <a:endParaRPr lang="en-US" sz="1200">
                        <a:effectLst/>
                        <a:latin typeface="Times YU"/>
                        <a:ea typeface="Times New Roman" panose="02020603050405020304" pitchFamily="18" charset="0"/>
                        <a:cs typeface="Times New Roman" panose="02020603050405020304" pitchFamily="18" charset="0"/>
                      </a:endParaRPr>
                    </a:p>
                  </a:txBody>
                  <a:tcPr marL="51435" marR="51435" marT="0" marB="0" anchor="ctr"/>
                </a:tc>
                <a:tc>
                  <a:txBody>
                    <a:bodyPr/>
                    <a:lstStyle/>
                    <a:p>
                      <a:pPr algn="ctr">
                        <a:spcAft>
                          <a:spcPts val="0"/>
                        </a:spcAft>
                      </a:pPr>
                      <a:r>
                        <a:rPr lang="en-AU" sz="1200" dirty="0">
                          <a:effectLst/>
                        </a:rPr>
                        <a:t>7443415</a:t>
                      </a:r>
                      <a:endParaRPr lang="en-US" sz="1200" dirty="0">
                        <a:effectLst/>
                        <a:latin typeface="Times YU"/>
                        <a:ea typeface="Times New Roman" panose="02020603050405020304" pitchFamily="18" charset="0"/>
                        <a:cs typeface="Times New Roman" panose="02020603050405020304" pitchFamily="18" charset="0"/>
                      </a:endParaRPr>
                    </a:p>
                  </a:txBody>
                  <a:tcPr marL="51435" marR="51435" marT="0" marB="0" anchor="ctr"/>
                </a:tc>
                <a:tc>
                  <a:txBody>
                    <a:bodyPr/>
                    <a:lstStyle/>
                    <a:p>
                      <a:pPr algn="ctr">
                        <a:spcAft>
                          <a:spcPts val="0"/>
                        </a:spcAft>
                      </a:pPr>
                      <a:r>
                        <a:rPr lang="en-AU" sz="1200">
                          <a:effectLst/>
                        </a:rPr>
                        <a:t>4917501</a:t>
                      </a:r>
                      <a:endParaRPr lang="en-US" sz="1200">
                        <a:effectLst/>
                        <a:latin typeface="Times YU"/>
                        <a:ea typeface="Times New Roman" panose="02020603050405020304" pitchFamily="18" charset="0"/>
                        <a:cs typeface="Times New Roman" panose="02020603050405020304" pitchFamily="18" charset="0"/>
                      </a:endParaRPr>
                    </a:p>
                  </a:txBody>
                  <a:tcPr marL="51435" marR="51435" marT="0" marB="0" anchor="ctr"/>
                </a:tc>
                <a:tc>
                  <a:txBody>
                    <a:bodyPr/>
                    <a:lstStyle/>
                    <a:p>
                      <a:pPr algn="just">
                        <a:spcAft>
                          <a:spcPts val="0"/>
                        </a:spcAft>
                      </a:pPr>
                      <a:r>
                        <a:rPr lang="ru-RU" sz="1200" dirty="0">
                          <a:effectLst/>
                        </a:rPr>
                        <a:t>пропуст цевасти Ø 1000, на локалном путу Лазаревац – Бурово: </a:t>
                      </a:r>
                      <a:r>
                        <a:rPr lang="ru-RU" sz="1200" dirty="0">
                          <a:solidFill>
                            <a:srgbClr val="FFC000"/>
                          </a:solidFill>
                          <a:effectLst/>
                        </a:rPr>
                        <a:t>неопходно је уклањање вегетације и наноса из корита, на деоници од 50 метара пре и после пропуста (слика 3).</a:t>
                      </a:r>
                      <a:endParaRPr lang="en-US" sz="1200" dirty="0">
                        <a:solidFill>
                          <a:srgbClr val="FFC000"/>
                        </a:solidFill>
                        <a:effectLst/>
                        <a:latin typeface="Times YU"/>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 xmlns:a16="http://schemas.microsoft.com/office/drawing/2014/main" val="10003"/>
                  </a:ext>
                </a:extLst>
              </a:tr>
              <a:tr h="1297126">
                <a:tc>
                  <a:txBody>
                    <a:bodyPr/>
                    <a:lstStyle/>
                    <a:p>
                      <a:pPr algn="ctr">
                        <a:spcAft>
                          <a:spcPts val="0"/>
                        </a:spcAft>
                      </a:pPr>
                      <a:r>
                        <a:rPr lang="en-AU" sz="1200" dirty="0">
                          <a:effectLst/>
                        </a:rPr>
                        <a:t>4.</a:t>
                      </a:r>
                      <a:endParaRPr lang="en-US" sz="1200" dirty="0">
                        <a:effectLst/>
                        <a:latin typeface="Times YU"/>
                        <a:ea typeface="Times New Roman" panose="02020603050405020304" pitchFamily="18" charset="0"/>
                        <a:cs typeface="Times New Roman" panose="02020603050405020304" pitchFamily="18" charset="0"/>
                      </a:endParaRPr>
                    </a:p>
                  </a:txBody>
                  <a:tcPr marL="51435" marR="51435" marT="0" marB="0" anchor="ctr"/>
                </a:tc>
                <a:tc>
                  <a:txBody>
                    <a:bodyPr/>
                    <a:lstStyle/>
                    <a:p>
                      <a:pPr algn="ctr">
                        <a:spcAft>
                          <a:spcPts val="0"/>
                        </a:spcAft>
                      </a:pPr>
                      <a:r>
                        <a:rPr lang="en-AU" sz="1200">
                          <a:effectLst/>
                        </a:rPr>
                        <a:t>Пештан</a:t>
                      </a:r>
                      <a:endParaRPr lang="en-US" sz="1200">
                        <a:effectLst/>
                        <a:latin typeface="Times YU"/>
                        <a:ea typeface="Times New Roman" panose="02020603050405020304" pitchFamily="18" charset="0"/>
                        <a:cs typeface="Times New Roman" panose="02020603050405020304" pitchFamily="18" charset="0"/>
                      </a:endParaRPr>
                    </a:p>
                  </a:txBody>
                  <a:tcPr marL="51435" marR="51435" marT="0" marB="0" anchor="ctr"/>
                </a:tc>
                <a:tc>
                  <a:txBody>
                    <a:bodyPr/>
                    <a:lstStyle/>
                    <a:p>
                      <a:pPr algn="ctr">
                        <a:spcAft>
                          <a:spcPts val="0"/>
                        </a:spcAft>
                      </a:pPr>
                      <a:r>
                        <a:rPr lang="en-AU" sz="1200">
                          <a:effectLst/>
                        </a:rPr>
                        <a:t>7446985</a:t>
                      </a:r>
                      <a:endParaRPr lang="en-US" sz="1200">
                        <a:effectLst/>
                        <a:latin typeface="Times YU"/>
                        <a:ea typeface="Times New Roman" panose="02020603050405020304" pitchFamily="18" charset="0"/>
                        <a:cs typeface="Times New Roman" panose="02020603050405020304" pitchFamily="18" charset="0"/>
                      </a:endParaRPr>
                    </a:p>
                  </a:txBody>
                  <a:tcPr marL="51435" marR="51435" marT="0" marB="0" anchor="ctr"/>
                </a:tc>
                <a:tc>
                  <a:txBody>
                    <a:bodyPr/>
                    <a:lstStyle/>
                    <a:p>
                      <a:pPr algn="ctr">
                        <a:spcAft>
                          <a:spcPts val="0"/>
                        </a:spcAft>
                      </a:pPr>
                      <a:r>
                        <a:rPr lang="en-AU" sz="1200">
                          <a:effectLst/>
                        </a:rPr>
                        <a:t>4917899</a:t>
                      </a:r>
                      <a:endParaRPr lang="en-US" sz="1200">
                        <a:effectLst/>
                        <a:latin typeface="Times YU"/>
                        <a:ea typeface="Times New Roman" panose="02020603050405020304" pitchFamily="18" charset="0"/>
                        <a:cs typeface="Times New Roman" panose="02020603050405020304" pitchFamily="18" charset="0"/>
                      </a:endParaRPr>
                    </a:p>
                  </a:txBody>
                  <a:tcPr marL="51435" marR="51435" marT="0" marB="0" anchor="ctr"/>
                </a:tc>
                <a:tc>
                  <a:txBody>
                    <a:bodyPr/>
                    <a:lstStyle/>
                    <a:p>
                      <a:pPr algn="just">
                        <a:spcAft>
                          <a:spcPts val="0"/>
                        </a:spcAft>
                      </a:pPr>
                      <a:r>
                        <a:rPr lang="ru-RU" sz="1200" dirty="0">
                          <a:effectLst/>
                        </a:rPr>
                        <a:t>мост на на локалном путу Бурово - Барошевац</a:t>
                      </a:r>
                      <a:r>
                        <a:rPr lang="sr-Cyrl-CS" sz="1200" dirty="0">
                          <a:effectLst/>
                        </a:rPr>
                        <a:t>: </a:t>
                      </a:r>
                      <a:r>
                        <a:rPr lang="ru-RU" sz="1200" dirty="0">
                          <a:solidFill>
                            <a:srgbClr val="FFC000"/>
                          </a:solidFill>
                          <a:effectLst/>
                        </a:rPr>
                        <a:t>неопходно је уклањање вегетације и наноса из корита, на деоници од 50 метара пре и после моста. (слика 4).</a:t>
                      </a:r>
                      <a:endParaRPr lang="en-US" sz="1200" dirty="0">
                        <a:solidFill>
                          <a:srgbClr val="FFC000"/>
                        </a:solidFill>
                        <a:effectLst/>
                        <a:latin typeface="Times YU"/>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273557885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338773"/>
            <a:ext cx="5886451" cy="857250"/>
          </a:xfrm>
        </p:spPr>
        <p:txBody>
          <a:bodyPr>
            <a:normAutofit/>
          </a:bodyPr>
          <a:lstStyle/>
          <a:p>
            <a:r>
              <a:rPr lang="en-US" sz="2000" b="1" dirty="0" err="1" smtClean="0">
                <a:solidFill>
                  <a:srgbClr val="C00000"/>
                </a:solidFill>
              </a:rPr>
              <a:t>Буровачки</a:t>
            </a:r>
            <a:r>
              <a:rPr lang="en-US" sz="2000" b="1" dirty="0" smtClean="0">
                <a:solidFill>
                  <a:srgbClr val="C00000"/>
                </a:solidFill>
              </a:rPr>
              <a:t> </a:t>
            </a:r>
            <a:r>
              <a:rPr lang="en-US" sz="2000" b="1" dirty="0" err="1">
                <a:solidFill>
                  <a:srgbClr val="C00000"/>
                </a:solidFill>
              </a:rPr>
              <a:t>поток</a:t>
            </a:r>
            <a:r>
              <a:rPr lang="sr-Cyrl-RS" sz="2000" b="1" dirty="0">
                <a:solidFill>
                  <a:srgbClr val="C00000"/>
                </a:solidFill>
              </a:rPr>
              <a:t>, пропуст цевасти </a:t>
            </a:r>
            <a:r>
              <a:rPr lang="ru-RU" sz="2000" b="1" dirty="0">
                <a:solidFill>
                  <a:srgbClr val="C00000"/>
                </a:solidFill>
              </a:rPr>
              <a:t>на локалном путу Лазаревац - Бурово</a:t>
            </a:r>
            <a:endParaRPr lang="en-US" sz="2000" dirty="0">
              <a:solidFill>
                <a:srgbClr val="C00000"/>
              </a:solidFill>
            </a:endParaRPr>
          </a:p>
        </p:txBody>
      </p:sp>
      <p:pic>
        <p:nvPicPr>
          <p:cNvPr id="9218" name="Picture 2" descr="20160115_1033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625" y="1114524"/>
            <a:ext cx="8452821" cy="4752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771084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381000"/>
            <a:ext cx="5192652" cy="708422"/>
          </a:xfrm>
        </p:spPr>
        <p:txBody>
          <a:bodyPr>
            <a:normAutofit/>
          </a:bodyPr>
          <a:lstStyle/>
          <a:p>
            <a:r>
              <a:rPr lang="sr-Cyrl-RS" sz="2000" b="1" dirty="0" smtClean="0">
                <a:solidFill>
                  <a:srgbClr val="C00000"/>
                </a:solidFill>
              </a:rPr>
              <a:t>Река </a:t>
            </a:r>
            <a:r>
              <a:rPr lang="en-US" sz="2000" b="1" dirty="0" err="1">
                <a:solidFill>
                  <a:srgbClr val="C00000"/>
                </a:solidFill>
              </a:rPr>
              <a:t>Пештан</a:t>
            </a:r>
            <a:r>
              <a:rPr lang="sr-Cyrl-RS" sz="2000" b="1" dirty="0">
                <a:solidFill>
                  <a:srgbClr val="C00000"/>
                </a:solidFill>
              </a:rPr>
              <a:t>, </a:t>
            </a:r>
            <a:r>
              <a:rPr lang="ru-RU" sz="2000" b="1" dirty="0">
                <a:solidFill>
                  <a:srgbClr val="C00000"/>
                </a:solidFill>
              </a:rPr>
              <a:t>мост на на локалном путу Бурово - Барошевац</a:t>
            </a:r>
            <a:endParaRPr lang="en-US" sz="2000" dirty="0">
              <a:solidFill>
                <a:srgbClr val="C00000"/>
              </a:solidFill>
            </a:endParaRPr>
          </a:p>
        </p:txBody>
      </p:sp>
      <p:pic>
        <p:nvPicPr>
          <p:cNvPr id="10242" name="Picture 2" descr="20160115_1049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01" y="1163585"/>
            <a:ext cx="8365570" cy="4703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311050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9400" y="457200"/>
            <a:ext cx="6172200" cy="514350"/>
          </a:xfrm>
        </p:spPr>
        <p:txBody>
          <a:bodyPr>
            <a:normAutofit/>
          </a:bodyPr>
          <a:lstStyle/>
          <a:p>
            <a:r>
              <a:rPr lang="sr-Cyrl-RS" sz="2000" b="1" dirty="0" smtClean="0">
                <a:solidFill>
                  <a:srgbClr val="C00000"/>
                </a:solidFill>
              </a:rPr>
              <a:t>Река </a:t>
            </a:r>
            <a:r>
              <a:rPr lang="sr-Cyrl-RS" sz="2000" b="1" dirty="0">
                <a:solidFill>
                  <a:srgbClr val="C00000"/>
                </a:solidFill>
              </a:rPr>
              <a:t>Лукавица, пешачки мост у Лазаревцу</a:t>
            </a:r>
            <a:endParaRPr lang="en-US" sz="2000" dirty="0">
              <a:solidFill>
                <a:srgbClr val="C00000"/>
              </a:solidFill>
            </a:endParaRPr>
          </a:p>
        </p:txBody>
      </p:sp>
      <p:pic>
        <p:nvPicPr>
          <p:cNvPr id="8194" name="Picture 2" descr="20160115_09234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557" y="1143000"/>
            <a:ext cx="8537697"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043870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20160115_14173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157369"/>
            <a:ext cx="8458200" cy="4755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362200" y="381000"/>
            <a:ext cx="6457950" cy="707886"/>
          </a:xfrm>
          <a:prstGeom prst="rect">
            <a:avLst/>
          </a:prstGeom>
        </p:spPr>
        <p:txBody>
          <a:bodyPr wrap="square">
            <a:spAutoFit/>
          </a:bodyPr>
          <a:lstStyle/>
          <a:p>
            <a:pPr algn="ctr"/>
            <a:r>
              <a:rPr lang="en-US" sz="2000" b="1" dirty="0" err="1" smtClean="0">
                <a:solidFill>
                  <a:srgbClr val="C00000"/>
                </a:solidFill>
                <a:latin typeface="Calibri" panose="020F0502020204030204" pitchFamily="34" charset="0"/>
                <a:ea typeface="Batang" panose="02030600000101010101" pitchFamily="18" charset="-127"/>
                <a:cs typeface="Times New Roman" panose="02020603050405020304" pitchFamily="18" charset="0"/>
              </a:rPr>
              <a:t>Сибничка</a:t>
            </a:r>
            <a:r>
              <a:rPr lang="en-US" sz="2000" b="1" dirty="0" smtClean="0">
                <a:solidFill>
                  <a:srgbClr val="C00000"/>
                </a:solidFill>
                <a:latin typeface="Calibri" panose="020F0502020204030204" pitchFamily="34" charset="0"/>
                <a:ea typeface="Batang" panose="02030600000101010101" pitchFamily="18" charset="-127"/>
                <a:cs typeface="Times New Roman" panose="02020603050405020304" pitchFamily="18" charset="0"/>
              </a:rPr>
              <a:t> </a:t>
            </a:r>
            <a:r>
              <a:rPr lang="en-US" sz="2000" b="1" dirty="0" err="1">
                <a:solidFill>
                  <a:srgbClr val="C00000"/>
                </a:solidFill>
                <a:latin typeface="Calibri" panose="020F0502020204030204" pitchFamily="34" charset="0"/>
                <a:ea typeface="Batang" panose="02030600000101010101" pitchFamily="18" charset="-127"/>
                <a:cs typeface="Times New Roman" panose="02020603050405020304" pitchFamily="18" charset="0"/>
              </a:rPr>
              <a:t>река</a:t>
            </a:r>
            <a:r>
              <a:rPr lang="sr-Cyrl-RS" sz="2000" b="1" dirty="0">
                <a:solidFill>
                  <a:srgbClr val="C00000"/>
                </a:solidFill>
                <a:latin typeface="Calibri" panose="020F0502020204030204" pitchFamily="34" charset="0"/>
                <a:ea typeface="Batang" panose="02030600000101010101" pitchFamily="18" charset="-127"/>
                <a:cs typeface="Times New Roman" panose="02020603050405020304" pitchFamily="18" charset="0"/>
              </a:rPr>
              <a:t>, </a:t>
            </a:r>
            <a:r>
              <a:rPr lang="ru-RU" sz="2000" b="1" dirty="0">
                <a:solidFill>
                  <a:srgbClr val="C00000"/>
                </a:solidFill>
                <a:latin typeface="Calibri" panose="020F0502020204030204" pitchFamily="34" charset="0"/>
                <a:ea typeface="Batang" panose="02030600000101010101" pitchFamily="18" charset="-127"/>
                <a:cs typeface="Times New Roman" panose="02020603050405020304" pitchFamily="18" charset="0"/>
              </a:rPr>
              <a:t>пропуст армирано-бетонски на некатегорисаном путу</a:t>
            </a:r>
            <a:endParaRPr lang="en-US" sz="2000" dirty="0">
              <a:solidFill>
                <a:srgbClr val="C00000"/>
              </a:solidFill>
            </a:endParaRPr>
          </a:p>
        </p:txBody>
      </p:sp>
    </p:spTree>
    <p:extLst>
      <p:ext uri="{BB962C8B-B14F-4D97-AF65-F5344CB8AC3E}">
        <p14:creationId xmlns:p14="http://schemas.microsoft.com/office/powerpoint/2010/main" val="369255716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20160115_14333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659" y="1127604"/>
            <a:ext cx="8535677" cy="4799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362200" y="419718"/>
            <a:ext cx="6687059" cy="707886"/>
          </a:xfrm>
          <a:prstGeom prst="rect">
            <a:avLst/>
          </a:prstGeom>
        </p:spPr>
        <p:txBody>
          <a:bodyPr wrap="square">
            <a:spAutoFit/>
          </a:bodyPr>
          <a:lstStyle/>
          <a:p>
            <a:pPr algn="ctr"/>
            <a:r>
              <a:rPr lang="sr-Cyrl-RS" sz="2000" b="1" dirty="0" smtClean="0">
                <a:solidFill>
                  <a:srgbClr val="C00000"/>
                </a:solidFill>
                <a:latin typeface="Calibri" panose="020F0502020204030204" pitchFamily="34" charset="0"/>
                <a:ea typeface="Batang" panose="02030600000101010101" pitchFamily="18" charset="-127"/>
                <a:cs typeface="Times New Roman" panose="02020603050405020304" pitchFamily="18" charset="0"/>
              </a:rPr>
              <a:t>Поток </a:t>
            </a:r>
            <a:r>
              <a:rPr lang="en-US" sz="2000" b="1" dirty="0" err="1">
                <a:solidFill>
                  <a:srgbClr val="C00000"/>
                </a:solidFill>
                <a:latin typeface="Calibri" panose="020F0502020204030204" pitchFamily="34" charset="0"/>
                <a:ea typeface="Batang" panose="02030600000101010101" pitchFamily="18" charset="-127"/>
                <a:cs typeface="Times New Roman" panose="02020603050405020304" pitchFamily="18" charset="0"/>
              </a:rPr>
              <a:t>Сајковац</a:t>
            </a:r>
            <a:r>
              <a:rPr lang="sr-Cyrl-RS" sz="2000" b="1" dirty="0">
                <a:solidFill>
                  <a:srgbClr val="C00000"/>
                </a:solidFill>
                <a:latin typeface="Calibri" panose="020F0502020204030204" pitchFamily="34" charset="0"/>
                <a:ea typeface="Batang" panose="02030600000101010101" pitchFamily="18" charset="-127"/>
                <a:cs typeface="Times New Roman" panose="02020603050405020304" pitchFamily="18" charset="0"/>
              </a:rPr>
              <a:t>, </a:t>
            </a:r>
            <a:r>
              <a:rPr lang="ru-RU" sz="2000" b="1" dirty="0">
                <a:solidFill>
                  <a:srgbClr val="C00000"/>
                </a:solidFill>
                <a:latin typeface="Calibri" panose="020F0502020204030204" pitchFamily="34" charset="0"/>
                <a:ea typeface="Batang" panose="02030600000101010101" pitchFamily="18" charset="-127"/>
                <a:cs typeface="Times New Roman" panose="02020603050405020304" pitchFamily="18" charset="0"/>
              </a:rPr>
              <a:t>пропуст цевасти </a:t>
            </a:r>
            <a:r>
              <a:rPr lang="ru-RU" sz="2000" b="1" dirty="0">
                <a:solidFill>
                  <a:srgbClr val="C00000"/>
                </a:solidFill>
                <a:latin typeface="Calibri" panose="020F0502020204030204" pitchFamily="34" charset="0"/>
                <a:ea typeface="Batang" panose="02030600000101010101" pitchFamily="18" charset="-127"/>
                <a:cs typeface="Arial" panose="020B0604020202020204" pitchFamily="34" charset="0"/>
              </a:rPr>
              <a:t>Ø</a:t>
            </a:r>
            <a:r>
              <a:rPr lang="ru-RU" sz="2000" b="1" dirty="0">
                <a:solidFill>
                  <a:srgbClr val="C00000"/>
                </a:solidFill>
                <a:latin typeface="Calibri" panose="020F0502020204030204" pitchFamily="34" charset="0"/>
                <a:ea typeface="Batang" panose="02030600000101010101" pitchFamily="18" charset="-127"/>
                <a:cs typeface="Times New Roman" panose="02020603050405020304" pitchFamily="18" charset="0"/>
              </a:rPr>
              <a:t> 1000, на некатегорисаном путу</a:t>
            </a:r>
            <a:endParaRPr lang="en-US" sz="2000" dirty="0">
              <a:solidFill>
                <a:srgbClr val="C00000"/>
              </a:solidFill>
            </a:endParaRPr>
          </a:p>
        </p:txBody>
      </p:sp>
    </p:spTree>
    <p:extLst>
      <p:ext uri="{BB962C8B-B14F-4D97-AF65-F5344CB8AC3E}">
        <p14:creationId xmlns:p14="http://schemas.microsoft.com/office/powerpoint/2010/main" val="292110233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20151225_13454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71" y="1143001"/>
            <a:ext cx="8516429" cy="4788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3048000" y="457200"/>
            <a:ext cx="5334000" cy="400110"/>
          </a:xfrm>
          <a:prstGeom prst="rect">
            <a:avLst/>
          </a:prstGeom>
        </p:spPr>
        <p:txBody>
          <a:bodyPr wrap="square">
            <a:spAutoFit/>
          </a:bodyPr>
          <a:lstStyle/>
          <a:p>
            <a:r>
              <a:rPr lang="sr-Cyrl-RS" sz="2000" b="1" dirty="0" smtClean="0">
                <a:solidFill>
                  <a:srgbClr val="C00000"/>
                </a:solidFill>
                <a:latin typeface="Calibri" panose="020F0502020204030204" pitchFamily="34" charset="0"/>
                <a:ea typeface="Batang" panose="02030600000101010101" pitchFamily="18" charset="-127"/>
                <a:cs typeface="Times New Roman" panose="02020603050405020304" pitchFamily="18" charset="0"/>
              </a:rPr>
              <a:t>Река </a:t>
            </a:r>
            <a:r>
              <a:rPr lang="sr-Cyrl-RS" sz="2000" b="1" dirty="0">
                <a:solidFill>
                  <a:srgbClr val="C00000"/>
                </a:solidFill>
                <a:latin typeface="Calibri" panose="020F0502020204030204" pitchFamily="34" charset="0"/>
                <a:ea typeface="Batang" panose="02030600000101010101" pitchFamily="18" charset="-127"/>
                <a:cs typeface="Times New Roman" panose="02020603050405020304" pitchFamily="18" charset="0"/>
              </a:rPr>
              <a:t>Лукавица, </a:t>
            </a:r>
            <a:r>
              <a:rPr lang="sr-Cyrl-RS" sz="2000" b="1" dirty="0" smtClean="0">
                <a:solidFill>
                  <a:srgbClr val="C00000"/>
                </a:solidFill>
                <a:latin typeface="Calibri" panose="020F0502020204030204" pitchFamily="34" charset="0"/>
                <a:ea typeface="Batang" panose="02030600000101010101" pitchFamily="18" charset="-127"/>
                <a:cs typeface="Times New Roman" panose="02020603050405020304" pitchFamily="18" charset="0"/>
              </a:rPr>
              <a:t>село </a:t>
            </a:r>
            <a:r>
              <a:rPr lang="sr-Cyrl-RS" sz="2000" b="1" dirty="0">
                <a:solidFill>
                  <a:srgbClr val="C00000"/>
                </a:solidFill>
                <a:latin typeface="Calibri" panose="020F0502020204030204" pitchFamily="34" charset="0"/>
                <a:ea typeface="Batang" panose="02030600000101010101" pitchFamily="18" charset="-127"/>
                <a:cs typeface="Times New Roman" panose="02020603050405020304" pitchFamily="18" charset="0"/>
              </a:rPr>
              <a:t>Лукавица</a:t>
            </a:r>
            <a:endParaRPr lang="en-US" sz="2000" dirty="0">
              <a:solidFill>
                <a:srgbClr val="C00000"/>
              </a:solidFill>
            </a:endParaRPr>
          </a:p>
        </p:txBody>
      </p:sp>
    </p:spTree>
    <p:extLst>
      <p:ext uri="{BB962C8B-B14F-4D97-AF65-F5344CB8AC3E}">
        <p14:creationId xmlns:p14="http://schemas.microsoft.com/office/powerpoint/2010/main" val="212801683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43200" y="338837"/>
            <a:ext cx="4038600" cy="6180592"/>
          </a:xfrm>
          <a:prstGeom prst="rect">
            <a:avLst/>
          </a:prstGeom>
        </p:spPr>
      </p:pic>
      <p:sp>
        <p:nvSpPr>
          <p:cNvPr id="6" name="Rectangle 2"/>
          <p:cNvSpPr txBox="1">
            <a:spLocks noChangeArrowheads="1"/>
          </p:cNvSpPr>
          <p:nvPr/>
        </p:nvSpPr>
        <p:spPr bwMode="auto">
          <a:xfrm>
            <a:off x="6400800" y="2682984"/>
            <a:ext cx="3048000" cy="310158"/>
          </a:xfrm>
          <a:prstGeom prst="rect">
            <a:avLst/>
          </a:prstGeom>
          <a:noFill/>
          <a:ln>
            <a:miter lim="800000"/>
            <a:headEnd/>
            <a:tailEnd/>
          </a:ln>
        </p:spPr>
        <p:txBody>
          <a:bodyPr/>
          <a:lstStyle/>
          <a:p>
            <a:pPr algn="ctr">
              <a:spcBef>
                <a:spcPct val="0"/>
              </a:spcBef>
              <a:defRPr/>
            </a:pPr>
            <a:r>
              <a:rPr lang="sr-Cyrl-RS" sz="2000" b="1" kern="0" dirty="0">
                <a:solidFill>
                  <a:srgbClr val="C00000"/>
                </a:solidFill>
                <a:latin typeface="+mj-lt"/>
                <a:ea typeface="+mj-ea"/>
                <a:cs typeface="+mj-cs"/>
              </a:rPr>
              <a:t>Карта одбрамбених </a:t>
            </a:r>
            <a:endParaRPr lang="en-US" sz="2000" b="1" kern="0" dirty="0" smtClean="0">
              <a:solidFill>
                <a:srgbClr val="C00000"/>
              </a:solidFill>
              <a:latin typeface="+mj-lt"/>
              <a:ea typeface="+mj-ea"/>
              <a:cs typeface="+mj-cs"/>
            </a:endParaRPr>
          </a:p>
          <a:p>
            <a:pPr algn="ctr">
              <a:spcBef>
                <a:spcPct val="0"/>
              </a:spcBef>
              <a:defRPr/>
            </a:pPr>
            <a:r>
              <a:rPr lang="sr-Cyrl-RS" sz="2000" b="1" kern="0" dirty="0" smtClean="0">
                <a:solidFill>
                  <a:srgbClr val="C00000"/>
                </a:solidFill>
                <a:latin typeface="+mj-lt"/>
                <a:ea typeface="+mj-ea"/>
                <a:cs typeface="+mj-cs"/>
              </a:rPr>
              <a:t>Сектора</a:t>
            </a:r>
            <a:endParaRPr lang="en-US" sz="2000" b="1" kern="0" dirty="0" smtClean="0">
              <a:solidFill>
                <a:srgbClr val="C00000"/>
              </a:solidFill>
              <a:latin typeface="+mj-lt"/>
              <a:ea typeface="+mj-ea"/>
              <a:cs typeface="+mj-cs"/>
            </a:endParaRPr>
          </a:p>
          <a:p>
            <a:pPr algn="ctr">
              <a:spcBef>
                <a:spcPct val="0"/>
              </a:spcBef>
              <a:defRPr/>
            </a:pPr>
            <a:r>
              <a:rPr lang="sr-Cyrl-RS" sz="2000" b="1" kern="0" dirty="0" smtClean="0">
                <a:solidFill>
                  <a:srgbClr val="C00000"/>
                </a:solidFill>
                <a:latin typeface="+mj-lt"/>
                <a:ea typeface="+mj-ea"/>
                <a:cs typeface="+mj-cs"/>
              </a:rPr>
              <a:t>-ГО </a:t>
            </a:r>
            <a:r>
              <a:rPr lang="sr-Cyrl-RS" sz="2000" b="1" kern="0" dirty="0">
                <a:solidFill>
                  <a:srgbClr val="C00000"/>
                </a:solidFill>
                <a:latin typeface="+mj-lt"/>
                <a:ea typeface="+mj-ea"/>
                <a:cs typeface="+mj-cs"/>
              </a:rPr>
              <a:t>Лазаревац</a:t>
            </a:r>
            <a:endParaRPr lang="en-US" sz="2000" b="1" kern="0" dirty="0">
              <a:solidFill>
                <a:srgbClr val="C00000"/>
              </a:solidFill>
              <a:latin typeface="+mj-lt"/>
              <a:ea typeface="+mj-ea"/>
              <a:cs typeface="+mj-cs"/>
            </a:endParaRPr>
          </a:p>
        </p:txBody>
      </p:sp>
      <p:sp>
        <p:nvSpPr>
          <p:cNvPr id="9" name="Rectangle 8"/>
          <p:cNvSpPr/>
          <p:nvPr/>
        </p:nvSpPr>
        <p:spPr>
          <a:xfrm>
            <a:off x="0" y="1259773"/>
            <a:ext cx="2538282" cy="830997"/>
          </a:xfrm>
          <a:prstGeom prst="rect">
            <a:avLst/>
          </a:prstGeom>
        </p:spPr>
        <p:txBody>
          <a:bodyPr wrap="square">
            <a:spAutoFit/>
          </a:bodyPr>
          <a:lstStyle/>
          <a:p>
            <a:pPr algn="just"/>
            <a:r>
              <a:rPr lang="sr-Cyrl-RS" sz="1600" b="1" u="sng" dirty="0">
                <a:solidFill>
                  <a:srgbClr val="C00000"/>
                </a:solidFill>
              </a:rPr>
              <a:t>Сектор 1 - </a:t>
            </a:r>
            <a:r>
              <a:rPr lang="sr-Cyrl-CS" sz="1600" dirty="0">
                <a:solidFill>
                  <a:srgbClr val="002060"/>
                </a:solidFill>
              </a:rPr>
              <a:t>сливови бр. 1, 2, 3, 4, 5, 6, 7, 8,</a:t>
            </a:r>
            <a:r>
              <a:rPr lang="en-US" sz="1600" dirty="0">
                <a:solidFill>
                  <a:srgbClr val="002060"/>
                </a:solidFill>
              </a:rPr>
              <a:t> 9</a:t>
            </a:r>
            <a:r>
              <a:rPr lang="sr-Cyrl-CS" sz="1600" dirty="0">
                <a:solidFill>
                  <a:srgbClr val="002060"/>
                </a:solidFill>
              </a:rPr>
              <a:t> и 1</a:t>
            </a:r>
            <a:r>
              <a:rPr lang="en-US" sz="1600" dirty="0">
                <a:solidFill>
                  <a:srgbClr val="002060"/>
                </a:solidFill>
              </a:rPr>
              <a:t>5</a:t>
            </a:r>
            <a:r>
              <a:rPr lang="sr-Cyrl-RS" sz="1600" dirty="0">
                <a:solidFill>
                  <a:srgbClr val="002060"/>
                </a:solidFill>
              </a:rPr>
              <a:t> (</a:t>
            </a:r>
            <a:r>
              <a:rPr lang="sr-Cyrl-CS" sz="1600" b="1" dirty="0">
                <a:solidFill>
                  <a:srgbClr val="002060"/>
                </a:solidFill>
              </a:rPr>
              <a:t>десне притоке реке Турије)</a:t>
            </a:r>
            <a:endParaRPr lang="sr-Latn-RS" sz="1600" dirty="0">
              <a:solidFill>
                <a:srgbClr val="002060"/>
              </a:solidFill>
            </a:endParaRPr>
          </a:p>
        </p:txBody>
      </p:sp>
      <p:sp>
        <p:nvSpPr>
          <p:cNvPr id="10" name="Rectangle 9"/>
          <p:cNvSpPr/>
          <p:nvPr/>
        </p:nvSpPr>
        <p:spPr>
          <a:xfrm>
            <a:off x="0" y="2362200"/>
            <a:ext cx="2538282" cy="1261884"/>
          </a:xfrm>
          <a:prstGeom prst="rect">
            <a:avLst/>
          </a:prstGeom>
        </p:spPr>
        <p:txBody>
          <a:bodyPr wrap="square">
            <a:spAutoFit/>
          </a:bodyPr>
          <a:lstStyle/>
          <a:p>
            <a:pPr algn="just"/>
            <a:r>
              <a:rPr lang="sr-Cyrl-RS" sz="1500" b="1" u="sng" dirty="0">
                <a:solidFill>
                  <a:srgbClr val="C00000"/>
                </a:solidFill>
              </a:rPr>
              <a:t>Сектор 2</a:t>
            </a:r>
            <a:r>
              <a:rPr lang="sr-Cyrl-RS" sz="1500" dirty="0"/>
              <a:t> - </a:t>
            </a:r>
            <a:r>
              <a:rPr lang="sr-Cyrl-CS" sz="1500" dirty="0">
                <a:solidFill>
                  <a:srgbClr val="002060"/>
                </a:solidFill>
              </a:rPr>
              <a:t>сливови бр. 10, 11, 12, 13, 1</a:t>
            </a:r>
            <a:r>
              <a:rPr lang="en-US" sz="1500" dirty="0">
                <a:solidFill>
                  <a:srgbClr val="002060"/>
                </a:solidFill>
              </a:rPr>
              <a:t>4</a:t>
            </a:r>
            <a:r>
              <a:rPr lang="sr-Cyrl-CS" sz="1500" dirty="0">
                <a:solidFill>
                  <a:srgbClr val="002060"/>
                </a:solidFill>
              </a:rPr>
              <a:t>, 16, 17, 18, </a:t>
            </a:r>
            <a:r>
              <a:rPr lang="en-US" sz="1500" dirty="0">
                <a:solidFill>
                  <a:srgbClr val="002060"/>
                </a:solidFill>
              </a:rPr>
              <a:t>19, </a:t>
            </a:r>
            <a:r>
              <a:rPr lang="sr-Cyrl-CS" sz="1500" dirty="0">
                <a:solidFill>
                  <a:srgbClr val="002060"/>
                </a:solidFill>
              </a:rPr>
              <a:t>2</a:t>
            </a:r>
            <a:r>
              <a:rPr lang="en-US" sz="1500" dirty="0">
                <a:solidFill>
                  <a:srgbClr val="002060"/>
                </a:solidFill>
              </a:rPr>
              <a:t>1</a:t>
            </a:r>
            <a:r>
              <a:rPr lang="sr-Cyrl-CS" sz="1500" dirty="0">
                <a:solidFill>
                  <a:srgbClr val="002060"/>
                </a:solidFill>
              </a:rPr>
              <a:t>, 23, 24, </a:t>
            </a:r>
            <a:r>
              <a:rPr lang="sr-Cyrl-CS" sz="1600" dirty="0">
                <a:solidFill>
                  <a:srgbClr val="002060"/>
                </a:solidFill>
              </a:rPr>
              <a:t>25</a:t>
            </a:r>
            <a:r>
              <a:rPr lang="en-US" sz="1500" dirty="0">
                <a:solidFill>
                  <a:srgbClr val="002060"/>
                </a:solidFill>
              </a:rPr>
              <a:t>, 26</a:t>
            </a:r>
            <a:r>
              <a:rPr lang="sr-Cyrl-CS" sz="1500" dirty="0">
                <a:solidFill>
                  <a:srgbClr val="002060"/>
                </a:solidFill>
              </a:rPr>
              <a:t>, </a:t>
            </a:r>
            <a:r>
              <a:rPr lang="en-US" sz="1500" dirty="0">
                <a:solidFill>
                  <a:srgbClr val="002060"/>
                </a:solidFill>
              </a:rPr>
              <a:t>50, 53 </a:t>
            </a:r>
            <a:r>
              <a:rPr lang="sr-Cyrl-CS" sz="1500" dirty="0">
                <a:solidFill>
                  <a:srgbClr val="002060"/>
                </a:solidFill>
              </a:rPr>
              <a:t>и</a:t>
            </a:r>
            <a:r>
              <a:rPr lang="en-US" sz="1500" dirty="0">
                <a:solidFill>
                  <a:srgbClr val="002060"/>
                </a:solidFill>
              </a:rPr>
              <a:t> 54</a:t>
            </a:r>
            <a:r>
              <a:rPr lang="sr-Cyrl-CS" sz="1500" b="1" dirty="0">
                <a:solidFill>
                  <a:srgbClr val="002060"/>
                </a:solidFill>
              </a:rPr>
              <a:t> (леве притоке река Пештан, Лукавица и Криваја)</a:t>
            </a:r>
            <a:endParaRPr lang="sr-Latn-RS" sz="1500" dirty="0">
              <a:solidFill>
                <a:srgbClr val="002060"/>
              </a:solidFill>
            </a:endParaRPr>
          </a:p>
        </p:txBody>
      </p:sp>
      <p:sp>
        <p:nvSpPr>
          <p:cNvPr id="11" name="Rectangle 10"/>
          <p:cNvSpPr/>
          <p:nvPr/>
        </p:nvSpPr>
        <p:spPr>
          <a:xfrm>
            <a:off x="0" y="3886200"/>
            <a:ext cx="2538282" cy="2800767"/>
          </a:xfrm>
          <a:prstGeom prst="rect">
            <a:avLst/>
          </a:prstGeom>
        </p:spPr>
        <p:txBody>
          <a:bodyPr wrap="square">
            <a:spAutoFit/>
          </a:bodyPr>
          <a:lstStyle/>
          <a:p>
            <a:pPr algn="just"/>
            <a:r>
              <a:rPr lang="sr-Cyrl-RS" sz="1600" b="1" u="sng" dirty="0">
                <a:solidFill>
                  <a:srgbClr val="C00000"/>
                </a:solidFill>
              </a:rPr>
              <a:t>Сектор 3</a:t>
            </a:r>
            <a:r>
              <a:rPr lang="sr-Cyrl-RS" sz="1600" dirty="0"/>
              <a:t> - </a:t>
            </a:r>
            <a:r>
              <a:rPr lang="sr-Cyrl-CS" sz="1600" dirty="0">
                <a:solidFill>
                  <a:srgbClr val="002060"/>
                </a:solidFill>
              </a:rPr>
              <a:t>сливови бр. </a:t>
            </a:r>
            <a:r>
              <a:rPr lang="en-US" sz="1600" dirty="0">
                <a:solidFill>
                  <a:srgbClr val="002060"/>
                </a:solidFill>
              </a:rPr>
              <a:t>20</a:t>
            </a:r>
            <a:r>
              <a:rPr lang="sr-Cyrl-CS" sz="1600" dirty="0">
                <a:solidFill>
                  <a:srgbClr val="002060"/>
                </a:solidFill>
              </a:rPr>
              <a:t>, </a:t>
            </a:r>
            <a:r>
              <a:rPr lang="en-US" sz="1600" dirty="0">
                <a:solidFill>
                  <a:srgbClr val="002060"/>
                </a:solidFill>
              </a:rPr>
              <a:t>22</a:t>
            </a:r>
            <a:r>
              <a:rPr lang="sr-Cyrl-CS" sz="1600" dirty="0">
                <a:solidFill>
                  <a:srgbClr val="002060"/>
                </a:solidFill>
              </a:rPr>
              <a:t>, 2</a:t>
            </a:r>
            <a:r>
              <a:rPr lang="en-US" sz="1600" dirty="0">
                <a:solidFill>
                  <a:srgbClr val="002060"/>
                </a:solidFill>
              </a:rPr>
              <a:t>7</a:t>
            </a:r>
            <a:r>
              <a:rPr lang="sr-Cyrl-CS" sz="1600" dirty="0">
                <a:solidFill>
                  <a:srgbClr val="002060"/>
                </a:solidFill>
              </a:rPr>
              <a:t>, 2</a:t>
            </a:r>
            <a:r>
              <a:rPr lang="en-US" sz="1600" dirty="0">
                <a:solidFill>
                  <a:srgbClr val="002060"/>
                </a:solidFill>
              </a:rPr>
              <a:t>8</a:t>
            </a:r>
            <a:r>
              <a:rPr lang="sr-Cyrl-CS" sz="1600" dirty="0">
                <a:solidFill>
                  <a:srgbClr val="002060"/>
                </a:solidFill>
              </a:rPr>
              <a:t>, 2</a:t>
            </a:r>
            <a:r>
              <a:rPr lang="en-US" sz="1600" dirty="0">
                <a:solidFill>
                  <a:srgbClr val="002060"/>
                </a:solidFill>
              </a:rPr>
              <a:t>9</a:t>
            </a:r>
            <a:r>
              <a:rPr lang="sr-Cyrl-CS" sz="1600" dirty="0">
                <a:solidFill>
                  <a:srgbClr val="002060"/>
                </a:solidFill>
              </a:rPr>
              <a:t>, 30, 31, 32, 33, 34, 35, 36, 37, 38, 39, 40, 41, 42, 43, 44, 45, 46, 47, 48</a:t>
            </a:r>
            <a:r>
              <a:rPr lang="en-US" sz="1600" dirty="0">
                <a:solidFill>
                  <a:srgbClr val="002060"/>
                </a:solidFill>
              </a:rPr>
              <a:t>, 49</a:t>
            </a:r>
            <a:r>
              <a:rPr lang="sr-Cyrl-CS" sz="1600" dirty="0">
                <a:solidFill>
                  <a:srgbClr val="002060"/>
                </a:solidFill>
              </a:rPr>
              <a:t> и</a:t>
            </a:r>
            <a:r>
              <a:rPr lang="en-US" sz="1600" dirty="0">
                <a:solidFill>
                  <a:srgbClr val="002060"/>
                </a:solidFill>
              </a:rPr>
              <a:t> 51</a:t>
            </a:r>
            <a:r>
              <a:rPr lang="sr-Cyrl-RS" sz="1600" dirty="0">
                <a:solidFill>
                  <a:srgbClr val="002060"/>
                </a:solidFill>
              </a:rPr>
              <a:t> (</a:t>
            </a:r>
            <a:r>
              <a:rPr lang="sr-Cyrl-CS" sz="1600" b="1" dirty="0">
                <a:solidFill>
                  <a:srgbClr val="002060"/>
                </a:solidFill>
              </a:rPr>
              <a:t>све десне притоке реке </a:t>
            </a:r>
            <a:r>
              <a:rPr lang="sr-Cyrl-RS" sz="1600" b="1" dirty="0">
                <a:solidFill>
                  <a:srgbClr val="002060"/>
                </a:solidFill>
              </a:rPr>
              <a:t>Љиг </a:t>
            </a:r>
            <a:r>
              <a:rPr lang="sr-Cyrl-CS" sz="1600" b="1" dirty="0">
                <a:solidFill>
                  <a:srgbClr val="002060"/>
                </a:solidFill>
              </a:rPr>
              <a:t>на територији Градске Општине Лазаревац; сви издвојени водотокови на сливу реке Оњег) </a:t>
            </a:r>
            <a:endParaRPr lang="en-US" sz="1600" dirty="0">
              <a:solidFill>
                <a:srgbClr val="002060"/>
              </a:solidFill>
            </a:endParaRPr>
          </a:p>
          <a:p>
            <a:pPr algn="just"/>
            <a:endParaRPr lang="sr-Latn-RS" sz="1600" dirty="0"/>
          </a:p>
        </p:txBody>
      </p:sp>
    </p:spTree>
    <p:extLst>
      <p:ext uri="{BB962C8B-B14F-4D97-AF65-F5344CB8AC3E}">
        <p14:creationId xmlns:p14="http://schemas.microsoft.com/office/powerpoint/2010/main" val="20639014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9400" y="762000"/>
            <a:ext cx="6172200" cy="422672"/>
          </a:xfrm>
        </p:spPr>
        <p:txBody>
          <a:bodyPr>
            <a:noAutofit/>
          </a:bodyPr>
          <a:lstStyle/>
          <a:p>
            <a:r>
              <a:rPr lang="sr-Cyrl-CS" sz="2000" b="1" dirty="0" smtClean="0">
                <a:solidFill>
                  <a:srgbClr val="C00000"/>
                </a:solidFill>
              </a:rPr>
              <a:t>Посебни </a:t>
            </a:r>
            <a:r>
              <a:rPr lang="sr-Cyrl-CS" sz="2000" b="1" dirty="0">
                <a:solidFill>
                  <a:srgbClr val="C00000"/>
                </a:solidFill>
              </a:rPr>
              <a:t>услови ангажовања људства, механизације, опреме и материјалних средстава</a:t>
            </a:r>
            <a:r>
              <a:rPr lang="en-US" sz="2000" dirty="0">
                <a:solidFill>
                  <a:srgbClr val="C00000"/>
                </a:solidFill>
              </a:rPr>
              <a:t/>
            </a:r>
            <a:br>
              <a:rPr lang="en-US" sz="2000" dirty="0">
                <a:solidFill>
                  <a:srgbClr val="C00000"/>
                </a:solidFill>
              </a:rPr>
            </a:br>
            <a:endParaRPr lang="en-US" sz="2000" dirty="0">
              <a:solidFill>
                <a:srgbClr val="C00000"/>
              </a:solidFill>
            </a:endParaRPr>
          </a:p>
        </p:txBody>
      </p:sp>
      <p:sp>
        <p:nvSpPr>
          <p:cNvPr id="3" name="Content Placeholder 2"/>
          <p:cNvSpPr>
            <a:spLocks noGrp="1"/>
          </p:cNvSpPr>
          <p:nvPr>
            <p:ph idx="1"/>
          </p:nvPr>
        </p:nvSpPr>
        <p:spPr>
          <a:xfrm>
            <a:off x="76200" y="1447800"/>
            <a:ext cx="8915400" cy="4525963"/>
          </a:xfrm>
        </p:spPr>
        <p:txBody>
          <a:bodyPr>
            <a:noAutofit/>
          </a:bodyPr>
          <a:lstStyle/>
          <a:p>
            <a:pPr marL="0" indent="0" algn="ctr">
              <a:buNone/>
            </a:pPr>
            <a:r>
              <a:rPr lang="sr-Cyrl-CS" b="1" u="sng" dirty="0" smtClean="0">
                <a:solidFill>
                  <a:srgbClr val="0070C0"/>
                </a:solidFill>
              </a:rPr>
              <a:t>Сектор </a:t>
            </a:r>
            <a:r>
              <a:rPr lang="en-US" b="1" u="sng" dirty="0">
                <a:solidFill>
                  <a:srgbClr val="0070C0"/>
                </a:solidFill>
              </a:rPr>
              <a:t>1</a:t>
            </a:r>
            <a:r>
              <a:rPr lang="sr-Cyrl-CS" b="1" dirty="0">
                <a:solidFill>
                  <a:srgbClr val="0070C0"/>
                </a:solidFill>
              </a:rPr>
              <a:t>: десне притоке реке Турије</a:t>
            </a:r>
            <a:endParaRPr lang="en-US" dirty="0">
              <a:solidFill>
                <a:srgbClr val="0070C0"/>
              </a:solidFill>
            </a:endParaRPr>
          </a:p>
          <a:p>
            <a:pPr marL="0" indent="0">
              <a:buNone/>
            </a:pPr>
            <a:r>
              <a:rPr lang="sr-Cyrl-CS" b="1" dirty="0">
                <a:solidFill>
                  <a:srgbClr val="0070C0"/>
                </a:solidFill>
              </a:rPr>
              <a:t> </a:t>
            </a:r>
            <a:endParaRPr lang="en-US" dirty="0">
              <a:solidFill>
                <a:srgbClr val="0070C0"/>
              </a:solidFill>
            </a:endParaRPr>
          </a:p>
          <a:p>
            <a:pPr marL="0" indent="0">
              <a:buNone/>
            </a:pPr>
            <a:r>
              <a:rPr lang="sr-Cyrl-CS" u="sng" dirty="0" smtClean="0">
                <a:solidFill>
                  <a:schemeClr val="accent5">
                    <a:lumMod val="75000"/>
                  </a:schemeClr>
                </a:solidFill>
              </a:rPr>
              <a:t>-</a:t>
            </a:r>
            <a:r>
              <a:rPr lang="ru-RU" u="sng" dirty="0">
                <a:solidFill>
                  <a:schemeClr val="accent5">
                    <a:lumMod val="75000"/>
                  </a:schemeClr>
                </a:solidFill>
              </a:rPr>
              <a:t>обезбеђење људства</a:t>
            </a:r>
            <a:r>
              <a:rPr lang="ru-RU" dirty="0">
                <a:solidFill>
                  <a:schemeClr val="accent5">
                    <a:lumMod val="75000"/>
                  </a:schemeClr>
                </a:solidFill>
              </a:rPr>
              <a:t>:</a:t>
            </a:r>
            <a:r>
              <a:rPr lang="ru-RU" dirty="0"/>
              <a:t> </a:t>
            </a:r>
            <a:r>
              <a:rPr lang="ru-RU" b="1" dirty="0">
                <a:solidFill>
                  <a:schemeClr val="accent6">
                    <a:lumMod val="75000"/>
                  </a:schemeClr>
                </a:solidFill>
              </a:rPr>
              <a:t>180 људи</a:t>
            </a:r>
            <a:r>
              <a:rPr lang="en-US" b="1" dirty="0"/>
              <a:t>.</a:t>
            </a:r>
            <a:endParaRPr lang="en-US" dirty="0"/>
          </a:p>
          <a:p>
            <a:pPr marL="0" indent="0">
              <a:buNone/>
            </a:pPr>
            <a:r>
              <a:rPr lang="ru-RU" dirty="0"/>
              <a:t> </a:t>
            </a:r>
            <a:endParaRPr lang="en-US" dirty="0"/>
          </a:p>
          <a:p>
            <a:pPr marL="0" indent="0" algn="just">
              <a:buNone/>
            </a:pPr>
            <a:r>
              <a:rPr lang="sr-Cyrl-CS" u="sng" dirty="0">
                <a:solidFill>
                  <a:schemeClr val="accent5">
                    <a:lumMod val="75000"/>
                  </a:schemeClr>
                </a:solidFill>
              </a:rPr>
              <a:t>-</a:t>
            </a:r>
            <a:r>
              <a:rPr lang="ru-RU" u="sng" dirty="0">
                <a:solidFill>
                  <a:schemeClr val="accent5">
                    <a:lumMod val="75000"/>
                  </a:schemeClr>
                </a:solidFill>
              </a:rPr>
              <a:t>обезбеђење алата, материјала, опреме и механизације</a:t>
            </a:r>
            <a:r>
              <a:rPr lang="ru-RU" dirty="0">
                <a:solidFill>
                  <a:schemeClr val="accent5">
                    <a:lumMod val="75000"/>
                  </a:schemeClr>
                </a:solidFill>
              </a:rPr>
              <a:t>:</a:t>
            </a:r>
            <a:r>
              <a:rPr lang="sr-Cyrl-CS" dirty="0"/>
              <a:t> </a:t>
            </a:r>
            <a:r>
              <a:rPr lang="sr-Cyrl-CS" b="1" dirty="0">
                <a:solidFill>
                  <a:schemeClr val="accent6">
                    <a:lumMod val="75000"/>
                  </a:schemeClr>
                </a:solidFill>
              </a:rPr>
              <a:t>ЈВП „Београдводе“ и по потреби, сва градска јавна комунална предузећа, приватне и друштвене грађевинске фирме</a:t>
            </a:r>
            <a:r>
              <a:rPr lang="ru-RU" b="1" dirty="0">
                <a:solidFill>
                  <a:schemeClr val="accent6">
                    <a:lumMod val="75000"/>
                  </a:schemeClr>
                </a:solidFill>
              </a:rPr>
              <a:t>.</a:t>
            </a:r>
            <a:endParaRPr lang="en-US" b="1" dirty="0">
              <a:solidFill>
                <a:schemeClr val="accent6">
                  <a:lumMod val="75000"/>
                </a:schemeClr>
              </a:solidFill>
            </a:endParaRPr>
          </a:p>
          <a:p>
            <a:endParaRPr lang="en-US" dirty="0"/>
          </a:p>
        </p:txBody>
      </p:sp>
    </p:spTree>
    <p:extLst>
      <p:ext uri="{BB962C8B-B14F-4D97-AF65-F5344CB8AC3E}">
        <p14:creationId xmlns:p14="http://schemas.microsoft.com/office/powerpoint/2010/main" val="35343874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Content Placeholder 5" descr="OMIMG_20140929_134034.jpg"/>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533401" y="1200171"/>
            <a:ext cx="8369610" cy="4707303"/>
          </a:xfrm>
        </p:spPr>
      </p:pic>
      <p:sp>
        <p:nvSpPr>
          <p:cNvPr id="4" name="Text Box 3"/>
          <p:cNvSpPr txBox="1">
            <a:spLocks noChangeArrowheads="1"/>
          </p:cNvSpPr>
          <p:nvPr/>
        </p:nvSpPr>
        <p:spPr bwMode="auto">
          <a:xfrm>
            <a:off x="1752600" y="706580"/>
            <a:ext cx="56388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eaLnBrk="1" hangingPunct="1">
              <a:spcBef>
                <a:spcPct val="50000"/>
              </a:spcBef>
            </a:pPr>
            <a:r>
              <a:rPr lang="sr-Cyrl-RS" sz="2000" b="1" dirty="0" smtClean="0">
                <a:solidFill>
                  <a:srgbClr val="C00000"/>
                </a:solidFill>
                <a:latin typeface="Calibri" panose="020F0502020204030204" pitchFamily="34" charset="0"/>
              </a:rPr>
              <a:t>Текија, септембар </a:t>
            </a:r>
            <a:r>
              <a:rPr lang="en-US" sz="2000" b="1" dirty="0" smtClean="0">
                <a:solidFill>
                  <a:srgbClr val="C00000"/>
                </a:solidFill>
                <a:latin typeface="Calibri" panose="020F0502020204030204" pitchFamily="34" charset="0"/>
              </a:rPr>
              <a:t>201</a:t>
            </a:r>
            <a:r>
              <a:rPr lang="sr-Cyrl-RS" sz="2000" b="1" dirty="0" smtClean="0">
                <a:solidFill>
                  <a:srgbClr val="C00000"/>
                </a:solidFill>
                <a:latin typeface="Calibri" panose="020F0502020204030204" pitchFamily="34" charset="0"/>
              </a:rPr>
              <a:t>4.</a:t>
            </a:r>
            <a:endParaRPr lang="en-US" sz="2000" b="1" dirty="0">
              <a:solidFill>
                <a:srgbClr val="C00000"/>
              </a:solidFill>
              <a:latin typeface="Calibri" panose="020F0502020204030204" pitchFamily="34" charset="0"/>
            </a:endParaRPr>
          </a:p>
        </p:txBody>
      </p:sp>
    </p:spTree>
    <p:extLst>
      <p:ext uri="{BB962C8B-B14F-4D97-AF65-F5344CB8AC3E}">
        <p14:creationId xmlns:p14="http://schemas.microsoft.com/office/powerpoint/2010/main" val="65377625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497706197"/>
              </p:ext>
            </p:extLst>
          </p:nvPr>
        </p:nvGraphicFramePr>
        <p:xfrm>
          <a:off x="76200" y="1229063"/>
          <a:ext cx="6858000" cy="5247937"/>
        </p:xfrm>
        <a:graphic>
          <a:graphicData uri="http://schemas.openxmlformats.org/drawingml/2006/table">
            <a:tbl>
              <a:tblPr firstRow="1" firstCol="1" lastRow="1" lastCol="1" bandRow="1" bandCol="1">
                <a:tableStyleId>{5C22544A-7EE6-4342-B048-85BDC9FD1C3A}</a:tableStyleId>
              </a:tblPr>
              <a:tblGrid>
                <a:gridCol w="2268191">
                  <a:extLst>
                    <a:ext uri="{9D8B030D-6E8A-4147-A177-3AD203B41FA5}">
                      <a16:colId xmlns="" xmlns:a16="http://schemas.microsoft.com/office/drawing/2014/main" val="20000"/>
                    </a:ext>
                  </a:extLst>
                </a:gridCol>
                <a:gridCol w="1491080">
                  <a:extLst>
                    <a:ext uri="{9D8B030D-6E8A-4147-A177-3AD203B41FA5}">
                      <a16:colId xmlns="" xmlns:a16="http://schemas.microsoft.com/office/drawing/2014/main" val="20001"/>
                    </a:ext>
                  </a:extLst>
                </a:gridCol>
                <a:gridCol w="1491891">
                  <a:extLst>
                    <a:ext uri="{9D8B030D-6E8A-4147-A177-3AD203B41FA5}">
                      <a16:colId xmlns="" xmlns:a16="http://schemas.microsoft.com/office/drawing/2014/main" val="20002"/>
                    </a:ext>
                  </a:extLst>
                </a:gridCol>
                <a:gridCol w="1606838">
                  <a:extLst>
                    <a:ext uri="{9D8B030D-6E8A-4147-A177-3AD203B41FA5}">
                      <a16:colId xmlns="" xmlns:a16="http://schemas.microsoft.com/office/drawing/2014/main" val="20003"/>
                    </a:ext>
                  </a:extLst>
                </a:gridCol>
              </a:tblGrid>
              <a:tr h="479910">
                <a:tc>
                  <a:txBody>
                    <a:bodyPr/>
                    <a:lstStyle/>
                    <a:p>
                      <a:pPr>
                        <a:spcAft>
                          <a:spcPts val="0"/>
                        </a:spcAft>
                      </a:pPr>
                      <a:r>
                        <a:rPr lang="sr-Cyrl-CS" sz="1400" dirty="0">
                          <a:effectLst/>
                        </a:rPr>
                        <a:t>Назив средства</a:t>
                      </a:r>
                      <a:endParaRPr lang="en-US" sz="1400" dirty="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Комада/количина</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Назив средства</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Комада/количина</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0"/>
                  </a:ext>
                </a:extLst>
              </a:tr>
              <a:tr h="239955">
                <a:tc>
                  <a:txBody>
                    <a:bodyPr/>
                    <a:lstStyle/>
                    <a:p>
                      <a:pPr>
                        <a:spcAft>
                          <a:spcPts val="0"/>
                        </a:spcAft>
                      </a:pPr>
                      <a:r>
                        <a:rPr lang="sr-Cyrl-CS" sz="1400">
                          <a:effectLst/>
                        </a:rPr>
                        <a:t>Ровокопач</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2</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Канап за џакове</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10 котурова</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1"/>
                  </a:ext>
                </a:extLst>
              </a:tr>
              <a:tr h="719865">
                <a:tc>
                  <a:txBody>
                    <a:bodyPr/>
                    <a:lstStyle/>
                    <a:p>
                      <a:pPr>
                        <a:spcAft>
                          <a:spcPts val="0"/>
                        </a:spcAft>
                      </a:pPr>
                      <a:r>
                        <a:rPr lang="sr-Cyrl-CS" sz="1400">
                          <a:effectLst/>
                        </a:rPr>
                        <a:t>Булдозер</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2</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Акумулаторске батеријске лампе</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 </a:t>
                      </a:r>
                      <a:endParaRPr lang="en-US" sz="1400">
                        <a:effectLst/>
                      </a:endParaRPr>
                    </a:p>
                    <a:p>
                      <a:pPr algn="ctr">
                        <a:spcAft>
                          <a:spcPts val="0"/>
                        </a:spcAft>
                      </a:pPr>
                      <a:r>
                        <a:rPr lang="sr-Cyrl-CS" sz="1400">
                          <a:effectLst/>
                        </a:rPr>
                        <a:t>10</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2"/>
                  </a:ext>
                </a:extLst>
              </a:tr>
              <a:tr h="239955">
                <a:tc>
                  <a:txBody>
                    <a:bodyPr/>
                    <a:lstStyle/>
                    <a:p>
                      <a:pPr>
                        <a:spcAft>
                          <a:spcPts val="0"/>
                        </a:spcAft>
                      </a:pPr>
                      <a:r>
                        <a:rPr lang="sr-Cyrl-CS" sz="1400" dirty="0">
                          <a:effectLst/>
                        </a:rPr>
                        <a:t>Багер</a:t>
                      </a:r>
                      <a:endParaRPr lang="en-US" sz="1400" dirty="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2</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Чизме рибарске</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10</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3"/>
                  </a:ext>
                </a:extLst>
              </a:tr>
              <a:tr h="239955">
                <a:tc>
                  <a:txBody>
                    <a:bodyPr/>
                    <a:lstStyle/>
                    <a:p>
                      <a:pPr>
                        <a:spcAft>
                          <a:spcPts val="0"/>
                        </a:spcAft>
                      </a:pPr>
                      <a:r>
                        <a:rPr lang="sr-Cyrl-CS" sz="1400">
                          <a:effectLst/>
                        </a:rPr>
                        <a:t>Утоваривач</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2</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Чизме гумене</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1</a:t>
                      </a:r>
                      <a:r>
                        <a:rPr lang="en-US" sz="1400">
                          <a:effectLst/>
                        </a:rPr>
                        <a:t>8</a:t>
                      </a:r>
                      <a:r>
                        <a:rPr lang="sr-Cyrl-CS" sz="1400">
                          <a:effectLst/>
                        </a:rPr>
                        <a:t>0</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4"/>
                  </a:ext>
                </a:extLst>
              </a:tr>
              <a:tr h="239955">
                <a:tc>
                  <a:txBody>
                    <a:bodyPr/>
                    <a:lstStyle/>
                    <a:p>
                      <a:pPr>
                        <a:spcAft>
                          <a:spcPts val="0"/>
                        </a:spcAft>
                      </a:pPr>
                      <a:r>
                        <a:rPr lang="sr-Cyrl-CS" sz="1400">
                          <a:effectLst/>
                        </a:rPr>
                        <a:t>Камион-кипер</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dirty="0">
                          <a:effectLst/>
                        </a:rPr>
                        <a:t>6</a:t>
                      </a:r>
                      <a:endParaRPr lang="en-US" sz="1400" dirty="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Паљена жица</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4 кг</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5"/>
                  </a:ext>
                </a:extLst>
              </a:tr>
              <a:tr h="239955">
                <a:tc>
                  <a:txBody>
                    <a:bodyPr/>
                    <a:lstStyle/>
                    <a:p>
                      <a:pPr>
                        <a:spcAft>
                          <a:spcPts val="0"/>
                        </a:spcAft>
                      </a:pPr>
                      <a:r>
                        <a:rPr lang="sr-Cyrl-CS" sz="1400">
                          <a:effectLst/>
                        </a:rPr>
                        <a:t>Трактор са приколицом</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10</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Ексери разни</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4 кг</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6"/>
                  </a:ext>
                </a:extLst>
              </a:tr>
              <a:tr h="479910">
                <a:tc>
                  <a:txBody>
                    <a:bodyPr/>
                    <a:lstStyle/>
                    <a:p>
                      <a:pPr>
                        <a:spcAft>
                          <a:spcPts val="0"/>
                        </a:spcAft>
                      </a:pPr>
                      <a:r>
                        <a:rPr lang="sr-Cyrl-CS" sz="1400">
                          <a:effectLst/>
                        </a:rPr>
                        <a:t>Ватрогасна цистерна</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1</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Приручна апотека</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10</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7"/>
                  </a:ext>
                </a:extLst>
              </a:tr>
              <a:tr h="239955">
                <a:tc>
                  <a:txBody>
                    <a:bodyPr/>
                    <a:lstStyle/>
                    <a:p>
                      <a:pPr>
                        <a:spcAft>
                          <a:spcPts val="0"/>
                        </a:spcAft>
                      </a:pPr>
                      <a:r>
                        <a:rPr lang="sr-Cyrl-CS" sz="1400">
                          <a:effectLst/>
                        </a:rPr>
                        <a:t>Чамац са мотором</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2</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Секире</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10</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8"/>
                  </a:ext>
                </a:extLst>
              </a:tr>
              <a:tr h="239955">
                <a:tc>
                  <a:txBody>
                    <a:bodyPr/>
                    <a:lstStyle/>
                    <a:p>
                      <a:pPr>
                        <a:spcAft>
                          <a:spcPts val="0"/>
                        </a:spcAft>
                      </a:pPr>
                      <a:r>
                        <a:rPr lang="sr-Cyrl-CS" sz="1400">
                          <a:effectLst/>
                        </a:rPr>
                        <a:t>Цистерна за пијаћу воду</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2</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Тестере моторне</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4</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9"/>
                  </a:ext>
                </a:extLst>
              </a:tr>
              <a:tr h="448837">
                <a:tc>
                  <a:txBody>
                    <a:bodyPr/>
                    <a:lstStyle/>
                    <a:p>
                      <a:pPr>
                        <a:spcAft>
                          <a:spcPts val="0"/>
                        </a:spcAft>
                      </a:pPr>
                      <a:r>
                        <a:rPr lang="sr-Cyrl-CS" sz="1400">
                          <a:effectLst/>
                        </a:rPr>
                        <a:t>Цистерна за отпадну воду</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1</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Чекићи</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10</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10"/>
                  </a:ext>
                </a:extLst>
              </a:tr>
              <a:tr h="239955">
                <a:tc>
                  <a:txBody>
                    <a:bodyPr/>
                    <a:lstStyle/>
                    <a:p>
                      <a:pPr>
                        <a:spcAft>
                          <a:spcPts val="0"/>
                        </a:spcAft>
                      </a:pPr>
                      <a:r>
                        <a:rPr lang="sr-Cyrl-CS" sz="1400">
                          <a:effectLst/>
                        </a:rPr>
                        <a:t>Електро-агрегат</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2</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Клешта</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10</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11"/>
                  </a:ext>
                </a:extLst>
              </a:tr>
              <a:tr h="239955">
                <a:tc>
                  <a:txBody>
                    <a:bodyPr/>
                    <a:lstStyle/>
                    <a:p>
                      <a:pPr>
                        <a:spcAft>
                          <a:spcPts val="0"/>
                        </a:spcAft>
                      </a:pPr>
                      <a:r>
                        <a:rPr lang="sr-Cyrl-CS" sz="1400">
                          <a:effectLst/>
                        </a:rPr>
                        <a:t>Моторна пумпа</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5</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Кабанице</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1</a:t>
                      </a:r>
                      <a:r>
                        <a:rPr lang="en-US" sz="1400">
                          <a:effectLst/>
                        </a:rPr>
                        <a:t>8</a:t>
                      </a:r>
                      <a:r>
                        <a:rPr lang="sr-Cyrl-CS" sz="1400">
                          <a:effectLst/>
                        </a:rPr>
                        <a:t>0</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12"/>
                  </a:ext>
                </a:extLst>
              </a:tr>
              <a:tr h="239955">
                <a:tc>
                  <a:txBody>
                    <a:bodyPr/>
                    <a:lstStyle/>
                    <a:p>
                      <a:pPr>
                        <a:spcAft>
                          <a:spcPts val="0"/>
                        </a:spcAft>
                      </a:pPr>
                      <a:r>
                        <a:rPr lang="sr-Cyrl-CS" sz="1400">
                          <a:effectLst/>
                        </a:rPr>
                        <a:t>Лопате</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60</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 </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 </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13"/>
                  </a:ext>
                </a:extLst>
              </a:tr>
              <a:tr h="239955">
                <a:tc>
                  <a:txBody>
                    <a:bodyPr/>
                    <a:lstStyle/>
                    <a:p>
                      <a:pPr>
                        <a:spcAft>
                          <a:spcPts val="0"/>
                        </a:spcAft>
                      </a:pPr>
                      <a:r>
                        <a:rPr lang="sr-Cyrl-CS" sz="1400">
                          <a:effectLst/>
                        </a:rPr>
                        <a:t>Крампови-пијуци</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60</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 </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 </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14"/>
                  </a:ext>
                </a:extLst>
              </a:tr>
              <a:tr h="239955">
                <a:tc>
                  <a:txBody>
                    <a:bodyPr/>
                    <a:lstStyle/>
                    <a:p>
                      <a:pPr>
                        <a:spcAft>
                          <a:spcPts val="0"/>
                        </a:spcAft>
                      </a:pPr>
                      <a:r>
                        <a:rPr lang="sr-Cyrl-CS" sz="1400">
                          <a:effectLst/>
                        </a:rPr>
                        <a:t>Ашови</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60</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 </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 </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15"/>
                  </a:ext>
                </a:extLst>
              </a:tr>
              <a:tr h="239955">
                <a:tc>
                  <a:txBody>
                    <a:bodyPr/>
                    <a:lstStyle/>
                    <a:p>
                      <a:pPr>
                        <a:spcAft>
                          <a:spcPts val="0"/>
                        </a:spcAft>
                      </a:pPr>
                      <a:r>
                        <a:rPr lang="sr-Cyrl-CS" sz="1400">
                          <a:effectLst/>
                        </a:rPr>
                        <a:t>Џакови за песак</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1000</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 </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dirty="0">
                          <a:effectLst/>
                        </a:rPr>
                        <a:t> </a:t>
                      </a:r>
                      <a:endParaRPr lang="en-US" sz="1400" dirty="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16"/>
                  </a:ext>
                </a:extLst>
              </a:tr>
            </a:tbl>
          </a:graphicData>
        </a:graphic>
      </p:graphicFrame>
      <p:sp>
        <p:nvSpPr>
          <p:cNvPr id="5" name="Rectangle 4"/>
          <p:cNvSpPr/>
          <p:nvPr/>
        </p:nvSpPr>
        <p:spPr>
          <a:xfrm>
            <a:off x="2590800" y="457200"/>
            <a:ext cx="6324600" cy="707886"/>
          </a:xfrm>
          <a:prstGeom prst="rect">
            <a:avLst/>
          </a:prstGeom>
        </p:spPr>
        <p:txBody>
          <a:bodyPr wrap="square">
            <a:spAutoFit/>
          </a:bodyPr>
          <a:lstStyle/>
          <a:p>
            <a:pPr algn="ctr"/>
            <a:r>
              <a:rPr lang="sr-Cyrl-CS" sz="2000" b="1" dirty="0" smtClean="0">
                <a:solidFill>
                  <a:srgbClr val="C00000"/>
                </a:solidFill>
                <a:latin typeface="Calibri" panose="020F0502020204030204" pitchFamily="34" charset="0"/>
                <a:ea typeface="ArialMT"/>
                <a:cs typeface="Calibri" panose="020F0502020204030204" pitchFamily="34" charset="0"/>
              </a:rPr>
              <a:t>Списак </a:t>
            </a:r>
            <a:r>
              <a:rPr lang="sr-Cyrl-CS" sz="2000" b="1" dirty="0">
                <a:solidFill>
                  <a:srgbClr val="C00000"/>
                </a:solidFill>
                <a:latin typeface="Calibri" panose="020F0502020204030204" pitchFamily="34" charset="0"/>
                <a:ea typeface="ArialMT"/>
                <a:cs typeface="Calibri" panose="020F0502020204030204" pitchFamily="34" charset="0"/>
              </a:rPr>
              <a:t>неопходне механизације и опреме </a:t>
            </a:r>
            <a:endParaRPr lang="en-US" sz="2000" b="1" dirty="0" smtClean="0">
              <a:solidFill>
                <a:srgbClr val="C00000"/>
              </a:solidFill>
              <a:latin typeface="Calibri" panose="020F0502020204030204" pitchFamily="34" charset="0"/>
              <a:ea typeface="ArialMT"/>
              <a:cs typeface="Calibri" panose="020F0502020204030204" pitchFamily="34" charset="0"/>
            </a:endParaRPr>
          </a:p>
          <a:p>
            <a:pPr algn="ctr"/>
            <a:r>
              <a:rPr lang="sr-Cyrl-CS" sz="2000" b="1" dirty="0" smtClean="0">
                <a:solidFill>
                  <a:srgbClr val="C00000"/>
                </a:solidFill>
                <a:latin typeface="Calibri" panose="020F0502020204030204" pitchFamily="34" charset="0"/>
                <a:ea typeface="ArialMT"/>
                <a:cs typeface="Calibri" panose="020F0502020204030204" pitchFamily="34" charset="0"/>
              </a:rPr>
              <a:t>на </a:t>
            </a:r>
            <a:r>
              <a:rPr lang="sr-Cyrl-CS" sz="2000" b="1" dirty="0">
                <a:solidFill>
                  <a:srgbClr val="C00000"/>
                </a:solidFill>
                <a:latin typeface="Calibri" panose="020F0502020204030204" pitchFamily="34" charset="0"/>
                <a:ea typeface="ArialMT"/>
                <a:cs typeface="Calibri" panose="020F0502020204030204" pitchFamily="34" charset="0"/>
              </a:rPr>
              <a:t>Сектору </a:t>
            </a:r>
            <a:r>
              <a:rPr lang="en-US" sz="2000" b="1" dirty="0">
                <a:solidFill>
                  <a:srgbClr val="C00000"/>
                </a:solidFill>
                <a:latin typeface="Calibri" panose="020F0502020204030204" pitchFamily="34" charset="0"/>
                <a:ea typeface="ArialMT"/>
                <a:cs typeface="Calibri" panose="020F0502020204030204" pitchFamily="34" charset="0"/>
              </a:rPr>
              <a:t>1</a:t>
            </a:r>
            <a:endParaRPr lang="en-US" sz="2000" dirty="0">
              <a:solidFill>
                <a:srgbClr val="C00000"/>
              </a:solidFill>
              <a:latin typeface="Times YU"/>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6221721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485900"/>
            <a:ext cx="8915400" cy="4171950"/>
          </a:xfrm>
        </p:spPr>
        <p:txBody>
          <a:bodyPr>
            <a:normAutofit/>
          </a:bodyPr>
          <a:lstStyle/>
          <a:p>
            <a:pPr marL="0" indent="0" algn="ctr">
              <a:buNone/>
            </a:pPr>
            <a:r>
              <a:rPr lang="sr-Cyrl-CS" b="1" u="sng" dirty="0">
                <a:solidFill>
                  <a:srgbClr val="0070C0"/>
                </a:solidFill>
              </a:rPr>
              <a:t>Сектор </a:t>
            </a:r>
            <a:r>
              <a:rPr lang="ru-RU" b="1" u="sng" dirty="0">
                <a:solidFill>
                  <a:srgbClr val="0070C0"/>
                </a:solidFill>
              </a:rPr>
              <a:t>2</a:t>
            </a:r>
            <a:r>
              <a:rPr lang="sr-Cyrl-CS" b="1" dirty="0">
                <a:solidFill>
                  <a:srgbClr val="0070C0"/>
                </a:solidFill>
              </a:rPr>
              <a:t>: леве притоке реке Пештан, Лукавица и Криваја</a:t>
            </a:r>
            <a:endParaRPr lang="en-US" dirty="0">
              <a:solidFill>
                <a:srgbClr val="0070C0"/>
              </a:solidFill>
            </a:endParaRPr>
          </a:p>
          <a:p>
            <a:pPr marL="0" indent="0">
              <a:buNone/>
            </a:pPr>
            <a:r>
              <a:rPr lang="sr-Cyrl-CS" dirty="0"/>
              <a:t> </a:t>
            </a:r>
            <a:endParaRPr lang="en-US" dirty="0"/>
          </a:p>
          <a:p>
            <a:pPr marL="0" indent="0">
              <a:buNone/>
            </a:pPr>
            <a:r>
              <a:rPr lang="sr-Cyrl-CS" dirty="0"/>
              <a:t> </a:t>
            </a:r>
            <a:endParaRPr lang="en-US" dirty="0"/>
          </a:p>
          <a:p>
            <a:pPr marL="0" indent="0">
              <a:buNone/>
            </a:pPr>
            <a:r>
              <a:rPr lang="sr-Cyrl-CS" u="sng" dirty="0">
                <a:solidFill>
                  <a:schemeClr val="accent5">
                    <a:lumMod val="75000"/>
                  </a:schemeClr>
                </a:solidFill>
              </a:rPr>
              <a:t>-</a:t>
            </a:r>
            <a:r>
              <a:rPr lang="ru-RU" u="sng" dirty="0">
                <a:solidFill>
                  <a:schemeClr val="accent5">
                    <a:lumMod val="75000"/>
                  </a:schemeClr>
                </a:solidFill>
              </a:rPr>
              <a:t>обезбеђење људства</a:t>
            </a:r>
            <a:r>
              <a:rPr lang="ru-RU" dirty="0">
                <a:solidFill>
                  <a:schemeClr val="accent5">
                    <a:lumMod val="75000"/>
                  </a:schemeClr>
                </a:solidFill>
              </a:rPr>
              <a:t>: </a:t>
            </a:r>
            <a:r>
              <a:rPr lang="ru-RU" b="1" dirty="0">
                <a:solidFill>
                  <a:schemeClr val="accent6">
                    <a:lumMod val="75000"/>
                  </a:schemeClr>
                </a:solidFill>
              </a:rPr>
              <a:t>260 људи</a:t>
            </a:r>
            <a:r>
              <a:rPr lang="en-US" b="1" dirty="0">
                <a:solidFill>
                  <a:schemeClr val="accent6">
                    <a:lumMod val="75000"/>
                  </a:schemeClr>
                </a:solidFill>
              </a:rPr>
              <a:t>.</a:t>
            </a:r>
            <a:endParaRPr lang="en-US" dirty="0">
              <a:solidFill>
                <a:schemeClr val="accent6">
                  <a:lumMod val="75000"/>
                </a:schemeClr>
              </a:solidFill>
            </a:endParaRPr>
          </a:p>
          <a:p>
            <a:pPr marL="0" indent="0">
              <a:buNone/>
            </a:pPr>
            <a:r>
              <a:rPr lang="ru-RU" dirty="0"/>
              <a:t> </a:t>
            </a:r>
            <a:endParaRPr lang="en-US" dirty="0"/>
          </a:p>
          <a:p>
            <a:pPr marL="0" indent="0" algn="just">
              <a:buNone/>
            </a:pPr>
            <a:r>
              <a:rPr lang="sr-Cyrl-CS" u="sng" dirty="0">
                <a:solidFill>
                  <a:schemeClr val="accent5">
                    <a:lumMod val="75000"/>
                  </a:schemeClr>
                </a:solidFill>
              </a:rPr>
              <a:t>-</a:t>
            </a:r>
            <a:r>
              <a:rPr lang="ru-RU" u="sng" dirty="0">
                <a:solidFill>
                  <a:schemeClr val="accent5">
                    <a:lumMod val="75000"/>
                  </a:schemeClr>
                </a:solidFill>
              </a:rPr>
              <a:t>обезбеђење алата, материјала, опреме и механизације</a:t>
            </a:r>
            <a:r>
              <a:rPr lang="ru-RU" dirty="0">
                <a:solidFill>
                  <a:schemeClr val="accent5">
                    <a:lumMod val="75000"/>
                  </a:schemeClr>
                </a:solidFill>
              </a:rPr>
              <a:t>:</a:t>
            </a:r>
            <a:r>
              <a:rPr lang="sr-Cyrl-CS" dirty="0"/>
              <a:t> </a:t>
            </a:r>
            <a:r>
              <a:rPr lang="sr-Cyrl-CS" b="1" dirty="0">
                <a:solidFill>
                  <a:schemeClr val="accent6">
                    <a:lumMod val="75000"/>
                  </a:schemeClr>
                </a:solidFill>
              </a:rPr>
              <a:t>ЈВП „Београдводе“ и по потреби, сва градска јавна комунална предузећа, приватне и друштвене грађевинске фирме</a:t>
            </a:r>
            <a:r>
              <a:rPr lang="ru-RU" b="1" dirty="0">
                <a:solidFill>
                  <a:schemeClr val="accent6">
                    <a:lumMod val="75000"/>
                  </a:schemeClr>
                </a:solidFill>
              </a:rPr>
              <a:t>.</a:t>
            </a:r>
            <a:endParaRPr lang="en-US" b="1" dirty="0">
              <a:solidFill>
                <a:schemeClr val="accent6">
                  <a:lumMod val="75000"/>
                </a:schemeClr>
              </a:solidFill>
            </a:endParaRPr>
          </a:p>
          <a:p>
            <a:endParaRPr lang="en-US" dirty="0"/>
          </a:p>
        </p:txBody>
      </p:sp>
    </p:spTree>
    <p:extLst>
      <p:ext uri="{BB962C8B-B14F-4D97-AF65-F5344CB8AC3E}">
        <p14:creationId xmlns:p14="http://schemas.microsoft.com/office/powerpoint/2010/main" val="28873750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0" y="685800"/>
            <a:ext cx="6324600" cy="422672"/>
          </a:xfrm>
        </p:spPr>
        <p:txBody>
          <a:bodyPr>
            <a:noAutofit/>
          </a:bodyPr>
          <a:lstStyle/>
          <a:p>
            <a:r>
              <a:rPr lang="sr-Cyrl-CS" sz="2000" b="1" dirty="0" smtClean="0">
                <a:solidFill>
                  <a:srgbClr val="C00000"/>
                </a:solidFill>
              </a:rPr>
              <a:t>Списак </a:t>
            </a:r>
            <a:r>
              <a:rPr lang="sr-Cyrl-CS" sz="2000" b="1" dirty="0">
                <a:solidFill>
                  <a:srgbClr val="C00000"/>
                </a:solidFill>
              </a:rPr>
              <a:t>неопходне механизације и опреме </a:t>
            </a:r>
            <a:r>
              <a:rPr lang="en-US" sz="2000" b="1" dirty="0" smtClean="0">
                <a:solidFill>
                  <a:srgbClr val="C00000"/>
                </a:solidFill>
              </a:rPr>
              <a:t/>
            </a:r>
            <a:br>
              <a:rPr lang="en-US" sz="2000" b="1" dirty="0" smtClean="0">
                <a:solidFill>
                  <a:srgbClr val="C00000"/>
                </a:solidFill>
              </a:rPr>
            </a:br>
            <a:r>
              <a:rPr lang="sr-Cyrl-CS" sz="2000" b="1" dirty="0" smtClean="0">
                <a:solidFill>
                  <a:srgbClr val="C00000"/>
                </a:solidFill>
              </a:rPr>
              <a:t>на </a:t>
            </a:r>
            <a:r>
              <a:rPr lang="sr-Cyrl-CS" sz="2000" b="1" dirty="0">
                <a:solidFill>
                  <a:srgbClr val="C00000"/>
                </a:solidFill>
              </a:rPr>
              <a:t>Сектору 2</a:t>
            </a:r>
            <a:r>
              <a:rPr lang="en-US" sz="2000" b="1" dirty="0">
                <a:solidFill>
                  <a:srgbClr val="C00000"/>
                </a:solidFill>
              </a:rPr>
              <a:t/>
            </a:r>
            <a:br>
              <a:rPr lang="en-US" sz="2000" b="1" dirty="0">
                <a:solidFill>
                  <a:srgbClr val="C00000"/>
                </a:solidFill>
              </a:rPr>
            </a:br>
            <a:endParaRPr lang="en-US" sz="2000" b="1" dirty="0">
              <a:solidFill>
                <a:srgbClr val="C00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69050643"/>
              </p:ext>
            </p:extLst>
          </p:nvPr>
        </p:nvGraphicFramePr>
        <p:xfrm>
          <a:off x="1" y="1485901"/>
          <a:ext cx="6934199" cy="4610094"/>
        </p:xfrm>
        <a:graphic>
          <a:graphicData uri="http://schemas.openxmlformats.org/drawingml/2006/table">
            <a:tbl>
              <a:tblPr firstRow="1" firstCol="1" lastRow="1" lastCol="1" bandRow="1" bandCol="1">
                <a:tableStyleId>{5C22544A-7EE6-4342-B048-85BDC9FD1C3A}</a:tableStyleId>
              </a:tblPr>
              <a:tblGrid>
                <a:gridCol w="2293393">
                  <a:extLst>
                    <a:ext uri="{9D8B030D-6E8A-4147-A177-3AD203B41FA5}">
                      <a16:colId xmlns="" xmlns:a16="http://schemas.microsoft.com/office/drawing/2014/main" val="20000"/>
                    </a:ext>
                  </a:extLst>
                </a:gridCol>
                <a:gridCol w="1507648">
                  <a:extLst>
                    <a:ext uri="{9D8B030D-6E8A-4147-A177-3AD203B41FA5}">
                      <a16:colId xmlns="" xmlns:a16="http://schemas.microsoft.com/office/drawing/2014/main" val="20001"/>
                    </a:ext>
                  </a:extLst>
                </a:gridCol>
                <a:gridCol w="1508466">
                  <a:extLst>
                    <a:ext uri="{9D8B030D-6E8A-4147-A177-3AD203B41FA5}">
                      <a16:colId xmlns="" xmlns:a16="http://schemas.microsoft.com/office/drawing/2014/main" val="20002"/>
                    </a:ext>
                  </a:extLst>
                </a:gridCol>
                <a:gridCol w="1624692">
                  <a:extLst>
                    <a:ext uri="{9D8B030D-6E8A-4147-A177-3AD203B41FA5}">
                      <a16:colId xmlns="" xmlns:a16="http://schemas.microsoft.com/office/drawing/2014/main" val="20003"/>
                    </a:ext>
                  </a:extLst>
                </a:gridCol>
              </a:tblGrid>
              <a:tr h="439058">
                <a:tc>
                  <a:txBody>
                    <a:bodyPr/>
                    <a:lstStyle/>
                    <a:p>
                      <a:pPr>
                        <a:spcAft>
                          <a:spcPts val="0"/>
                        </a:spcAft>
                      </a:pPr>
                      <a:r>
                        <a:rPr lang="sr-Cyrl-CS" sz="1400" dirty="0">
                          <a:effectLst/>
                        </a:rPr>
                        <a:t>Назив средства</a:t>
                      </a:r>
                      <a:endParaRPr lang="en-US" sz="1400" dirty="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Комада/количина</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Назив средства</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Комада/количина</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0"/>
                  </a:ext>
                </a:extLst>
              </a:tr>
              <a:tr h="219528">
                <a:tc>
                  <a:txBody>
                    <a:bodyPr/>
                    <a:lstStyle/>
                    <a:p>
                      <a:pPr>
                        <a:spcAft>
                          <a:spcPts val="0"/>
                        </a:spcAft>
                      </a:pPr>
                      <a:r>
                        <a:rPr lang="sr-Cyrl-CS" sz="1400">
                          <a:effectLst/>
                        </a:rPr>
                        <a:t>Ровокопач</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3</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Канап за џакове</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10 котурова</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1"/>
                  </a:ext>
                </a:extLst>
              </a:tr>
              <a:tr h="658586">
                <a:tc>
                  <a:txBody>
                    <a:bodyPr/>
                    <a:lstStyle/>
                    <a:p>
                      <a:pPr>
                        <a:spcAft>
                          <a:spcPts val="0"/>
                        </a:spcAft>
                      </a:pPr>
                      <a:r>
                        <a:rPr lang="sr-Cyrl-CS" sz="1400">
                          <a:effectLst/>
                        </a:rPr>
                        <a:t>Булдозер</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3</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Акумулаторске батеријске лампе</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 </a:t>
                      </a:r>
                      <a:endParaRPr lang="en-US" sz="1400">
                        <a:effectLst/>
                      </a:endParaRPr>
                    </a:p>
                    <a:p>
                      <a:pPr algn="ctr">
                        <a:spcAft>
                          <a:spcPts val="0"/>
                        </a:spcAft>
                      </a:pPr>
                      <a:r>
                        <a:rPr lang="sr-Cyrl-CS" sz="1400">
                          <a:effectLst/>
                        </a:rPr>
                        <a:t>10</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2"/>
                  </a:ext>
                </a:extLst>
              </a:tr>
              <a:tr h="219528">
                <a:tc>
                  <a:txBody>
                    <a:bodyPr/>
                    <a:lstStyle/>
                    <a:p>
                      <a:pPr>
                        <a:spcAft>
                          <a:spcPts val="0"/>
                        </a:spcAft>
                      </a:pPr>
                      <a:r>
                        <a:rPr lang="sr-Cyrl-CS" sz="1400">
                          <a:effectLst/>
                        </a:rPr>
                        <a:t>Багер</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3</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Чизме рибарске</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10</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3"/>
                  </a:ext>
                </a:extLst>
              </a:tr>
              <a:tr h="219528">
                <a:tc>
                  <a:txBody>
                    <a:bodyPr/>
                    <a:lstStyle/>
                    <a:p>
                      <a:pPr>
                        <a:spcAft>
                          <a:spcPts val="0"/>
                        </a:spcAft>
                      </a:pPr>
                      <a:r>
                        <a:rPr lang="sr-Cyrl-CS" sz="1400">
                          <a:effectLst/>
                        </a:rPr>
                        <a:t>Утоваривач</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3</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Чизме гумене</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en-US" sz="1400">
                          <a:effectLst/>
                        </a:rPr>
                        <a:t>260</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4"/>
                  </a:ext>
                </a:extLst>
              </a:tr>
              <a:tr h="219528">
                <a:tc>
                  <a:txBody>
                    <a:bodyPr/>
                    <a:lstStyle/>
                    <a:p>
                      <a:pPr>
                        <a:spcAft>
                          <a:spcPts val="0"/>
                        </a:spcAft>
                      </a:pPr>
                      <a:r>
                        <a:rPr lang="sr-Cyrl-CS" sz="1400">
                          <a:effectLst/>
                        </a:rPr>
                        <a:t>Камион-кипер</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dirty="0">
                          <a:effectLst/>
                        </a:rPr>
                        <a:t>8</a:t>
                      </a:r>
                      <a:endParaRPr lang="en-US" sz="1400" dirty="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Паљена жица</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4 кг</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5"/>
                  </a:ext>
                </a:extLst>
              </a:tr>
              <a:tr h="219528">
                <a:tc>
                  <a:txBody>
                    <a:bodyPr/>
                    <a:lstStyle/>
                    <a:p>
                      <a:pPr>
                        <a:spcAft>
                          <a:spcPts val="0"/>
                        </a:spcAft>
                      </a:pPr>
                      <a:r>
                        <a:rPr lang="sr-Cyrl-CS" sz="1400">
                          <a:effectLst/>
                        </a:rPr>
                        <a:t>Трактор са приколицом</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10</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Ексери разни</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4 кг</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6"/>
                  </a:ext>
                </a:extLst>
              </a:tr>
              <a:tr h="439058">
                <a:tc>
                  <a:txBody>
                    <a:bodyPr/>
                    <a:lstStyle/>
                    <a:p>
                      <a:pPr>
                        <a:spcAft>
                          <a:spcPts val="0"/>
                        </a:spcAft>
                      </a:pPr>
                      <a:r>
                        <a:rPr lang="sr-Cyrl-CS" sz="1400">
                          <a:effectLst/>
                        </a:rPr>
                        <a:t>Ватрогасна цистерна</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1</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Приручна апотека</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10</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7"/>
                  </a:ext>
                </a:extLst>
              </a:tr>
              <a:tr h="219528">
                <a:tc>
                  <a:txBody>
                    <a:bodyPr/>
                    <a:lstStyle/>
                    <a:p>
                      <a:pPr>
                        <a:spcAft>
                          <a:spcPts val="0"/>
                        </a:spcAft>
                      </a:pPr>
                      <a:r>
                        <a:rPr lang="sr-Cyrl-CS" sz="1400">
                          <a:effectLst/>
                        </a:rPr>
                        <a:t>Чамац са мотором</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2</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Секире</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10</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8"/>
                  </a:ext>
                </a:extLst>
              </a:tr>
              <a:tr h="219528">
                <a:tc>
                  <a:txBody>
                    <a:bodyPr/>
                    <a:lstStyle/>
                    <a:p>
                      <a:pPr>
                        <a:spcAft>
                          <a:spcPts val="0"/>
                        </a:spcAft>
                      </a:pPr>
                      <a:r>
                        <a:rPr lang="sr-Cyrl-CS" sz="1400">
                          <a:effectLst/>
                        </a:rPr>
                        <a:t>Цистерна за пијаћу воду</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2</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Тестере моторне</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4</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9"/>
                  </a:ext>
                </a:extLst>
              </a:tr>
              <a:tr h="219528">
                <a:tc>
                  <a:txBody>
                    <a:bodyPr/>
                    <a:lstStyle/>
                    <a:p>
                      <a:pPr>
                        <a:spcAft>
                          <a:spcPts val="0"/>
                        </a:spcAft>
                      </a:pPr>
                      <a:r>
                        <a:rPr lang="sr-Cyrl-CS" sz="1400">
                          <a:effectLst/>
                        </a:rPr>
                        <a:t>Цистерна за отпадну воду</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1</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Чекићи</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10</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10"/>
                  </a:ext>
                </a:extLst>
              </a:tr>
              <a:tr h="219528">
                <a:tc>
                  <a:txBody>
                    <a:bodyPr/>
                    <a:lstStyle/>
                    <a:p>
                      <a:pPr>
                        <a:spcAft>
                          <a:spcPts val="0"/>
                        </a:spcAft>
                      </a:pPr>
                      <a:r>
                        <a:rPr lang="sr-Cyrl-CS" sz="1400">
                          <a:effectLst/>
                        </a:rPr>
                        <a:t>Електро-агрегат</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2</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Клешта</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10</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11"/>
                  </a:ext>
                </a:extLst>
              </a:tr>
              <a:tr h="219528">
                <a:tc>
                  <a:txBody>
                    <a:bodyPr/>
                    <a:lstStyle/>
                    <a:p>
                      <a:pPr>
                        <a:spcAft>
                          <a:spcPts val="0"/>
                        </a:spcAft>
                      </a:pPr>
                      <a:r>
                        <a:rPr lang="sr-Cyrl-CS" sz="1400">
                          <a:effectLst/>
                        </a:rPr>
                        <a:t>Моторна пумпа</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5</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Кабанице</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en-US" sz="1400">
                          <a:effectLst/>
                        </a:rPr>
                        <a:t>260</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12"/>
                  </a:ext>
                </a:extLst>
              </a:tr>
              <a:tr h="219528">
                <a:tc>
                  <a:txBody>
                    <a:bodyPr/>
                    <a:lstStyle/>
                    <a:p>
                      <a:pPr>
                        <a:spcAft>
                          <a:spcPts val="0"/>
                        </a:spcAft>
                      </a:pPr>
                      <a:r>
                        <a:rPr lang="sr-Cyrl-CS" sz="1400">
                          <a:effectLst/>
                        </a:rPr>
                        <a:t>Лопате</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80</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 </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 </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13"/>
                  </a:ext>
                </a:extLst>
              </a:tr>
              <a:tr h="219528">
                <a:tc>
                  <a:txBody>
                    <a:bodyPr/>
                    <a:lstStyle/>
                    <a:p>
                      <a:pPr>
                        <a:spcAft>
                          <a:spcPts val="0"/>
                        </a:spcAft>
                      </a:pPr>
                      <a:r>
                        <a:rPr lang="sr-Cyrl-CS" sz="1400">
                          <a:effectLst/>
                        </a:rPr>
                        <a:t>Крампови-пијуци</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80</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 </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 </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14"/>
                  </a:ext>
                </a:extLst>
              </a:tr>
              <a:tr h="219528">
                <a:tc>
                  <a:txBody>
                    <a:bodyPr/>
                    <a:lstStyle/>
                    <a:p>
                      <a:pPr>
                        <a:spcAft>
                          <a:spcPts val="0"/>
                        </a:spcAft>
                      </a:pPr>
                      <a:r>
                        <a:rPr lang="sr-Cyrl-CS" sz="1400">
                          <a:effectLst/>
                        </a:rPr>
                        <a:t>Ашови</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80</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 </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 </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15"/>
                  </a:ext>
                </a:extLst>
              </a:tr>
              <a:tr h="219528">
                <a:tc>
                  <a:txBody>
                    <a:bodyPr/>
                    <a:lstStyle/>
                    <a:p>
                      <a:pPr>
                        <a:spcAft>
                          <a:spcPts val="0"/>
                        </a:spcAft>
                      </a:pPr>
                      <a:r>
                        <a:rPr lang="sr-Cyrl-CS" sz="1400">
                          <a:effectLst/>
                        </a:rPr>
                        <a:t>Џакови за песак</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1000</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dirty="0">
                          <a:effectLst/>
                        </a:rPr>
                        <a:t> </a:t>
                      </a:r>
                      <a:endParaRPr lang="en-US" sz="1400" dirty="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dirty="0">
                          <a:effectLst/>
                        </a:rPr>
                        <a:t> </a:t>
                      </a:r>
                      <a:endParaRPr lang="en-US" sz="1400" dirty="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16"/>
                  </a:ext>
                </a:extLst>
              </a:tr>
            </a:tbl>
          </a:graphicData>
        </a:graphic>
      </p:graphicFrame>
    </p:spTree>
    <p:extLst>
      <p:ext uri="{BB962C8B-B14F-4D97-AF65-F5344CB8AC3E}">
        <p14:creationId xmlns:p14="http://schemas.microsoft.com/office/powerpoint/2010/main" val="418953929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485900"/>
            <a:ext cx="9067800" cy="4229100"/>
          </a:xfrm>
        </p:spPr>
        <p:txBody>
          <a:bodyPr>
            <a:normAutofit/>
          </a:bodyPr>
          <a:lstStyle/>
          <a:p>
            <a:pPr marL="0" indent="0" algn="just">
              <a:buNone/>
            </a:pPr>
            <a:r>
              <a:rPr lang="sr-Cyrl-CS" b="1" u="sng" dirty="0">
                <a:solidFill>
                  <a:srgbClr val="0070C0"/>
                </a:solidFill>
              </a:rPr>
              <a:t>Сектор </a:t>
            </a:r>
            <a:r>
              <a:rPr lang="en-US" b="1" u="sng" dirty="0">
                <a:solidFill>
                  <a:srgbClr val="0070C0"/>
                </a:solidFill>
              </a:rPr>
              <a:t>3</a:t>
            </a:r>
            <a:r>
              <a:rPr lang="ru-RU" b="1" dirty="0">
                <a:solidFill>
                  <a:srgbClr val="0070C0"/>
                </a:solidFill>
              </a:rPr>
              <a:t>: </a:t>
            </a:r>
            <a:r>
              <a:rPr lang="sr-Cyrl-CS" b="1" dirty="0">
                <a:solidFill>
                  <a:srgbClr val="0070C0"/>
                </a:solidFill>
              </a:rPr>
              <a:t>све десне притоке реке </a:t>
            </a:r>
            <a:r>
              <a:rPr lang="sr-Cyrl-RS" b="1" dirty="0">
                <a:solidFill>
                  <a:srgbClr val="0070C0"/>
                </a:solidFill>
              </a:rPr>
              <a:t>Љиг </a:t>
            </a:r>
            <a:r>
              <a:rPr lang="sr-Cyrl-CS" b="1" dirty="0">
                <a:solidFill>
                  <a:srgbClr val="0070C0"/>
                </a:solidFill>
              </a:rPr>
              <a:t>на територији Градске Општине Лазаревац; сви издвојени водотокови на сливу реке Оњег. </a:t>
            </a:r>
            <a:endParaRPr lang="en-US" dirty="0">
              <a:solidFill>
                <a:srgbClr val="0070C0"/>
              </a:solidFill>
            </a:endParaRPr>
          </a:p>
          <a:p>
            <a:pPr marL="0" indent="0" algn="just">
              <a:buNone/>
            </a:pPr>
            <a:endParaRPr lang="en-US" dirty="0"/>
          </a:p>
          <a:p>
            <a:pPr marL="0" indent="0" algn="just">
              <a:buNone/>
            </a:pPr>
            <a:r>
              <a:rPr lang="sr-Cyrl-CS" dirty="0"/>
              <a:t> </a:t>
            </a:r>
            <a:r>
              <a:rPr lang="sr-Cyrl-CS" u="sng" dirty="0" smtClean="0">
                <a:solidFill>
                  <a:schemeClr val="accent1">
                    <a:lumMod val="75000"/>
                  </a:schemeClr>
                </a:solidFill>
              </a:rPr>
              <a:t>-</a:t>
            </a:r>
            <a:r>
              <a:rPr lang="ru-RU" u="sng" dirty="0">
                <a:solidFill>
                  <a:schemeClr val="accent1">
                    <a:lumMod val="75000"/>
                  </a:schemeClr>
                </a:solidFill>
              </a:rPr>
              <a:t>обезбеђење људства</a:t>
            </a:r>
            <a:r>
              <a:rPr lang="ru-RU" dirty="0">
                <a:solidFill>
                  <a:schemeClr val="accent1">
                    <a:lumMod val="75000"/>
                  </a:schemeClr>
                </a:solidFill>
              </a:rPr>
              <a:t>: </a:t>
            </a:r>
            <a:r>
              <a:rPr lang="ru-RU" b="1" dirty="0">
                <a:solidFill>
                  <a:schemeClr val="accent6">
                    <a:lumMod val="75000"/>
                  </a:schemeClr>
                </a:solidFill>
              </a:rPr>
              <a:t>120 људи</a:t>
            </a:r>
            <a:r>
              <a:rPr lang="ru-RU" dirty="0">
                <a:solidFill>
                  <a:schemeClr val="accent6">
                    <a:lumMod val="75000"/>
                  </a:schemeClr>
                </a:solidFill>
              </a:rPr>
              <a:t>.</a:t>
            </a:r>
            <a:endParaRPr lang="en-US" dirty="0">
              <a:solidFill>
                <a:schemeClr val="accent6">
                  <a:lumMod val="75000"/>
                </a:schemeClr>
              </a:solidFill>
            </a:endParaRPr>
          </a:p>
          <a:p>
            <a:pPr marL="0" indent="0" algn="just">
              <a:buNone/>
            </a:pPr>
            <a:endParaRPr lang="en-US" dirty="0"/>
          </a:p>
          <a:p>
            <a:pPr marL="0" indent="0" algn="just">
              <a:buNone/>
            </a:pPr>
            <a:r>
              <a:rPr lang="sr-Cyrl-CS" u="sng" dirty="0"/>
              <a:t>-</a:t>
            </a:r>
            <a:r>
              <a:rPr lang="ru-RU" u="sng" dirty="0">
                <a:solidFill>
                  <a:schemeClr val="accent1">
                    <a:lumMod val="75000"/>
                  </a:schemeClr>
                </a:solidFill>
              </a:rPr>
              <a:t>обезбеђење алата, материјала, опреме и механизације</a:t>
            </a:r>
            <a:r>
              <a:rPr lang="ru-RU" dirty="0">
                <a:solidFill>
                  <a:schemeClr val="accent1">
                    <a:lumMod val="75000"/>
                  </a:schemeClr>
                </a:solidFill>
              </a:rPr>
              <a:t>:</a:t>
            </a:r>
            <a:r>
              <a:rPr lang="sr-Cyrl-CS" dirty="0">
                <a:solidFill>
                  <a:schemeClr val="accent1">
                    <a:lumMod val="75000"/>
                  </a:schemeClr>
                </a:solidFill>
              </a:rPr>
              <a:t> </a:t>
            </a:r>
            <a:r>
              <a:rPr lang="sr-Cyrl-CS" b="1" dirty="0">
                <a:solidFill>
                  <a:schemeClr val="accent6">
                    <a:lumMod val="75000"/>
                  </a:schemeClr>
                </a:solidFill>
              </a:rPr>
              <a:t>ЈВП „Београдводе“ и по потреби, сва градска јавна комунална предузећа, приватне и друштвене грађевинске фирме</a:t>
            </a:r>
            <a:r>
              <a:rPr lang="ru-RU" b="1" dirty="0">
                <a:solidFill>
                  <a:schemeClr val="accent6">
                    <a:lumMod val="75000"/>
                  </a:schemeClr>
                </a:solidFill>
              </a:rPr>
              <a:t>.</a:t>
            </a:r>
            <a:endParaRPr lang="en-US" b="1" dirty="0">
              <a:solidFill>
                <a:schemeClr val="accent6">
                  <a:lumMod val="75000"/>
                </a:schemeClr>
              </a:solidFill>
            </a:endParaRPr>
          </a:p>
          <a:p>
            <a:pPr algn="just"/>
            <a:endParaRPr lang="en-US" dirty="0"/>
          </a:p>
          <a:p>
            <a:pPr algn="just"/>
            <a:endParaRPr lang="en-US" dirty="0"/>
          </a:p>
        </p:txBody>
      </p:sp>
    </p:spTree>
    <p:extLst>
      <p:ext uri="{BB962C8B-B14F-4D97-AF65-F5344CB8AC3E}">
        <p14:creationId xmlns:p14="http://schemas.microsoft.com/office/powerpoint/2010/main" val="60684553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685800"/>
            <a:ext cx="6686550" cy="365522"/>
          </a:xfrm>
        </p:spPr>
        <p:txBody>
          <a:bodyPr>
            <a:noAutofit/>
          </a:bodyPr>
          <a:lstStyle/>
          <a:p>
            <a:r>
              <a:rPr lang="sr-Cyrl-CS" sz="2000" b="1" dirty="0" smtClean="0">
                <a:solidFill>
                  <a:srgbClr val="C00000"/>
                </a:solidFill>
              </a:rPr>
              <a:t>Списак </a:t>
            </a:r>
            <a:r>
              <a:rPr lang="sr-Cyrl-CS" sz="2000" b="1" dirty="0">
                <a:solidFill>
                  <a:srgbClr val="C00000"/>
                </a:solidFill>
              </a:rPr>
              <a:t>неопходне механизације и опреме </a:t>
            </a:r>
            <a:r>
              <a:rPr lang="en-US" sz="2000" b="1" dirty="0" smtClean="0">
                <a:solidFill>
                  <a:srgbClr val="C00000"/>
                </a:solidFill>
              </a:rPr>
              <a:t/>
            </a:r>
            <a:br>
              <a:rPr lang="en-US" sz="2000" b="1" dirty="0" smtClean="0">
                <a:solidFill>
                  <a:srgbClr val="C00000"/>
                </a:solidFill>
              </a:rPr>
            </a:br>
            <a:r>
              <a:rPr lang="sr-Cyrl-CS" sz="2000" b="1" dirty="0" smtClean="0">
                <a:solidFill>
                  <a:srgbClr val="C00000"/>
                </a:solidFill>
              </a:rPr>
              <a:t>на </a:t>
            </a:r>
            <a:r>
              <a:rPr lang="sr-Cyrl-CS" sz="2000" b="1" dirty="0">
                <a:solidFill>
                  <a:srgbClr val="C00000"/>
                </a:solidFill>
              </a:rPr>
              <a:t>Сектору </a:t>
            </a:r>
            <a:r>
              <a:rPr lang="en-US" sz="2000" b="1" dirty="0">
                <a:solidFill>
                  <a:srgbClr val="C00000"/>
                </a:solidFill>
              </a:rPr>
              <a:t>3</a:t>
            </a:r>
            <a:r>
              <a:rPr lang="en-US" sz="2000" dirty="0">
                <a:solidFill>
                  <a:srgbClr val="C00000"/>
                </a:solidFill>
              </a:rPr>
              <a:t/>
            </a:r>
            <a:br>
              <a:rPr lang="en-US" sz="2000" dirty="0">
                <a:solidFill>
                  <a:srgbClr val="C00000"/>
                </a:solidFill>
              </a:rPr>
            </a:br>
            <a:endParaRPr lang="en-US" sz="2000" dirty="0">
              <a:solidFill>
                <a:srgbClr val="C00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57496783"/>
              </p:ext>
            </p:extLst>
          </p:nvPr>
        </p:nvGraphicFramePr>
        <p:xfrm>
          <a:off x="19049" y="1295403"/>
          <a:ext cx="6915152" cy="4800601"/>
        </p:xfrm>
        <a:graphic>
          <a:graphicData uri="http://schemas.openxmlformats.org/drawingml/2006/table">
            <a:tbl>
              <a:tblPr firstRow="1" firstCol="1" lastRow="1" lastCol="1" bandRow="1" bandCol="1">
                <a:tableStyleId>{5C22544A-7EE6-4342-B048-85BDC9FD1C3A}</a:tableStyleId>
              </a:tblPr>
              <a:tblGrid>
                <a:gridCol w="2287093">
                  <a:extLst>
                    <a:ext uri="{9D8B030D-6E8A-4147-A177-3AD203B41FA5}">
                      <a16:colId xmlns="" xmlns:a16="http://schemas.microsoft.com/office/drawing/2014/main" val="20000"/>
                    </a:ext>
                  </a:extLst>
                </a:gridCol>
                <a:gridCol w="1503507">
                  <a:extLst>
                    <a:ext uri="{9D8B030D-6E8A-4147-A177-3AD203B41FA5}">
                      <a16:colId xmlns="" xmlns:a16="http://schemas.microsoft.com/office/drawing/2014/main" val="20001"/>
                    </a:ext>
                  </a:extLst>
                </a:gridCol>
                <a:gridCol w="1504323">
                  <a:extLst>
                    <a:ext uri="{9D8B030D-6E8A-4147-A177-3AD203B41FA5}">
                      <a16:colId xmlns="" xmlns:a16="http://schemas.microsoft.com/office/drawing/2014/main" val="20002"/>
                    </a:ext>
                  </a:extLst>
                </a:gridCol>
                <a:gridCol w="1620229">
                  <a:extLst>
                    <a:ext uri="{9D8B030D-6E8A-4147-A177-3AD203B41FA5}">
                      <a16:colId xmlns="" xmlns:a16="http://schemas.microsoft.com/office/drawing/2014/main" val="20003"/>
                    </a:ext>
                  </a:extLst>
                </a:gridCol>
              </a:tblGrid>
              <a:tr h="459209">
                <a:tc>
                  <a:txBody>
                    <a:bodyPr/>
                    <a:lstStyle/>
                    <a:p>
                      <a:pPr>
                        <a:spcAft>
                          <a:spcPts val="0"/>
                        </a:spcAft>
                      </a:pPr>
                      <a:r>
                        <a:rPr lang="sr-Cyrl-CS" sz="1400" dirty="0">
                          <a:effectLst/>
                        </a:rPr>
                        <a:t>Назив средства</a:t>
                      </a:r>
                      <a:endParaRPr lang="en-US" sz="1400" dirty="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Комада/количина</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Назив средства</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Комада/количина</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0"/>
                  </a:ext>
                </a:extLst>
              </a:tr>
              <a:tr h="229604">
                <a:tc>
                  <a:txBody>
                    <a:bodyPr/>
                    <a:lstStyle/>
                    <a:p>
                      <a:pPr>
                        <a:spcAft>
                          <a:spcPts val="0"/>
                        </a:spcAft>
                      </a:pPr>
                      <a:r>
                        <a:rPr lang="sr-Cyrl-CS" sz="1400" dirty="0">
                          <a:effectLst/>
                        </a:rPr>
                        <a:t>Ровокопач</a:t>
                      </a:r>
                      <a:endParaRPr lang="en-US" sz="1400" dirty="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2</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Канап за џакове</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10 котурова</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1"/>
                  </a:ext>
                </a:extLst>
              </a:tr>
              <a:tr h="667727">
                <a:tc>
                  <a:txBody>
                    <a:bodyPr/>
                    <a:lstStyle/>
                    <a:p>
                      <a:pPr>
                        <a:spcAft>
                          <a:spcPts val="0"/>
                        </a:spcAft>
                      </a:pPr>
                      <a:r>
                        <a:rPr lang="sr-Cyrl-CS" sz="1400">
                          <a:effectLst/>
                        </a:rPr>
                        <a:t>Булдозер</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2</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dirty="0">
                          <a:effectLst/>
                        </a:rPr>
                        <a:t>Акумулаторске батеријске лампе</a:t>
                      </a:r>
                      <a:endParaRPr lang="en-US" sz="1400" dirty="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 </a:t>
                      </a:r>
                      <a:endParaRPr lang="en-US" sz="1400">
                        <a:effectLst/>
                      </a:endParaRPr>
                    </a:p>
                    <a:p>
                      <a:pPr algn="ctr">
                        <a:spcAft>
                          <a:spcPts val="0"/>
                        </a:spcAft>
                      </a:pPr>
                      <a:r>
                        <a:rPr lang="sr-Cyrl-CS" sz="1400">
                          <a:effectLst/>
                        </a:rPr>
                        <a:t>10</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2"/>
                  </a:ext>
                </a:extLst>
              </a:tr>
              <a:tr h="229604">
                <a:tc>
                  <a:txBody>
                    <a:bodyPr/>
                    <a:lstStyle/>
                    <a:p>
                      <a:pPr>
                        <a:spcAft>
                          <a:spcPts val="0"/>
                        </a:spcAft>
                      </a:pPr>
                      <a:r>
                        <a:rPr lang="sr-Cyrl-CS" sz="1400">
                          <a:effectLst/>
                        </a:rPr>
                        <a:t>Багер</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2</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Чизме рибарске</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10</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3"/>
                  </a:ext>
                </a:extLst>
              </a:tr>
              <a:tr h="229604">
                <a:tc>
                  <a:txBody>
                    <a:bodyPr/>
                    <a:lstStyle/>
                    <a:p>
                      <a:pPr>
                        <a:spcAft>
                          <a:spcPts val="0"/>
                        </a:spcAft>
                      </a:pPr>
                      <a:r>
                        <a:rPr lang="sr-Cyrl-CS" sz="1400">
                          <a:effectLst/>
                        </a:rPr>
                        <a:t>Утоваривач</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2</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Чизме гумене</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120</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4"/>
                  </a:ext>
                </a:extLst>
              </a:tr>
              <a:tr h="229604">
                <a:tc>
                  <a:txBody>
                    <a:bodyPr/>
                    <a:lstStyle/>
                    <a:p>
                      <a:pPr>
                        <a:spcAft>
                          <a:spcPts val="0"/>
                        </a:spcAft>
                      </a:pPr>
                      <a:r>
                        <a:rPr lang="sr-Cyrl-CS" sz="1400">
                          <a:effectLst/>
                        </a:rPr>
                        <a:t>Камион-кипер</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6</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Паљена жица</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4 кг</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5"/>
                  </a:ext>
                </a:extLst>
              </a:tr>
              <a:tr h="229604">
                <a:tc>
                  <a:txBody>
                    <a:bodyPr/>
                    <a:lstStyle/>
                    <a:p>
                      <a:pPr>
                        <a:spcAft>
                          <a:spcPts val="0"/>
                        </a:spcAft>
                      </a:pPr>
                      <a:r>
                        <a:rPr lang="sr-Cyrl-CS" sz="1400">
                          <a:effectLst/>
                        </a:rPr>
                        <a:t>Трактор са приколицом</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10</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Ексери разни</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4 кг</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6"/>
                  </a:ext>
                </a:extLst>
              </a:tr>
              <a:tr h="459209">
                <a:tc>
                  <a:txBody>
                    <a:bodyPr/>
                    <a:lstStyle/>
                    <a:p>
                      <a:pPr>
                        <a:spcAft>
                          <a:spcPts val="0"/>
                        </a:spcAft>
                      </a:pPr>
                      <a:r>
                        <a:rPr lang="sr-Cyrl-CS" sz="1400">
                          <a:effectLst/>
                        </a:rPr>
                        <a:t>Ватрогасна цистерна</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1</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Приручна апотека</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10</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7"/>
                  </a:ext>
                </a:extLst>
              </a:tr>
              <a:tr h="229604">
                <a:tc>
                  <a:txBody>
                    <a:bodyPr/>
                    <a:lstStyle/>
                    <a:p>
                      <a:pPr>
                        <a:spcAft>
                          <a:spcPts val="0"/>
                        </a:spcAft>
                      </a:pPr>
                      <a:r>
                        <a:rPr lang="sr-Cyrl-CS" sz="1400">
                          <a:effectLst/>
                        </a:rPr>
                        <a:t>Чамац са мотором</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2</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Секире</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10</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8"/>
                  </a:ext>
                </a:extLst>
              </a:tr>
              <a:tr h="229604">
                <a:tc>
                  <a:txBody>
                    <a:bodyPr/>
                    <a:lstStyle/>
                    <a:p>
                      <a:pPr>
                        <a:spcAft>
                          <a:spcPts val="0"/>
                        </a:spcAft>
                      </a:pPr>
                      <a:r>
                        <a:rPr lang="sr-Cyrl-CS" sz="1400">
                          <a:effectLst/>
                        </a:rPr>
                        <a:t>Цистерна за пијаћу воду</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2</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Тестере моторне</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4</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9"/>
                  </a:ext>
                </a:extLst>
              </a:tr>
              <a:tr h="229604">
                <a:tc>
                  <a:txBody>
                    <a:bodyPr/>
                    <a:lstStyle/>
                    <a:p>
                      <a:pPr>
                        <a:spcAft>
                          <a:spcPts val="0"/>
                        </a:spcAft>
                      </a:pPr>
                      <a:r>
                        <a:rPr lang="sr-Cyrl-CS" sz="1400">
                          <a:effectLst/>
                        </a:rPr>
                        <a:t>Цистерна за отпадну воду</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1</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Чекићи</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10</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10"/>
                  </a:ext>
                </a:extLst>
              </a:tr>
              <a:tr h="229604">
                <a:tc>
                  <a:txBody>
                    <a:bodyPr/>
                    <a:lstStyle/>
                    <a:p>
                      <a:pPr>
                        <a:spcAft>
                          <a:spcPts val="0"/>
                        </a:spcAft>
                      </a:pPr>
                      <a:r>
                        <a:rPr lang="sr-Cyrl-CS" sz="1400">
                          <a:effectLst/>
                        </a:rPr>
                        <a:t>Електро-агрегат</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2</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dirty="0">
                          <a:effectLst/>
                        </a:rPr>
                        <a:t>Клешта</a:t>
                      </a:r>
                      <a:endParaRPr lang="en-US" sz="1400" dirty="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10</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11"/>
                  </a:ext>
                </a:extLst>
              </a:tr>
              <a:tr h="229604">
                <a:tc>
                  <a:txBody>
                    <a:bodyPr/>
                    <a:lstStyle/>
                    <a:p>
                      <a:pPr>
                        <a:spcAft>
                          <a:spcPts val="0"/>
                        </a:spcAft>
                      </a:pPr>
                      <a:r>
                        <a:rPr lang="sr-Cyrl-CS" sz="1400">
                          <a:effectLst/>
                        </a:rPr>
                        <a:t>Моторна пумпа</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5</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Кабанице</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120</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12"/>
                  </a:ext>
                </a:extLst>
              </a:tr>
              <a:tr h="229604">
                <a:tc>
                  <a:txBody>
                    <a:bodyPr/>
                    <a:lstStyle/>
                    <a:p>
                      <a:pPr>
                        <a:spcAft>
                          <a:spcPts val="0"/>
                        </a:spcAft>
                      </a:pPr>
                      <a:r>
                        <a:rPr lang="sr-Cyrl-CS" sz="1400">
                          <a:effectLst/>
                        </a:rPr>
                        <a:t>Лопате</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40</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 </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 </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13"/>
                  </a:ext>
                </a:extLst>
              </a:tr>
              <a:tr h="229604">
                <a:tc>
                  <a:txBody>
                    <a:bodyPr/>
                    <a:lstStyle/>
                    <a:p>
                      <a:pPr>
                        <a:spcAft>
                          <a:spcPts val="0"/>
                        </a:spcAft>
                      </a:pPr>
                      <a:r>
                        <a:rPr lang="sr-Cyrl-CS" sz="1400">
                          <a:effectLst/>
                        </a:rPr>
                        <a:t>Крампови-пијуци</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40</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 </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 </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14"/>
                  </a:ext>
                </a:extLst>
              </a:tr>
              <a:tr h="229604">
                <a:tc>
                  <a:txBody>
                    <a:bodyPr/>
                    <a:lstStyle/>
                    <a:p>
                      <a:pPr>
                        <a:spcAft>
                          <a:spcPts val="0"/>
                        </a:spcAft>
                      </a:pPr>
                      <a:r>
                        <a:rPr lang="sr-Cyrl-CS" sz="1400">
                          <a:effectLst/>
                        </a:rPr>
                        <a:t>Ашови</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40</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 </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 </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15"/>
                  </a:ext>
                </a:extLst>
              </a:tr>
              <a:tr h="229604">
                <a:tc>
                  <a:txBody>
                    <a:bodyPr/>
                    <a:lstStyle/>
                    <a:p>
                      <a:pPr>
                        <a:spcAft>
                          <a:spcPts val="0"/>
                        </a:spcAft>
                      </a:pPr>
                      <a:r>
                        <a:rPr lang="sr-Cyrl-CS" sz="1400">
                          <a:effectLst/>
                        </a:rPr>
                        <a:t>Џакови за песак</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ctr">
                        <a:spcAft>
                          <a:spcPts val="0"/>
                        </a:spcAft>
                      </a:pPr>
                      <a:r>
                        <a:rPr lang="sr-Cyrl-CS" sz="1400">
                          <a:effectLst/>
                        </a:rPr>
                        <a:t>1000</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 </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dirty="0">
                          <a:effectLst/>
                        </a:rPr>
                        <a:t> </a:t>
                      </a:r>
                      <a:endParaRPr lang="en-US" sz="1400" dirty="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16"/>
                  </a:ext>
                </a:extLst>
              </a:tr>
            </a:tbl>
          </a:graphicData>
        </a:graphic>
      </p:graphicFrame>
    </p:spTree>
    <p:extLst>
      <p:ext uri="{BB962C8B-B14F-4D97-AF65-F5344CB8AC3E}">
        <p14:creationId xmlns:p14="http://schemas.microsoft.com/office/powerpoint/2010/main" val="143663106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124201"/>
            <a:ext cx="2514600" cy="342900"/>
          </a:xfrm>
        </p:spPr>
        <p:txBody>
          <a:bodyPr>
            <a:noAutofit/>
          </a:bodyPr>
          <a:lstStyle/>
          <a:p>
            <a:r>
              <a:rPr lang="sr-Cyrl-CS" sz="2000" b="1" dirty="0" smtClean="0">
                <a:solidFill>
                  <a:srgbClr val="C00000"/>
                </a:solidFill>
              </a:rPr>
              <a:t>ШЕМА </a:t>
            </a:r>
            <a:r>
              <a:rPr lang="sr-Cyrl-CS" sz="2000" b="1" dirty="0">
                <a:solidFill>
                  <a:srgbClr val="C00000"/>
                </a:solidFill>
              </a:rPr>
              <a:t>ОРГАНИЗАЦИЈЕ ОДБРАНЕ </a:t>
            </a:r>
            <a:r>
              <a:rPr lang="sr-Cyrl-CS" sz="2000" b="1" dirty="0" smtClean="0">
                <a:solidFill>
                  <a:srgbClr val="C00000"/>
                </a:solidFill>
              </a:rPr>
              <a:t/>
            </a:r>
            <a:br>
              <a:rPr lang="sr-Cyrl-CS" sz="2000" b="1" dirty="0" smtClean="0">
                <a:solidFill>
                  <a:srgbClr val="C00000"/>
                </a:solidFill>
              </a:rPr>
            </a:br>
            <a:r>
              <a:rPr lang="sr-Cyrl-CS" sz="2000" b="1" dirty="0" smtClean="0">
                <a:solidFill>
                  <a:srgbClr val="C00000"/>
                </a:solidFill>
              </a:rPr>
              <a:t>ОД </a:t>
            </a:r>
            <a:r>
              <a:rPr lang="sr-Cyrl-CS" sz="2000" b="1" dirty="0">
                <a:solidFill>
                  <a:srgbClr val="C00000"/>
                </a:solidFill>
              </a:rPr>
              <a:t>БУЈИЧНИХ ПОПЛАВА </a:t>
            </a:r>
            <a:endParaRPr lang="en-US" sz="2000" dirty="0">
              <a:solidFill>
                <a:srgbClr val="C00000"/>
              </a:solidFill>
            </a:endParaRPr>
          </a:p>
        </p:txBody>
      </p:sp>
      <p:pic>
        <p:nvPicPr>
          <p:cNvPr id="4" name="Content Placeholder 3" descr="Shema_akcije_Lazarevac1_NO PRINT.jpg"/>
          <p:cNvPicPr>
            <a:picLocks noGrp="1" noChangeAspect="1"/>
          </p:cNvPicPr>
          <p:nvPr>
            <p:ph idx="1"/>
          </p:nvPr>
        </p:nvPicPr>
        <p:blipFill>
          <a:blip r:embed="rId2" cstate="print"/>
          <a:stretch>
            <a:fillRect/>
          </a:stretch>
        </p:blipFill>
        <p:spPr>
          <a:xfrm>
            <a:off x="2743200" y="381001"/>
            <a:ext cx="4177803" cy="6096000"/>
          </a:xfrm>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43200" y="419078"/>
            <a:ext cx="4192876" cy="6057922"/>
          </a:xfrm>
          <a:prstGeom prst="rect">
            <a:avLst/>
          </a:prstGeom>
        </p:spPr>
      </p:pic>
      <p:sp>
        <p:nvSpPr>
          <p:cNvPr id="5" name="Rectangle 2"/>
          <p:cNvSpPr txBox="1">
            <a:spLocks noChangeArrowheads="1"/>
          </p:cNvSpPr>
          <p:nvPr/>
        </p:nvSpPr>
        <p:spPr bwMode="auto">
          <a:xfrm>
            <a:off x="76200" y="2819400"/>
            <a:ext cx="2438400" cy="391716"/>
          </a:xfrm>
          <a:prstGeom prst="rect">
            <a:avLst/>
          </a:prstGeom>
          <a:noFill/>
          <a:ln>
            <a:miter lim="800000"/>
            <a:headEnd/>
            <a:tailEnd/>
          </a:ln>
        </p:spPr>
        <p:txBody>
          <a:bodyPr/>
          <a:lstStyle/>
          <a:p>
            <a:pPr algn="ctr">
              <a:spcBef>
                <a:spcPct val="0"/>
              </a:spcBef>
              <a:defRPr/>
            </a:pPr>
            <a:r>
              <a:rPr lang="sr-Cyrl-RS" sz="2000" b="1" kern="0" dirty="0">
                <a:solidFill>
                  <a:srgbClr val="C00000"/>
                </a:solidFill>
                <a:latin typeface="+mj-lt"/>
                <a:ea typeface="+mj-ea"/>
                <a:cs typeface="+mj-cs"/>
              </a:rPr>
              <a:t>Субјекти у процесу одбране </a:t>
            </a:r>
            <a:endParaRPr lang="en-US" sz="2000" b="1" kern="0" dirty="0" smtClean="0">
              <a:solidFill>
                <a:srgbClr val="C00000"/>
              </a:solidFill>
              <a:latin typeface="+mj-lt"/>
              <a:ea typeface="+mj-ea"/>
              <a:cs typeface="+mj-cs"/>
            </a:endParaRPr>
          </a:p>
          <a:p>
            <a:pPr algn="ctr">
              <a:spcBef>
                <a:spcPct val="0"/>
              </a:spcBef>
              <a:defRPr/>
            </a:pPr>
            <a:r>
              <a:rPr lang="sr-Cyrl-RS" sz="2000" b="1" kern="0" dirty="0" smtClean="0">
                <a:solidFill>
                  <a:srgbClr val="C00000"/>
                </a:solidFill>
                <a:latin typeface="+mj-lt"/>
                <a:ea typeface="+mj-ea"/>
                <a:cs typeface="+mj-cs"/>
              </a:rPr>
              <a:t>од </a:t>
            </a:r>
            <a:r>
              <a:rPr lang="sr-Cyrl-RS" sz="2000" b="1" kern="0" dirty="0">
                <a:solidFill>
                  <a:srgbClr val="C00000"/>
                </a:solidFill>
                <a:latin typeface="+mj-lt"/>
                <a:ea typeface="+mj-ea"/>
                <a:cs typeface="+mj-cs"/>
              </a:rPr>
              <a:t>бујичних поплава</a:t>
            </a:r>
            <a:endParaRPr lang="en-US" sz="2000" b="1" kern="0" dirty="0">
              <a:solidFill>
                <a:srgbClr val="C00000"/>
              </a:solidFill>
              <a:latin typeface="+mj-lt"/>
              <a:ea typeface="+mj-ea"/>
              <a:cs typeface="+mj-cs"/>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625078"/>
            <a:ext cx="6019800" cy="365522"/>
          </a:xfrm>
        </p:spPr>
        <p:txBody>
          <a:bodyPr>
            <a:noAutofit/>
          </a:bodyPr>
          <a:lstStyle/>
          <a:p>
            <a:r>
              <a:rPr lang="sr-Cyrl-CS" sz="2000" b="1" dirty="0" smtClean="0">
                <a:solidFill>
                  <a:srgbClr val="C00000"/>
                </a:solidFill>
              </a:rPr>
              <a:t>ПРОГЛАШЕЊЕ </a:t>
            </a:r>
            <a:r>
              <a:rPr lang="sr-Cyrl-CS" sz="2000" b="1" dirty="0">
                <a:solidFill>
                  <a:srgbClr val="C00000"/>
                </a:solidFill>
              </a:rPr>
              <a:t>И УКИДАЊЕ ОДБРАНЕ ОД БУЈИЧНИХ ПОПЛАВА </a:t>
            </a:r>
            <a:r>
              <a:rPr lang="en-US" sz="2000" dirty="0">
                <a:solidFill>
                  <a:srgbClr val="C00000"/>
                </a:solidFill>
              </a:rPr>
              <a:t/>
            </a:r>
            <a:br>
              <a:rPr lang="en-US" sz="2000" dirty="0">
                <a:solidFill>
                  <a:srgbClr val="C00000"/>
                </a:solidFill>
              </a:rPr>
            </a:br>
            <a:endParaRPr lang="en-US" sz="2000" dirty="0">
              <a:solidFill>
                <a:srgbClr val="C00000"/>
              </a:solidFill>
            </a:endParaRPr>
          </a:p>
        </p:txBody>
      </p:sp>
      <p:sp>
        <p:nvSpPr>
          <p:cNvPr id="3" name="Content Placeholder 2"/>
          <p:cNvSpPr>
            <a:spLocks noGrp="1"/>
          </p:cNvSpPr>
          <p:nvPr>
            <p:ph idx="1"/>
          </p:nvPr>
        </p:nvSpPr>
        <p:spPr>
          <a:xfrm>
            <a:off x="76200" y="1600200"/>
            <a:ext cx="8915400" cy="4381500"/>
          </a:xfrm>
        </p:spPr>
        <p:txBody>
          <a:bodyPr>
            <a:normAutofit/>
          </a:bodyPr>
          <a:lstStyle/>
          <a:p>
            <a:pPr marL="0" indent="0" algn="just">
              <a:buNone/>
            </a:pPr>
            <a:r>
              <a:rPr lang="ru-RU" dirty="0" smtClean="0">
                <a:solidFill>
                  <a:srgbClr val="002060"/>
                </a:solidFill>
              </a:rPr>
              <a:t>Одбрану </a:t>
            </a:r>
            <a:r>
              <a:rPr lang="ru-RU" dirty="0">
                <a:solidFill>
                  <a:srgbClr val="002060"/>
                </a:solidFill>
              </a:rPr>
              <a:t>од </a:t>
            </a:r>
            <a:r>
              <a:rPr lang="sr-Cyrl-CS" dirty="0">
                <a:solidFill>
                  <a:srgbClr val="002060"/>
                </a:solidFill>
              </a:rPr>
              <a:t>бујичних </a:t>
            </a:r>
            <a:r>
              <a:rPr lang="ru-RU" dirty="0">
                <a:solidFill>
                  <a:srgbClr val="002060"/>
                </a:solidFill>
              </a:rPr>
              <a:t>поплава на водотоковима </a:t>
            </a:r>
            <a:r>
              <a:rPr lang="en-AU" dirty="0">
                <a:solidFill>
                  <a:srgbClr val="002060"/>
                </a:solidFill>
              </a:rPr>
              <a:t>II </a:t>
            </a:r>
            <a:r>
              <a:rPr lang="sr-Cyrl-CS" dirty="0">
                <a:solidFill>
                  <a:srgbClr val="002060"/>
                </a:solidFill>
              </a:rPr>
              <a:t>реда, </a:t>
            </a:r>
            <a:r>
              <a:rPr lang="ru-RU" b="1" dirty="0" smtClean="0">
                <a:solidFill>
                  <a:srgbClr val="C00000"/>
                </a:solidFill>
              </a:rPr>
              <a:t>проглашава </a:t>
            </a:r>
            <a:r>
              <a:rPr lang="ru-RU" b="1" dirty="0">
                <a:solidFill>
                  <a:srgbClr val="C00000"/>
                </a:solidFill>
              </a:rPr>
              <a:t>и укида</a:t>
            </a:r>
            <a:r>
              <a:rPr lang="ru-RU" b="1" dirty="0">
                <a:solidFill>
                  <a:srgbClr val="002060"/>
                </a:solidFill>
              </a:rPr>
              <a:t> </a:t>
            </a:r>
            <a:r>
              <a:rPr lang="ru-RU" dirty="0">
                <a:solidFill>
                  <a:srgbClr val="002060"/>
                </a:solidFill>
              </a:rPr>
              <a:t>командант </a:t>
            </a:r>
            <a:r>
              <a:rPr lang="sr-Cyrl-CS" b="1" dirty="0">
                <a:solidFill>
                  <a:schemeClr val="bg2">
                    <a:lumMod val="25000"/>
                  </a:schemeClr>
                </a:solidFill>
              </a:rPr>
              <a:t>Штаба за ванредне </a:t>
            </a:r>
            <a:r>
              <a:rPr lang="sr-Cyrl-CS" b="1" dirty="0" smtClean="0">
                <a:solidFill>
                  <a:schemeClr val="bg2">
                    <a:lumMod val="25000"/>
                  </a:schemeClr>
                </a:solidFill>
              </a:rPr>
              <a:t>ситуације</a:t>
            </a:r>
            <a:r>
              <a:rPr lang="sr-Cyrl-CS" dirty="0" smtClean="0">
                <a:solidFill>
                  <a:srgbClr val="002060"/>
                </a:solidFill>
              </a:rPr>
              <a:t>,</a:t>
            </a:r>
            <a:r>
              <a:rPr lang="sr-Cyrl-CS" b="1" dirty="0" smtClean="0">
                <a:solidFill>
                  <a:srgbClr val="002060"/>
                </a:solidFill>
              </a:rPr>
              <a:t> </a:t>
            </a:r>
            <a:r>
              <a:rPr lang="sr-Cyrl-CS" dirty="0">
                <a:solidFill>
                  <a:srgbClr val="002060"/>
                </a:solidFill>
              </a:rPr>
              <a:t>у складу са условима и критеријумима утврђеним </a:t>
            </a:r>
            <a:r>
              <a:rPr lang="sr-Cyrl-CS" dirty="0">
                <a:solidFill>
                  <a:srgbClr val="C00000"/>
                </a:solidFill>
              </a:rPr>
              <a:t>Оперативним планом одбране од бујичних поплава за 2016. годину</a:t>
            </a:r>
            <a:r>
              <a:rPr lang="sr-Cyrl-CS" dirty="0">
                <a:solidFill>
                  <a:srgbClr val="002060"/>
                </a:solidFill>
              </a:rPr>
              <a:t>, а на основу предлога </a:t>
            </a:r>
            <a:r>
              <a:rPr lang="sr-Cyrl-CS" b="1" dirty="0">
                <a:solidFill>
                  <a:srgbClr val="002060"/>
                </a:solidFill>
              </a:rPr>
              <a:t>О</a:t>
            </a:r>
            <a:r>
              <a:rPr lang="ru-RU" b="1" dirty="0">
                <a:solidFill>
                  <a:srgbClr val="002060"/>
                </a:solidFill>
              </a:rPr>
              <a:t>перативног штаба за </a:t>
            </a:r>
            <a:r>
              <a:rPr lang="sr-Cyrl-CS" b="1" dirty="0">
                <a:solidFill>
                  <a:srgbClr val="002060"/>
                </a:solidFill>
              </a:rPr>
              <a:t>одбрану од бујичних поплава</a:t>
            </a:r>
            <a:r>
              <a:rPr lang="sr-Cyrl-CS" dirty="0">
                <a:solidFill>
                  <a:srgbClr val="002060"/>
                </a:solidFill>
              </a:rPr>
              <a:t> </a:t>
            </a:r>
            <a:r>
              <a:rPr lang="sr-Cyrl-CS" b="1" dirty="0">
                <a:solidFill>
                  <a:srgbClr val="002060"/>
                </a:solidFill>
              </a:rPr>
              <a:t>Градске општине </a:t>
            </a:r>
            <a:r>
              <a:rPr lang="sr-Cyrl-CS" b="1" dirty="0" smtClean="0">
                <a:solidFill>
                  <a:srgbClr val="002060"/>
                </a:solidFill>
              </a:rPr>
              <a:t>Лазаревац</a:t>
            </a:r>
            <a:r>
              <a:rPr lang="en-US" b="1" dirty="0" smtClean="0">
                <a:solidFill>
                  <a:srgbClr val="002060"/>
                </a:solidFill>
              </a:rPr>
              <a:t>, </a:t>
            </a:r>
            <a:r>
              <a:rPr lang="sr-Cyrl-CS" dirty="0" smtClean="0">
                <a:solidFill>
                  <a:srgbClr val="002060"/>
                </a:solidFill>
              </a:rPr>
              <a:t>као </a:t>
            </a:r>
            <a:r>
              <a:rPr lang="sr-Cyrl-CS" dirty="0">
                <a:solidFill>
                  <a:srgbClr val="002060"/>
                </a:solidFill>
              </a:rPr>
              <a:t>дела </a:t>
            </a:r>
            <a:r>
              <a:rPr lang="sr-Cyrl-RS" b="1" dirty="0">
                <a:solidFill>
                  <a:srgbClr val="002060"/>
                </a:solidFill>
              </a:rPr>
              <a:t>ШВС ГО Лазаревац</a:t>
            </a:r>
            <a:r>
              <a:rPr lang="ru-RU" dirty="0">
                <a:solidFill>
                  <a:srgbClr val="002060"/>
                </a:solidFill>
              </a:rPr>
              <a:t>. </a:t>
            </a:r>
            <a:endParaRPr lang="en-US" dirty="0" smtClean="0">
              <a:solidFill>
                <a:srgbClr val="002060"/>
              </a:solidFill>
            </a:endParaRPr>
          </a:p>
          <a:p>
            <a:pPr marL="0" indent="0" algn="just">
              <a:buNone/>
            </a:pPr>
            <a:endParaRPr lang="en-US" i="1" dirty="0" smtClean="0">
              <a:solidFill>
                <a:srgbClr val="7030A0"/>
              </a:solidFill>
            </a:endParaRPr>
          </a:p>
          <a:p>
            <a:pPr marL="0" indent="0" algn="just">
              <a:buNone/>
            </a:pPr>
            <a:r>
              <a:rPr lang="en-US" dirty="0" smtClean="0">
                <a:solidFill>
                  <a:srgbClr val="7030A0"/>
                </a:solidFill>
              </a:rPr>
              <a:t>О </a:t>
            </a:r>
            <a:r>
              <a:rPr lang="en-US" dirty="0" err="1">
                <a:solidFill>
                  <a:srgbClr val="7030A0"/>
                </a:solidFill>
              </a:rPr>
              <a:t>потреби</a:t>
            </a:r>
            <a:r>
              <a:rPr lang="en-US" dirty="0">
                <a:solidFill>
                  <a:srgbClr val="7030A0"/>
                </a:solidFill>
              </a:rPr>
              <a:t> </a:t>
            </a:r>
            <a:r>
              <a:rPr lang="en-US" dirty="0" err="1">
                <a:solidFill>
                  <a:srgbClr val="7030A0"/>
                </a:solidFill>
              </a:rPr>
              <a:t>проглашења</a:t>
            </a:r>
            <a:r>
              <a:rPr lang="en-US" dirty="0">
                <a:solidFill>
                  <a:srgbClr val="7030A0"/>
                </a:solidFill>
              </a:rPr>
              <a:t> </a:t>
            </a:r>
            <a:r>
              <a:rPr lang="en-US" dirty="0" err="1">
                <a:solidFill>
                  <a:srgbClr val="7030A0"/>
                </a:solidFill>
              </a:rPr>
              <a:t>ванредне</a:t>
            </a:r>
            <a:r>
              <a:rPr lang="en-US" dirty="0">
                <a:solidFill>
                  <a:srgbClr val="7030A0"/>
                </a:solidFill>
              </a:rPr>
              <a:t> </a:t>
            </a:r>
            <a:r>
              <a:rPr lang="en-US" dirty="0" err="1">
                <a:solidFill>
                  <a:srgbClr val="7030A0"/>
                </a:solidFill>
              </a:rPr>
              <a:t>ситуације</a:t>
            </a:r>
            <a:r>
              <a:rPr lang="en-US" dirty="0">
                <a:solidFill>
                  <a:srgbClr val="7030A0"/>
                </a:solidFill>
              </a:rPr>
              <a:t> </a:t>
            </a:r>
            <a:r>
              <a:rPr lang="en-US" dirty="0" err="1">
                <a:solidFill>
                  <a:srgbClr val="7030A0"/>
                </a:solidFill>
              </a:rPr>
              <a:t>услед</a:t>
            </a:r>
            <a:r>
              <a:rPr lang="en-US" dirty="0">
                <a:solidFill>
                  <a:srgbClr val="7030A0"/>
                </a:solidFill>
              </a:rPr>
              <a:t> </a:t>
            </a:r>
            <a:r>
              <a:rPr lang="en-US" dirty="0" err="1">
                <a:solidFill>
                  <a:srgbClr val="7030A0"/>
                </a:solidFill>
              </a:rPr>
              <a:t>поплава</a:t>
            </a:r>
            <a:r>
              <a:rPr lang="en-US" dirty="0">
                <a:solidFill>
                  <a:srgbClr val="7030A0"/>
                </a:solidFill>
              </a:rPr>
              <a:t> </a:t>
            </a:r>
            <a:r>
              <a:rPr lang="en-US" dirty="0" err="1">
                <a:solidFill>
                  <a:srgbClr val="7030A0"/>
                </a:solidFill>
              </a:rPr>
              <a:t>на</a:t>
            </a:r>
            <a:r>
              <a:rPr lang="en-US" dirty="0">
                <a:solidFill>
                  <a:srgbClr val="7030A0"/>
                </a:solidFill>
              </a:rPr>
              <a:t> </a:t>
            </a:r>
            <a:r>
              <a:rPr lang="en-US" dirty="0" err="1">
                <a:solidFill>
                  <a:srgbClr val="7030A0"/>
                </a:solidFill>
              </a:rPr>
              <a:t>водама</a:t>
            </a:r>
            <a:r>
              <a:rPr lang="en-US" dirty="0">
                <a:solidFill>
                  <a:srgbClr val="7030A0"/>
                </a:solidFill>
              </a:rPr>
              <a:t> II </a:t>
            </a:r>
            <a:r>
              <a:rPr lang="en-US" dirty="0" err="1">
                <a:solidFill>
                  <a:srgbClr val="7030A0"/>
                </a:solidFill>
              </a:rPr>
              <a:t>реда</a:t>
            </a:r>
            <a:r>
              <a:rPr lang="sr-Cyrl-RS" dirty="0">
                <a:solidFill>
                  <a:srgbClr val="7030A0"/>
                </a:solidFill>
              </a:rPr>
              <a:t>,</a:t>
            </a:r>
            <a:r>
              <a:rPr lang="en-US" dirty="0">
                <a:solidFill>
                  <a:srgbClr val="7030A0"/>
                </a:solidFill>
              </a:rPr>
              <a:t> </a:t>
            </a:r>
            <a:r>
              <a:rPr lang="en-US" dirty="0" err="1">
                <a:solidFill>
                  <a:srgbClr val="7030A0"/>
                </a:solidFill>
              </a:rPr>
              <a:t>на</a:t>
            </a:r>
            <a:r>
              <a:rPr lang="en-US" dirty="0">
                <a:solidFill>
                  <a:srgbClr val="7030A0"/>
                </a:solidFill>
              </a:rPr>
              <a:t> </a:t>
            </a:r>
            <a:r>
              <a:rPr lang="en-US" dirty="0" err="1">
                <a:solidFill>
                  <a:srgbClr val="7030A0"/>
                </a:solidFill>
              </a:rPr>
              <a:t>територији</a:t>
            </a:r>
            <a:r>
              <a:rPr lang="en-US" dirty="0">
                <a:solidFill>
                  <a:srgbClr val="7030A0"/>
                </a:solidFill>
              </a:rPr>
              <a:t> </a:t>
            </a:r>
            <a:r>
              <a:rPr lang="en-US" dirty="0" err="1">
                <a:solidFill>
                  <a:srgbClr val="7030A0"/>
                </a:solidFill>
              </a:rPr>
              <a:t>јединице</a:t>
            </a:r>
            <a:r>
              <a:rPr lang="en-US" dirty="0">
                <a:solidFill>
                  <a:srgbClr val="7030A0"/>
                </a:solidFill>
              </a:rPr>
              <a:t> </a:t>
            </a:r>
            <a:r>
              <a:rPr lang="en-US" dirty="0" err="1">
                <a:solidFill>
                  <a:srgbClr val="7030A0"/>
                </a:solidFill>
              </a:rPr>
              <a:t>локалне</a:t>
            </a:r>
            <a:r>
              <a:rPr lang="en-US" dirty="0">
                <a:solidFill>
                  <a:srgbClr val="7030A0"/>
                </a:solidFill>
              </a:rPr>
              <a:t> </a:t>
            </a:r>
            <a:r>
              <a:rPr lang="en-US" dirty="0" err="1">
                <a:solidFill>
                  <a:srgbClr val="7030A0"/>
                </a:solidFill>
              </a:rPr>
              <a:t>самоуправе</a:t>
            </a:r>
            <a:r>
              <a:rPr lang="sr-Cyrl-RS" dirty="0">
                <a:solidFill>
                  <a:srgbClr val="7030A0"/>
                </a:solidFill>
              </a:rPr>
              <a:t>,</a:t>
            </a:r>
            <a:r>
              <a:rPr lang="en-US" dirty="0">
                <a:solidFill>
                  <a:srgbClr val="7030A0"/>
                </a:solidFill>
              </a:rPr>
              <a:t> </a:t>
            </a:r>
            <a:r>
              <a:rPr lang="en-US" b="1" dirty="0" err="1">
                <a:solidFill>
                  <a:schemeClr val="accent2">
                    <a:lumMod val="75000"/>
                  </a:schemeClr>
                </a:solidFill>
              </a:rPr>
              <a:t>одлучује</a:t>
            </a:r>
            <a:r>
              <a:rPr lang="en-US" b="1" dirty="0">
                <a:solidFill>
                  <a:schemeClr val="accent2">
                    <a:lumMod val="75000"/>
                  </a:schemeClr>
                </a:solidFill>
              </a:rPr>
              <a:t> </a:t>
            </a:r>
            <a:r>
              <a:rPr lang="en-US" b="1" dirty="0" err="1">
                <a:solidFill>
                  <a:schemeClr val="accent2">
                    <a:lumMod val="75000"/>
                  </a:schemeClr>
                </a:solidFill>
              </a:rPr>
              <a:t>председник</a:t>
            </a:r>
            <a:r>
              <a:rPr lang="en-US" b="1" dirty="0">
                <a:solidFill>
                  <a:schemeClr val="accent2">
                    <a:lumMod val="75000"/>
                  </a:schemeClr>
                </a:solidFill>
              </a:rPr>
              <a:t> </a:t>
            </a:r>
            <a:r>
              <a:rPr lang="en-US" b="1" dirty="0" err="1">
                <a:solidFill>
                  <a:schemeClr val="accent2">
                    <a:lumMod val="75000"/>
                  </a:schemeClr>
                </a:solidFill>
              </a:rPr>
              <a:t>општине</a:t>
            </a:r>
            <a:r>
              <a:rPr lang="en-US" b="1" dirty="0">
                <a:solidFill>
                  <a:schemeClr val="accent2">
                    <a:lumMod val="75000"/>
                  </a:schemeClr>
                </a:solidFill>
              </a:rPr>
              <a:t>, </a:t>
            </a:r>
            <a:r>
              <a:rPr lang="en-US" b="1" dirty="0" err="1">
                <a:solidFill>
                  <a:schemeClr val="accent2">
                    <a:lumMod val="75000"/>
                  </a:schemeClr>
                </a:solidFill>
              </a:rPr>
              <a:t>односно</a:t>
            </a:r>
            <a:r>
              <a:rPr lang="en-US" b="1" dirty="0">
                <a:solidFill>
                  <a:schemeClr val="accent2">
                    <a:lumMod val="75000"/>
                  </a:schemeClr>
                </a:solidFill>
              </a:rPr>
              <a:t> </a:t>
            </a:r>
            <a:r>
              <a:rPr lang="en-US" b="1" dirty="0" err="1">
                <a:solidFill>
                  <a:schemeClr val="accent2">
                    <a:lumMod val="75000"/>
                  </a:schemeClr>
                </a:solidFill>
              </a:rPr>
              <a:t>градоначелник</a:t>
            </a:r>
            <a:r>
              <a:rPr lang="en-US" dirty="0"/>
              <a:t>.</a:t>
            </a:r>
          </a:p>
          <a:p>
            <a:pPr marL="0" indent="0" algn="just">
              <a:buNone/>
            </a:pPr>
            <a:endParaRPr lang="en-US" dirty="0">
              <a:solidFill>
                <a:srgbClr val="002060"/>
              </a:solidFill>
            </a:endParaRPr>
          </a:p>
          <a:p>
            <a:pPr marL="0" indent="0" algn="just">
              <a:buNone/>
            </a:pPr>
            <a:endParaRPr lang="en-US" dirty="0">
              <a:solidFill>
                <a:srgbClr val="002060"/>
              </a:solidFill>
            </a:endParaRPr>
          </a:p>
          <a:p>
            <a:pPr algn="just"/>
            <a:endParaRPr lang="en-US" dirty="0">
              <a:solidFill>
                <a:srgbClr val="002060"/>
              </a:solidFill>
            </a:endParaRPr>
          </a:p>
        </p:txBody>
      </p:sp>
    </p:spTree>
    <p:extLst>
      <p:ext uri="{BB962C8B-B14F-4D97-AF65-F5344CB8AC3E}">
        <p14:creationId xmlns:p14="http://schemas.microsoft.com/office/powerpoint/2010/main" val="222019585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1418909"/>
            <a:ext cx="4901408" cy="5035846"/>
          </a:xfrm>
          <a:prstGeom prst="rect">
            <a:avLst/>
          </a:prstGeom>
        </p:spPr>
      </p:pic>
      <p:sp>
        <p:nvSpPr>
          <p:cNvPr id="5" name="Rectangle 4"/>
          <p:cNvSpPr/>
          <p:nvPr/>
        </p:nvSpPr>
        <p:spPr>
          <a:xfrm>
            <a:off x="5181600" y="1751112"/>
            <a:ext cx="3809999" cy="923330"/>
          </a:xfrm>
          <a:prstGeom prst="rect">
            <a:avLst/>
          </a:prstGeom>
        </p:spPr>
        <p:txBody>
          <a:bodyPr wrap="square">
            <a:spAutoFit/>
          </a:bodyPr>
          <a:lstStyle/>
          <a:p>
            <a:pPr algn="just"/>
            <a:r>
              <a:rPr lang="ru-RU" b="1" dirty="0" smtClean="0">
                <a:solidFill>
                  <a:schemeClr val="accent6">
                    <a:lumMod val="75000"/>
                  </a:schemeClr>
                </a:solidFill>
                <a:latin typeface="Calibri" panose="020F0502020204030204" pitchFamily="34" charset="0"/>
                <a:ea typeface="ArialMT"/>
                <a:cs typeface="Calibri" panose="020F0502020204030204" pitchFamily="34" charset="0"/>
              </a:rPr>
              <a:t>редовна одбрана: </a:t>
            </a:r>
            <a:r>
              <a:rPr lang="sr-Cyrl-CS" dirty="0" smtClean="0">
                <a:solidFill>
                  <a:srgbClr val="0070C0"/>
                </a:solidFill>
                <a:latin typeface="Calibri" panose="020F0502020204030204" pitchFamily="34" charset="0"/>
                <a:ea typeface="ArialMT"/>
                <a:cs typeface="Calibri" panose="020F0502020204030204" pitchFamily="34" charset="0"/>
              </a:rPr>
              <a:t>ниво </a:t>
            </a:r>
            <a:r>
              <a:rPr lang="ru-RU" dirty="0">
                <a:solidFill>
                  <a:srgbClr val="0070C0"/>
                </a:solidFill>
                <a:latin typeface="Calibri" panose="020F0502020204030204" pitchFamily="34" charset="0"/>
                <a:ea typeface="ArialMT"/>
                <a:cs typeface="Calibri" panose="020F0502020204030204" pitchFamily="34" charset="0"/>
              </a:rPr>
              <a:t>вод</a:t>
            </a:r>
            <a:r>
              <a:rPr lang="sr-Cyrl-CS" dirty="0">
                <a:solidFill>
                  <a:srgbClr val="0070C0"/>
                </a:solidFill>
                <a:latin typeface="Calibri" panose="020F0502020204030204" pitchFamily="34" charset="0"/>
                <a:ea typeface="ArialMT"/>
                <a:cs typeface="Calibri" panose="020F0502020204030204" pitchFamily="34" charset="0"/>
              </a:rPr>
              <a:t>е </a:t>
            </a:r>
            <a:r>
              <a:rPr lang="ru-RU" dirty="0">
                <a:solidFill>
                  <a:srgbClr val="0070C0"/>
                </a:solidFill>
                <a:latin typeface="Calibri" panose="020F0502020204030204" pitchFamily="34" charset="0"/>
                <a:ea typeface="ArialMT"/>
                <a:cs typeface="Calibri" panose="020F0502020204030204" pitchFamily="34" charset="0"/>
              </a:rPr>
              <a:t>превазилази </a:t>
            </a:r>
            <a:r>
              <a:rPr lang="ru-RU" b="1" dirty="0">
                <a:solidFill>
                  <a:schemeClr val="accent3">
                    <a:lumMod val="50000"/>
                  </a:schemeClr>
                </a:solidFill>
                <a:latin typeface="Calibri" panose="020F0502020204030204" pitchFamily="34" charset="0"/>
                <a:ea typeface="ArialMT"/>
                <a:cs typeface="Calibri" panose="020F0502020204030204" pitchFamily="34" charset="0"/>
              </a:rPr>
              <a:t>висину од </a:t>
            </a:r>
            <a:r>
              <a:rPr lang="ru-RU" b="1" dirty="0" smtClean="0">
                <a:solidFill>
                  <a:schemeClr val="accent3">
                    <a:lumMod val="50000"/>
                  </a:schemeClr>
                </a:solidFill>
                <a:latin typeface="Calibri" panose="020F0502020204030204" pitchFamily="34" charset="0"/>
                <a:ea typeface="ArialMT"/>
                <a:cs typeface="Calibri" panose="020F0502020204030204" pitchFamily="34" charset="0"/>
              </a:rPr>
              <a:t>1,0 </a:t>
            </a:r>
            <a:r>
              <a:rPr lang="en-US" b="1" dirty="0" smtClean="0">
                <a:solidFill>
                  <a:schemeClr val="accent3">
                    <a:lumMod val="50000"/>
                  </a:schemeClr>
                </a:solidFill>
                <a:latin typeface="Calibri" panose="020F0502020204030204" pitchFamily="34" charset="0"/>
                <a:ea typeface="ArialMT"/>
                <a:cs typeface="Calibri" panose="020F0502020204030204" pitchFamily="34" charset="0"/>
              </a:rPr>
              <a:t>m</a:t>
            </a:r>
            <a:r>
              <a:rPr lang="ru-RU" b="1" dirty="0" smtClean="0">
                <a:solidFill>
                  <a:schemeClr val="accent3">
                    <a:lumMod val="50000"/>
                  </a:schemeClr>
                </a:solidFill>
                <a:latin typeface="Calibri" panose="020F0502020204030204" pitchFamily="34" charset="0"/>
                <a:ea typeface="ArialMT"/>
                <a:cs typeface="Calibri" panose="020F0502020204030204" pitchFamily="34" charset="0"/>
              </a:rPr>
              <a:t> </a:t>
            </a:r>
            <a:r>
              <a:rPr lang="ru-RU" dirty="0">
                <a:solidFill>
                  <a:srgbClr val="0070C0"/>
                </a:solidFill>
                <a:latin typeface="Calibri" panose="020F0502020204030204" pitchFamily="34" charset="0"/>
                <a:ea typeface="ArialMT"/>
                <a:cs typeface="Calibri" panose="020F0502020204030204" pitchFamily="34" charset="0"/>
              </a:rPr>
              <a:t>изнад </a:t>
            </a:r>
            <a:r>
              <a:rPr lang="sr-Cyrl-CS" dirty="0">
                <a:solidFill>
                  <a:srgbClr val="0070C0"/>
                </a:solidFill>
                <a:latin typeface="Calibri" panose="020F0502020204030204" pitchFamily="34" charset="0"/>
                <a:ea typeface="ArialMT"/>
                <a:cs typeface="Calibri" panose="020F0502020204030204" pitchFamily="34" charset="0"/>
              </a:rPr>
              <a:t>коте дна </a:t>
            </a:r>
            <a:r>
              <a:rPr lang="ru-RU" dirty="0">
                <a:solidFill>
                  <a:srgbClr val="0070C0"/>
                </a:solidFill>
                <a:latin typeface="Calibri" panose="020F0502020204030204" pitchFamily="34" charset="0"/>
                <a:ea typeface="ArialMT"/>
                <a:cs typeface="Calibri" panose="020F0502020204030204" pitchFamily="34" charset="0"/>
              </a:rPr>
              <a:t>минор корита</a:t>
            </a:r>
            <a:endParaRPr lang="sr-Latn-RS" dirty="0">
              <a:solidFill>
                <a:srgbClr val="0070C0"/>
              </a:solidFill>
            </a:endParaRPr>
          </a:p>
        </p:txBody>
      </p:sp>
      <p:sp>
        <p:nvSpPr>
          <p:cNvPr id="6" name="Rectangle 5"/>
          <p:cNvSpPr/>
          <p:nvPr/>
        </p:nvSpPr>
        <p:spPr>
          <a:xfrm>
            <a:off x="5181600" y="3352056"/>
            <a:ext cx="3809999" cy="923330"/>
          </a:xfrm>
          <a:prstGeom prst="rect">
            <a:avLst/>
          </a:prstGeom>
        </p:spPr>
        <p:txBody>
          <a:bodyPr wrap="square">
            <a:spAutoFit/>
          </a:bodyPr>
          <a:lstStyle/>
          <a:p>
            <a:pPr algn="just"/>
            <a:r>
              <a:rPr lang="ru-RU" b="1" dirty="0" smtClean="0">
                <a:solidFill>
                  <a:schemeClr val="accent6">
                    <a:lumMod val="75000"/>
                  </a:schemeClr>
                </a:solidFill>
              </a:rPr>
              <a:t>ванредн</a:t>
            </a:r>
            <a:r>
              <a:rPr lang="en-US" b="1" dirty="0" smtClean="0">
                <a:solidFill>
                  <a:schemeClr val="accent6">
                    <a:lumMod val="75000"/>
                  </a:schemeClr>
                </a:solidFill>
              </a:rPr>
              <a:t>a</a:t>
            </a:r>
            <a:r>
              <a:rPr lang="ru-RU" b="1" dirty="0" smtClean="0">
                <a:solidFill>
                  <a:schemeClr val="accent6">
                    <a:lumMod val="75000"/>
                  </a:schemeClr>
                </a:solidFill>
              </a:rPr>
              <a:t> одбран</a:t>
            </a:r>
            <a:r>
              <a:rPr lang="en-US" b="1" dirty="0" smtClean="0">
                <a:solidFill>
                  <a:schemeClr val="accent6">
                    <a:lumMod val="75000"/>
                  </a:schemeClr>
                </a:solidFill>
              </a:rPr>
              <a:t>a</a:t>
            </a:r>
            <a:r>
              <a:rPr lang="ru-RU" dirty="0" smtClean="0"/>
              <a:t>: </a:t>
            </a:r>
            <a:r>
              <a:rPr lang="sr-Cyrl-CS" dirty="0">
                <a:solidFill>
                  <a:srgbClr val="0070C0"/>
                </a:solidFill>
              </a:rPr>
              <a:t>ниво </a:t>
            </a:r>
            <a:r>
              <a:rPr lang="ru-RU" dirty="0">
                <a:solidFill>
                  <a:srgbClr val="0070C0"/>
                </a:solidFill>
              </a:rPr>
              <a:t>вод</a:t>
            </a:r>
            <a:r>
              <a:rPr lang="sr-Cyrl-CS" dirty="0">
                <a:solidFill>
                  <a:srgbClr val="0070C0"/>
                </a:solidFill>
              </a:rPr>
              <a:t>е</a:t>
            </a:r>
            <a:r>
              <a:rPr lang="ru-RU" dirty="0">
                <a:solidFill>
                  <a:srgbClr val="0070C0"/>
                </a:solidFill>
              </a:rPr>
              <a:t> у кориту је на </a:t>
            </a:r>
            <a:r>
              <a:rPr lang="ru-RU" b="1" dirty="0">
                <a:solidFill>
                  <a:schemeClr val="accent3">
                    <a:lumMod val="50000"/>
                  </a:schemeClr>
                </a:solidFill>
              </a:rPr>
              <a:t>мање од 1</a:t>
            </a:r>
            <a:r>
              <a:rPr lang="sr-Cyrl-CS" b="1" dirty="0">
                <a:solidFill>
                  <a:schemeClr val="accent3">
                    <a:lumMod val="50000"/>
                  </a:schemeClr>
                </a:solidFill>
              </a:rPr>
              <a:t>.</a:t>
            </a:r>
            <a:r>
              <a:rPr lang="ru-RU" b="1" dirty="0">
                <a:solidFill>
                  <a:schemeClr val="accent3">
                    <a:lumMod val="50000"/>
                  </a:schemeClr>
                </a:solidFill>
              </a:rPr>
              <a:t>0 </a:t>
            </a:r>
            <a:r>
              <a:rPr lang="en-US" b="1" dirty="0" smtClean="0">
                <a:solidFill>
                  <a:schemeClr val="accent3">
                    <a:lumMod val="50000"/>
                  </a:schemeClr>
                </a:solidFill>
              </a:rPr>
              <a:t>m </a:t>
            </a:r>
            <a:r>
              <a:rPr lang="ru-RU" dirty="0" smtClean="0">
                <a:solidFill>
                  <a:srgbClr val="0070C0"/>
                </a:solidFill>
              </a:rPr>
              <a:t>од </a:t>
            </a:r>
            <a:r>
              <a:rPr lang="sr-Cyrl-CS" dirty="0">
                <a:solidFill>
                  <a:srgbClr val="0070C0"/>
                </a:solidFill>
              </a:rPr>
              <a:t>коте </a:t>
            </a:r>
            <a:r>
              <a:rPr lang="ru-RU" dirty="0">
                <a:solidFill>
                  <a:srgbClr val="0070C0"/>
                </a:solidFill>
              </a:rPr>
              <a:t>круне обале</a:t>
            </a:r>
            <a:endParaRPr lang="sr-Latn-RS" dirty="0">
              <a:solidFill>
                <a:srgbClr val="0070C0"/>
              </a:solidFill>
            </a:endParaRPr>
          </a:p>
        </p:txBody>
      </p:sp>
      <p:sp>
        <p:nvSpPr>
          <p:cNvPr id="7" name="Rectangle 6"/>
          <p:cNvSpPr/>
          <p:nvPr/>
        </p:nvSpPr>
        <p:spPr>
          <a:xfrm>
            <a:off x="5029200" y="4724400"/>
            <a:ext cx="3733800" cy="1200329"/>
          </a:xfrm>
          <a:prstGeom prst="rect">
            <a:avLst/>
          </a:prstGeom>
        </p:spPr>
        <p:txBody>
          <a:bodyPr wrap="square">
            <a:spAutoFit/>
          </a:bodyPr>
          <a:lstStyle/>
          <a:p>
            <a:pPr algn="just"/>
            <a:r>
              <a:rPr lang="ru-RU" b="1" dirty="0" smtClean="0">
                <a:solidFill>
                  <a:schemeClr val="accent6">
                    <a:lumMod val="75000"/>
                  </a:schemeClr>
                </a:solidFill>
                <a:latin typeface="Calibri" panose="020F0502020204030204" pitchFamily="34" charset="0"/>
                <a:ea typeface="ArialMT"/>
                <a:cs typeface="Calibri" panose="020F0502020204030204" pitchFamily="34" charset="0"/>
              </a:rPr>
              <a:t>ванредно стањ</a:t>
            </a:r>
            <a:r>
              <a:rPr lang="en-US" b="1" dirty="0" smtClean="0">
                <a:solidFill>
                  <a:schemeClr val="accent6">
                    <a:lumMod val="75000"/>
                  </a:schemeClr>
                </a:solidFill>
                <a:latin typeface="Calibri" panose="020F0502020204030204" pitchFamily="34" charset="0"/>
                <a:ea typeface="ArialMT"/>
                <a:cs typeface="Calibri" panose="020F0502020204030204" pitchFamily="34" charset="0"/>
              </a:rPr>
              <a:t>e</a:t>
            </a:r>
            <a:r>
              <a:rPr lang="ru-RU" dirty="0" smtClean="0">
                <a:latin typeface="Calibri" panose="020F0502020204030204" pitchFamily="34" charset="0"/>
                <a:ea typeface="ArialMT"/>
                <a:cs typeface="Calibri" panose="020F0502020204030204" pitchFamily="34" charset="0"/>
              </a:rPr>
              <a:t>:</a:t>
            </a:r>
            <a:r>
              <a:rPr lang="ru-RU" b="1" dirty="0" smtClean="0">
                <a:latin typeface="Calibri" panose="020F0502020204030204" pitchFamily="34" charset="0"/>
                <a:ea typeface="ArialMT"/>
                <a:cs typeface="Calibri" panose="020F0502020204030204" pitchFamily="34" charset="0"/>
              </a:rPr>
              <a:t> </a:t>
            </a:r>
            <a:r>
              <a:rPr lang="sr-Cyrl-CS" dirty="0">
                <a:solidFill>
                  <a:srgbClr val="0070C0"/>
                </a:solidFill>
                <a:latin typeface="Calibri" panose="020F0502020204030204" pitchFamily="34" charset="0"/>
                <a:ea typeface="ArialMT"/>
                <a:cs typeface="Calibri" panose="020F0502020204030204" pitchFamily="34" charset="0"/>
              </a:rPr>
              <a:t>ниво </a:t>
            </a:r>
            <a:r>
              <a:rPr lang="ru-RU" dirty="0">
                <a:solidFill>
                  <a:srgbClr val="0070C0"/>
                </a:solidFill>
                <a:latin typeface="Calibri" panose="020F0502020204030204" pitchFamily="34" charset="0"/>
                <a:ea typeface="ArialMT"/>
                <a:cs typeface="Calibri" panose="020F0502020204030204" pitchFamily="34" charset="0"/>
              </a:rPr>
              <a:t>вод</a:t>
            </a:r>
            <a:r>
              <a:rPr lang="sr-Cyrl-CS" dirty="0">
                <a:solidFill>
                  <a:srgbClr val="0070C0"/>
                </a:solidFill>
                <a:latin typeface="Calibri" panose="020F0502020204030204" pitchFamily="34" charset="0"/>
                <a:ea typeface="ArialMT"/>
                <a:cs typeface="Calibri" panose="020F0502020204030204" pitchFamily="34" charset="0"/>
              </a:rPr>
              <a:t>е</a:t>
            </a:r>
            <a:r>
              <a:rPr lang="ru-RU" dirty="0">
                <a:solidFill>
                  <a:srgbClr val="0070C0"/>
                </a:solidFill>
                <a:latin typeface="Calibri" panose="020F0502020204030204" pitchFamily="34" charset="0"/>
                <a:ea typeface="ArialMT"/>
                <a:cs typeface="Calibri" panose="020F0502020204030204" pitchFamily="34" charset="0"/>
              </a:rPr>
              <a:t> у кориту </a:t>
            </a:r>
            <a:r>
              <a:rPr lang="ru-RU" b="1" dirty="0">
                <a:solidFill>
                  <a:schemeClr val="accent3">
                    <a:lumMod val="50000"/>
                  </a:schemeClr>
                </a:solidFill>
                <a:latin typeface="Calibri" panose="020F0502020204030204" pitchFamily="34" charset="0"/>
                <a:ea typeface="ArialMT"/>
                <a:cs typeface="Calibri" panose="020F0502020204030204" pitchFamily="34" charset="0"/>
              </a:rPr>
              <a:t>превазилази </a:t>
            </a:r>
            <a:r>
              <a:rPr lang="sr-Cyrl-CS" b="1" dirty="0">
                <a:solidFill>
                  <a:schemeClr val="accent3">
                    <a:lumMod val="50000"/>
                  </a:schemeClr>
                </a:solidFill>
                <a:latin typeface="Calibri" panose="020F0502020204030204" pitchFamily="34" charset="0"/>
                <a:ea typeface="ArialMT"/>
                <a:cs typeface="Calibri" panose="020F0502020204030204" pitchFamily="34" charset="0"/>
              </a:rPr>
              <a:t>коту </a:t>
            </a:r>
            <a:r>
              <a:rPr lang="ru-RU" b="1" dirty="0">
                <a:solidFill>
                  <a:schemeClr val="accent3">
                    <a:lumMod val="50000"/>
                  </a:schemeClr>
                </a:solidFill>
                <a:latin typeface="Calibri" panose="020F0502020204030204" pitchFamily="34" charset="0"/>
                <a:ea typeface="ArialMT"/>
                <a:cs typeface="Calibri" panose="020F0502020204030204" pitchFamily="34" charset="0"/>
              </a:rPr>
              <a:t>круне обале и долази до изливања у приобаље</a:t>
            </a:r>
            <a:endParaRPr lang="sr-Latn-RS" b="1" dirty="0">
              <a:solidFill>
                <a:schemeClr val="accent3">
                  <a:lumMod val="50000"/>
                </a:schemeClr>
              </a:solidFill>
            </a:endParaRPr>
          </a:p>
        </p:txBody>
      </p:sp>
      <p:sp>
        <p:nvSpPr>
          <p:cNvPr id="8" name="Rectangle 2"/>
          <p:cNvSpPr txBox="1">
            <a:spLocks noChangeArrowheads="1"/>
          </p:cNvSpPr>
          <p:nvPr/>
        </p:nvSpPr>
        <p:spPr bwMode="auto">
          <a:xfrm>
            <a:off x="2971800" y="381000"/>
            <a:ext cx="6172200" cy="391716"/>
          </a:xfrm>
          <a:prstGeom prst="rect">
            <a:avLst/>
          </a:prstGeom>
          <a:noFill/>
          <a:ln>
            <a:miter lim="800000"/>
            <a:headEnd/>
            <a:tailEnd/>
          </a:ln>
        </p:spPr>
        <p:txBody>
          <a:bodyPr/>
          <a:lstStyle/>
          <a:p>
            <a:pPr algn="ctr"/>
            <a:r>
              <a:rPr lang="ru-RU" sz="2000" b="1" dirty="0" smtClean="0">
                <a:solidFill>
                  <a:srgbClr val="C00000"/>
                </a:solidFill>
              </a:rPr>
              <a:t>Критеријуми </a:t>
            </a:r>
            <a:r>
              <a:rPr lang="ru-RU" sz="2000" b="1" dirty="0">
                <a:solidFill>
                  <a:srgbClr val="C00000"/>
                </a:solidFill>
              </a:rPr>
              <a:t>за проглашење редовне одбране, </a:t>
            </a:r>
            <a:endParaRPr lang="ru-RU" sz="2000" b="1" dirty="0" smtClean="0">
              <a:solidFill>
                <a:srgbClr val="C00000"/>
              </a:solidFill>
            </a:endParaRPr>
          </a:p>
          <a:p>
            <a:pPr algn="ctr"/>
            <a:r>
              <a:rPr lang="ru-RU" sz="2000" b="1" dirty="0" smtClean="0">
                <a:solidFill>
                  <a:srgbClr val="C00000"/>
                </a:solidFill>
              </a:rPr>
              <a:t>ванредне </a:t>
            </a:r>
            <a:r>
              <a:rPr lang="ru-RU" sz="2000" b="1" dirty="0">
                <a:solidFill>
                  <a:srgbClr val="C00000"/>
                </a:solidFill>
              </a:rPr>
              <a:t>одбране и ванредног стања услед појаве </a:t>
            </a:r>
            <a:r>
              <a:rPr lang="sr-Cyrl-CS" sz="2000" b="1" dirty="0">
                <a:solidFill>
                  <a:srgbClr val="C00000"/>
                </a:solidFill>
              </a:rPr>
              <a:t>бујичних </a:t>
            </a:r>
            <a:r>
              <a:rPr lang="ru-RU" sz="2000" b="1" dirty="0">
                <a:solidFill>
                  <a:srgbClr val="C00000"/>
                </a:solidFill>
              </a:rPr>
              <a:t>поплава</a:t>
            </a:r>
            <a:endParaRPr lang="en-US" sz="2000" dirty="0">
              <a:solidFill>
                <a:srgbClr val="C00000"/>
              </a:solidFill>
            </a:endParaRPr>
          </a:p>
        </p:txBody>
      </p:sp>
    </p:spTree>
    <p:extLst>
      <p:ext uri="{BB962C8B-B14F-4D97-AF65-F5344CB8AC3E}">
        <p14:creationId xmlns:p14="http://schemas.microsoft.com/office/powerpoint/2010/main" val="74978895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971800" y="533400"/>
            <a:ext cx="5943600" cy="421654"/>
          </a:xfrm>
          <a:prstGeom prst="rect">
            <a:avLst/>
          </a:prstGeom>
        </p:spPr>
        <p:txBody>
          <a:bodyPr wrap="square">
            <a:spAutoFit/>
          </a:bodyPr>
          <a:lstStyle/>
          <a:p>
            <a:pPr algn="just">
              <a:lnSpc>
                <a:spcPct val="107000"/>
              </a:lnSpc>
              <a:spcAft>
                <a:spcPts val="800"/>
              </a:spcAft>
            </a:pPr>
            <a:r>
              <a:rPr lang="sr-Cyrl-RS" sz="2000" b="1" i="1" dirty="0">
                <a:solidFill>
                  <a:srgbClr val="C00000"/>
                </a:solidFill>
                <a:latin typeface="Calibri" panose="020F0502020204030204" pitchFamily="34" charset="0"/>
                <a:ea typeface="Calibri" panose="020F0502020204030204" pitchFamily="34" charset="0"/>
                <a:cs typeface="Times New Roman" panose="02020603050405020304" pitchFamily="18" charset="0"/>
              </a:rPr>
              <a:t>Закон о водама </a:t>
            </a:r>
            <a:r>
              <a:rPr lang="sr-Cyrl-R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(„Сл. гласник РС“ </a:t>
            </a:r>
            <a:r>
              <a:rPr lang="sr-Cyrl-RS" sz="2000" b="1" dirty="0" smtClean="0">
                <a:solidFill>
                  <a:srgbClr val="0070C0"/>
                </a:solidFill>
                <a:latin typeface="Calibri" panose="020F0502020204030204" pitchFamily="34" charset="0"/>
                <a:ea typeface="Calibri" panose="020F0502020204030204" pitchFamily="34" charset="0"/>
                <a:cs typeface="Times New Roman" panose="02020603050405020304" pitchFamily="18" charset="0"/>
              </a:rPr>
              <a:t>бр</a:t>
            </a:r>
            <a:r>
              <a:rPr lang="en-US" sz="2000" b="1" dirty="0" smtClean="0">
                <a:solidFill>
                  <a:srgbClr val="0070C0"/>
                </a:solidFill>
                <a:latin typeface="Calibri" panose="020F0502020204030204" pitchFamily="34" charset="0"/>
                <a:ea typeface="Calibri" panose="020F0502020204030204" pitchFamily="34" charset="0"/>
                <a:cs typeface="Times New Roman" panose="02020603050405020304" pitchFamily="18" charset="0"/>
              </a:rPr>
              <a:t>.</a:t>
            </a:r>
            <a:r>
              <a:rPr lang="sr-Cyrl-RS" sz="2000" b="1" dirty="0" smtClean="0">
                <a:solidFill>
                  <a:srgbClr val="0070C0"/>
                </a:solidFill>
                <a:latin typeface="Calibri" panose="020F0502020204030204" pitchFamily="34" charset="0"/>
                <a:ea typeface="Calibri" panose="020F0502020204030204" pitchFamily="34" charset="0"/>
                <a:cs typeface="Times New Roman" panose="02020603050405020304" pitchFamily="18" charset="0"/>
              </a:rPr>
              <a:t> 95/2018)</a:t>
            </a:r>
            <a:endParaRPr lang="en-US" sz="20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p:cNvSpPr txBox="1"/>
          <p:nvPr/>
        </p:nvSpPr>
        <p:spPr>
          <a:xfrm>
            <a:off x="76200" y="1295400"/>
            <a:ext cx="8839200" cy="4401205"/>
          </a:xfrm>
          <a:prstGeom prst="rect">
            <a:avLst/>
          </a:prstGeom>
          <a:noFill/>
        </p:spPr>
        <p:txBody>
          <a:bodyPr wrap="square" rtlCol="0">
            <a:spAutoFit/>
          </a:bodyPr>
          <a:lstStyle/>
          <a:p>
            <a:pPr marL="342900" indent="-342900" algn="just">
              <a:buFont typeface="Wingdings" panose="05000000000000000000" pitchFamily="2" charset="2"/>
              <a:buChar char="§"/>
            </a:pPr>
            <a:r>
              <a:rPr lang="sr-Cyrl-RS" sz="2000" b="1" dirty="0" smtClean="0">
                <a:solidFill>
                  <a:schemeClr val="accent6">
                    <a:lumMod val="75000"/>
                  </a:schemeClr>
                </a:solidFill>
              </a:rPr>
              <a:t>Члан 16</a:t>
            </a:r>
            <a:r>
              <a:rPr lang="sr-Cyrl-RS" sz="2000" b="1" dirty="0" smtClean="0">
                <a:solidFill>
                  <a:schemeClr val="accent4">
                    <a:lumMod val="75000"/>
                  </a:schemeClr>
                </a:solidFill>
              </a:rPr>
              <a:t>, став 3: </a:t>
            </a:r>
            <a:r>
              <a:rPr lang="sr-Cyrl-RS" sz="2000" b="1" u="sng" dirty="0" smtClean="0">
                <a:solidFill>
                  <a:srgbClr val="0070C0"/>
                </a:solidFill>
              </a:rPr>
              <a:t>водни објекти за заштиту од ерозије и бујица су</a:t>
            </a:r>
            <a:r>
              <a:rPr lang="sr-Cyrl-RS" sz="2000" dirty="0" smtClean="0">
                <a:solidFill>
                  <a:srgbClr val="0070C0"/>
                </a:solidFill>
              </a:rPr>
              <a:t>: преграде, уставе, регулације доњих токова бујица, обалоутврде, биотехнички и други објекти за заштиту од ерозије и бујица;</a:t>
            </a:r>
            <a:endParaRPr lang="sr-Cyrl-RS" sz="2000" u="sng" dirty="0" smtClean="0">
              <a:solidFill>
                <a:srgbClr val="0070C0"/>
              </a:solidFill>
            </a:endParaRPr>
          </a:p>
          <a:p>
            <a:pPr marL="342900" indent="-342900" algn="just">
              <a:buFont typeface="Wingdings" panose="05000000000000000000" pitchFamily="2" charset="2"/>
              <a:buChar char="§"/>
            </a:pPr>
            <a:r>
              <a:rPr lang="sr-Cyrl-RS" sz="2000" b="1" dirty="0">
                <a:solidFill>
                  <a:schemeClr val="accent6">
                    <a:lumMod val="75000"/>
                  </a:schemeClr>
                </a:solidFill>
              </a:rPr>
              <a:t>Члан </a:t>
            </a:r>
            <a:r>
              <a:rPr lang="sr-Cyrl-RS" sz="2000" b="1" dirty="0" smtClean="0">
                <a:solidFill>
                  <a:schemeClr val="accent6">
                    <a:lumMod val="75000"/>
                  </a:schemeClr>
                </a:solidFill>
              </a:rPr>
              <a:t>23</a:t>
            </a:r>
            <a:r>
              <a:rPr lang="sr-Cyrl-RS" sz="2000" b="1" dirty="0" smtClean="0">
                <a:solidFill>
                  <a:schemeClr val="accent4">
                    <a:lumMod val="75000"/>
                  </a:schemeClr>
                </a:solidFill>
              </a:rPr>
              <a:t>, </a:t>
            </a:r>
            <a:r>
              <a:rPr lang="sr-Cyrl-RS" sz="2000" b="1" dirty="0">
                <a:solidFill>
                  <a:schemeClr val="accent4">
                    <a:lumMod val="75000"/>
                  </a:schemeClr>
                </a:solidFill>
              </a:rPr>
              <a:t>став </a:t>
            </a:r>
            <a:r>
              <a:rPr lang="sr-Cyrl-RS" sz="2000" b="1" dirty="0" smtClean="0">
                <a:solidFill>
                  <a:schemeClr val="accent4">
                    <a:lumMod val="75000"/>
                  </a:schemeClr>
                </a:solidFill>
              </a:rPr>
              <a:t>5: </a:t>
            </a:r>
            <a:r>
              <a:rPr lang="sr-Cyrl-RS" sz="2000" dirty="0" smtClean="0">
                <a:solidFill>
                  <a:srgbClr val="0070C0"/>
                </a:solidFill>
              </a:rPr>
              <a:t>водним објектима за уређење водотока и заштиту од поплава на водама </a:t>
            </a:r>
            <a:r>
              <a:rPr lang="en-US" sz="2000" dirty="0" smtClean="0">
                <a:solidFill>
                  <a:srgbClr val="0070C0"/>
                </a:solidFill>
              </a:rPr>
              <a:t>II</a:t>
            </a:r>
            <a:r>
              <a:rPr lang="sr-Cyrl-RS" sz="2000" dirty="0" smtClean="0">
                <a:solidFill>
                  <a:srgbClr val="0070C0"/>
                </a:solidFill>
              </a:rPr>
              <a:t> реда и водним објектима за заштиту од ерозије и бујица, осим водних објеката за заштиту од ерозије и бујица из става 3. овог члана, који су у јавној својини,управља јединица локалне самоуправе на чијој се територији објекти налазе.</a:t>
            </a:r>
          </a:p>
          <a:p>
            <a:pPr marL="342900" indent="-342900">
              <a:buFont typeface="Wingdings" panose="05000000000000000000" pitchFamily="2" charset="2"/>
              <a:buChar char="§"/>
            </a:pPr>
            <a:r>
              <a:rPr lang="sr-Cyrl-RS" sz="2000" b="1" dirty="0">
                <a:solidFill>
                  <a:schemeClr val="accent6">
                    <a:lumMod val="75000"/>
                  </a:schemeClr>
                </a:solidFill>
              </a:rPr>
              <a:t>Члан </a:t>
            </a:r>
            <a:r>
              <a:rPr lang="sr-Cyrl-RS" sz="2000" b="1" dirty="0" smtClean="0">
                <a:solidFill>
                  <a:schemeClr val="accent6">
                    <a:lumMod val="75000"/>
                  </a:schemeClr>
                </a:solidFill>
              </a:rPr>
              <a:t>45, </a:t>
            </a:r>
            <a:r>
              <a:rPr lang="sr-Cyrl-RS" sz="2000" b="1" dirty="0">
                <a:solidFill>
                  <a:schemeClr val="accent4">
                    <a:lumMod val="75000"/>
                  </a:schemeClr>
                </a:solidFill>
              </a:rPr>
              <a:t>став </a:t>
            </a:r>
            <a:r>
              <a:rPr lang="sr-Cyrl-RS" sz="2000" b="1" dirty="0" smtClean="0">
                <a:solidFill>
                  <a:schemeClr val="accent4">
                    <a:lumMod val="75000"/>
                  </a:schemeClr>
                </a:solidFill>
              </a:rPr>
              <a:t>1: </a:t>
            </a:r>
            <a:r>
              <a:rPr lang="sr-Cyrl-RS" sz="2000" dirty="0" smtClean="0">
                <a:solidFill>
                  <a:srgbClr val="0070C0"/>
                </a:solidFill>
              </a:rPr>
              <a:t>(заштита од штетног дејства вода обухвата мере и радове за заштиту од поплава спољњим и унутрашњим водама и од леда, заштиту од ерозије и бујица и отклањање последица таквог дрловања вода.</a:t>
            </a:r>
            <a:endParaRPr lang="sr-Cyrl-RS" sz="2000" dirty="0">
              <a:solidFill>
                <a:srgbClr val="0070C0"/>
              </a:solidFill>
            </a:endParaRPr>
          </a:p>
          <a:p>
            <a:pPr marL="342900" indent="-342900" algn="just">
              <a:buFont typeface="Wingdings" panose="05000000000000000000" pitchFamily="2" charset="2"/>
              <a:buChar char="§"/>
            </a:pPr>
            <a:r>
              <a:rPr lang="sr-Cyrl-RS" sz="2000" b="1" dirty="0">
                <a:solidFill>
                  <a:schemeClr val="accent6">
                    <a:lumMod val="75000"/>
                  </a:schemeClr>
                </a:solidFill>
              </a:rPr>
              <a:t>Члан </a:t>
            </a:r>
            <a:r>
              <a:rPr lang="sr-Cyrl-RS" sz="2000" b="1" dirty="0" smtClean="0">
                <a:solidFill>
                  <a:schemeClr val="accent6">
                    <a:lumMod val="75000"/>
                  </a:schemeClr>
                </a:solidFill>
              </a:rPr>
              <a:t>46, </a:t>
            </a:r>
            <a:r>
              <a:rPr lang="sr-Cyrl-RS" sz="2000" b="1" dirty="0">
                <a:solidFill>
                  <a:schemeClr val="accent4">
                    <a:lumMod val="75000"/>
                  </a:schemeClr>
                </a:solidFill>
              </a:rPr>
              <a:t>став </a:t>
            </a:r>
            <a:r>
              <a:rPr lang="sr-Cyrl-RS" sz="2000" b="1" dirty="0" smtClean="0">
                <a:solidFill>
                  <a:schemeClr val="accent4">
                    <a:lumMod val="75000"/>
                  </a:schemeClr>
                </a:solidFill>
              </a:rPr>
              <a:t>2:</a:t>
            </a:r>
            <a:r>
              <a:rPr lang="sr-Cyrl-RS" sz="2000" b="1" dirty="0" smtClean="0">
                <a:solidFill>
                  <a:schemeClr val="accent6">
                    <a:lumMod val="75000"/>
                  </a:schemeClr>
                </a:solidFill>
              </a:rPr>
              <a:t> </a:t>
            </a:r>
            <a:r>
              <a:rPr lang="sr-Cyrl-RS" sz="2000" dirty="0" smtClean="0">
                <a:solidFill>
                  <a:srgbClr val="0070C0"/>
                </a:solidFill>
              </a:rPr>
              <a:t>ерозионо подручје-подручје које је угрожено услед ерозије водом. </a:t>
            </a:r>
            <a:endParaRPr lang="en-US" sz="2000" u="sng" dirty="0">
              <a:solidFill>
                <a:srgbClr val="0070C0"/>
              </a:solidFill>
            </a:endParaRPr>
          </a:p>
          <a:p>
            <a:endParaRPr lang="en-US" sz="2000" u="sng" dirty="0">
              <a:solidFill>
                <a:srgbClr val="0070C0"/>
              </a:solidFill>
            </a:endParaRPr>
          </a:p>
        </p:txBody>
      </p:sp>
    </p:spTree>
    <p:extLst>
      <p:ext uri="{BB962C8B-B14F-4D97-AF65-F5344CB8AC3E}">
        <p14:creationId xmlns:p14="http://schemas.microsoft.com/office/powerpoint/2010/main" val="16624980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2434125" y="660797"/>
            <a:ext cx="6172200" cy="482203"/>
          </a:xfrm>
        </p:spPr>
        <p:txBody>
          <a:bodyPr>
            <a:normAutofit fontScale="90000"/>
          </a:bodyPr>
          <a:lstStyle/>
          <a:p>
            <a:r>
              <a:rPr lang="sr-Cyrl-CS" sz="2400" b="1" dirty="0">
                <a:solidFill>
                  <a:srgbClr val="002060"/>
                </a:solidFill>
              </a:rPr>
              <a:t>Циклон изнад Балкана </a:t>
            </a:r>
            <a:r>
              <a:rPr lang="en-US" sz="2400" b="1" dirty="0">
                <a:solidFill>
                  <a:srgbClr val="002060"/>
                </a:solidFill>
              </a:rPr>
              <a:t>(15</a:t>
            </a:r>
            <a:r>
              <a:rPr lang="sr-Cyrl-CS" sz="2400" b="1" dirty="0">
                <a:solidFill>
                  <a:srgbClr val="002060"/>
                </a:solidFill>
              </a:rPr>
              <a:t> мај </a:t>
            </a:r>
            <a:r>
              <a:rPr lang="en-US" sz="2400" b="1" dirty="0" smtClean="0">
                <a:solidFill>
                  <a:srgbClr val="002060"/>
                </a:solidFill>
              </a:rPr>
              <a:t>2014</a:t>
            </a:r>
            <a:r>
              <a:rPr lang="sr-Cyrl-RS" sz="2400" b="1" dirty="0" smtClean="0">
                <a:solidFill>
                  <a:srgbClr val="002060"/>
                </a:solidFill>
              </a:rPr>
              <a:t>.</a:t>
            </a:r>
            <a:r>
              <a:rPr lang="en-US" sz="2400" b="1" dirty="0" smtClean="0">
                <a:solidFill>
                  <a:srgbClr val="002060"/>
                </a:solidFill>
              </a:rPr>
              <a:t>)</a:t>
            </a:r>
            <a:r>
              <a:rPr lang="sr-Cyrl-RS" sz="2400" b="1" dirty="0" smtClean="0">
                <a:solidFill>
                  <a:srgbClr val="002060"/>
                </a:solidFill>
              </a:rPr>
              <a:t/>
            </a:r>
            <a:br>
              <a:rPr lang="sr-Cyrl-RS" sz="2400" b="1" dirty="0" smtClean="0">
                <a:solidFill>
                  <a:srgbClr val="002060"/>
                </a:solidFill>
              </a:rPr>
            </a:br>
            <a:r>
              <a:rPr lang="sr-Cyrl-CS" sz="2400" b="1" dirty="0">
                <a:solidFill>
                  <a:srgbClr val="C00000"/>
                </a:solidFill>
              </a:rPr>
              <a:t>Непокретност, трајање, просторни обухват</a:t>
            </a:r>
            <a:r>
              <a:rPr lang="sr-Latn-CS" sz="2400" b="1" dirty="0">
                <a:solidFill>
                  <a:srgbClr val="C00000"/>
                </a:solidFill>
              </a:rPr>
              <a:t> </a:t>
            </a:r>
            <a:r>
              <a:rPr lang="en-US" sz="2400" b="1" dirty="0">
                <a:solidFill>
                  <a:srgbClr val="C00000"/>
                </a:solidFill>
              </a:rPr>
              <a:t/>
            </a:r>
            <a:br>
              <a:rPr lang="en-US" sz="2400" b="1" dirty="0">
                <a:solidFill>
                  <a:srgbClr val="C00000"/>
                </a:solidFill>
              </a:rPr>
            </a:br>
            <a:endParaRPr lang="en-US" sz="2400" b="1" dirty="0"/>
          </a:p>
        </p:txBody>
      </p:sp>
      <p:pic>
        <p:nvPicPr>
          <p:cNvPr id="6147" name="Content Placeholder 3" descr="SATELITE IMAGE_EUROPE_15_05_2014.pn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1143000"/>
            <a:ext cx="8373450" cy="4774723"/>
          </a:xfrm>
        </p:spPr>
      </p:pic>
    </p:spTree>
    <p:extLst>
      <p:ext uri="{BB962C8B-B14F-4D97-AF65-F5344CB8AC3E}">
        <p14:creationId xmlns:p14="http://schemas.microsoft.com/office/powerpoint/2010/main" val="419268452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744227"/>
            <a:ext cx="9144000" cy="5748497"/>
          </a:xfrm>
          <a:prstGeom prst="rect">
            <a:avLst/>
          </a:prstGeom>
        </p:spPr>
        <p:txBody>
          <a:bodyPr wrap="square">
            <a:spAutoFit/>
          </a:bodyPr>
          <a:lstStyle/>
          <a:p>
            <a:pPr algn="ctr">
              <a:lnSpc>
                <a:spcPct val="107000"/>
              </a:lnSpc>
              <a:spcAft>
                <a:spcPts val="0"/>
              </a:spcAft>
            </a:pPr>
            <a:r>
              <a:rPr lang="sr-Latn-RS" b="1" dirty="0">
                <a:solidFill>
                  <a:schemeClr val="accent6">
                    <a:lumMod val="75000"/>
                  </a:schemeClr>
                </a:solidFill>
                <a:latin typeface="Calibri" panose="020F0502020204030204" pitchFamily="34" charset="0"/>
                <a:ea typeface="Calibri" panose="020F0502020204030204" pitchFamily="34" charset="0"/>
                <a:cs typeface="TimesNewRoman"/>
              </a:rPr>
              <a:t>Члан </a:t>
            </a:r>
            <a:r>
              <a:rPr lang="sr-Cyrl-RS" b="1" dirty="0" smtClean="0">
                <a:solidFill>
                  <a:schemeClr val="accent6">
                    <a:lumMod val="75000"/>
                  </a:schemeClr>
                </a:solidFill>
                <a:latin typeface="Calibri" panose="020F0502020204030204" pitchFamily="34" charset="0"/>
                <a:ea typeface="Calibri" panose="020F0502020204030204" pitchFamily="34" charset="0"/>
                <a:cs typeface="TimesNewRoman"/>
              </a:rPr>
              <a:t>55</a:t>
            </a:r>
            <a:r>
              <a:rPr lang="sr-Latn-RS" b="1" dirty="0" smtClean="0">
                <a:solidFill>
                  <a:schemeClr val="accent6">
                    <a:lumMod val="75000"/>
                  </a:schemeClr>
                </a:solidFill>
                <a:latin typeface="Calibri" panose="020F0502020204030204" pitchFamily="34" charset="0"/>
                <a:ea typeface="Calibri" panose="020F0502020204030204" pitchFamily="34" charset="0"/>
                <a:cs typeface="TimesNewRoman"/>
              </a:rPr>
              <a:t>.</a:t>
            </a:r>
            <a:endParaRPr lang="sr-Cyrl-RS" b="1" dirty="0" smtClean="0">
              <a:solidFill>
                <a:schemeClr val="accent6">
                  <a:lumMod val="75000"/>
                </a:schemeClr>
              </a:solidFill>
              <a:latin typeface="Calibri" panose="020F0502020204030204" pitchFamily="34" charset="0"/>
              <a:ea typeface="Calibri" panose="020F0502020204030204" pitchFamily="34" charset="0"/>
              <a:cs typeface="TimesNewRoman"/>
            </a:endParaRPr>
          </a:p>
          <a:p>
            <a:pPr algn="just"/>
            <a:r>
              <a:rPr lang="sr-Cyrl-RS" b="1" dirty="0">
                <a:solidFill>
                  <a:schemeClr val="accent4">
                    <a:lumMod val="75000"/>
                  </a:schemeClr>
                </a:solidFill>
              </a:rPr>
              <a:t>став </a:t>
            </a:r>
            <a:r>
              <a:rPr lang="sr-Cyrl-RS" b="1" dirty="0" smtClean="0">
                <a:solidFill>
                  <a:schemeClr val="accent4">
                    <a:lumMod val="75000"/>
                  </a:schemeClr>
                </a:solidFill>
              </a:rPr>
              <a:t>5:</a:t>
            </a:r>
            <a:r>
              <a:rPr lang="sr-Cyrl-RS" dirty="0" smtClean="0">
                <a:solidFill>
                  <a:srgbClr val="0070C0"/>
                </a:solidFill>
              </a:rPr>
              <a:t> оперативни план за воде </a:t>
            </a:r>
            <a:r>
              <a:rPr lang="en-US" dirty="0" smtClean="0">
                <a:solidFill>
                  <a:srgbClr val="0070C0"/>
                </a:solidFill>
              </a:rPr>
              <a:t>II </a:t>
            </a:r>
            <a:r>
              <a:rPr lang="sr-Cyrl-RS" dirty="0" smtClean="0">
                <a:solidFill>
                  <a:srgbClr val="0070C0"/>
                </a:solidFill>
              </a:rPr>
              <a:t>реда доноси надлежни орган јединице локалне самоуправе, уз прибављено мишљење ЈВП.</a:t>
            </a:r>
          </a:p>
          <a:p>
            <a:pPr algn="just"/>
            <a:r>
              <a:rPr lang="sr-Cyrl-RS" b="1" dirty="0" smtClean="0">
                <a:solidFill>
                  <a:schemeClr val="accent4">
                    <a:lumMod val="75000"/>
                  </a:schemeClr>
                </a:solidFill>
              </a:rPr>
              <a:t>став 6:</a:t>
            </a:r>
            <a:r>
              <a:rPr lang="sr-Cyrl-RS" dirty="0" smtClean="0">
                <a:solidFill>
                  <a:srgbClr val="0070C0"/>
                </a:solidFill>
              </a:rPr>
              <a:t> оперативни </a:t>
            </a:r>
            <a:r>
              <a:rPr lang="sr-Cyrl-RS" dirty="0">
                <a:solidFill>
                  <a:srgbClr val="0070C0"/>
                </a:solidFill>
              </a:rPr>
              <a:t>план </a:t>
            </a:r>
            <a:r>
              <a:rPr lang="sr-Cyrl-RS" dirty="0" smtClean="0">
                <a:solidFill>
                  <a:srgbClr val="0070C0"/>
                </a:solidFill>
              </a:rPr>
              <a:t>из става 5. овог члана нарочито садржи: податке потребне за оперативно спровођење одбране од поплава, критеријуме за проглашење одбране од поплава, имена руководилаца и називе субјеката одбране од поплава, начин узбуњивања и обавештавања. </a:t>
            </a:r>
            <a:endParaRPr lang="en-US" dirty="0">
              <a:solidFill>
                <a:srgbClr val="0070C0"/>
              </a:solidFill>
            </a:endParaRPr>
          </a:p>
          <a:p>
            <a:pPr algn="ctr"/>
            <a:r>
              <a:rPr lang="sr-Cyrl-RS" dirty="0">
                <a:solidFill>
                  <a:srgbClr val="0070C0"/>
                </a:solidFill>
              </a:rPr>
              <a:t> </a:t>
            </a:r>
            <a:r>
              <a:rPr lang="sr-Latn-RS" b="1" dirty="0">
                <a:solidFill>
                  <a:schemeClr val="accent6">
                    <a:lumMod val="75000"/>
                  </a:schemeClr>
                </a:solidFill>
                <a:latin typeface="Calibri" panose="020F0502020204030204" pitchFamily="34" charset="0"/>
                <a:ea typeface="Calibri" panose="020F0502020204030204" pitchFamily="34" charset="0"/>
                <a:cs typeface="TimesNewRoman"/>
              </a:rPr>
              <a:t>Члан </a:t>
            </a:r>
            <a:r>
              <a:rPr lang="sr-Cyrl-RS" b="1" dirty="0" smtClean="0">
                <a:solidFill>
                  <a:schemeClr val="accent6">
                    <a:lumMod val="75000"/>
                  </a:schemeClr>
                </a:solidFill>
                <a:latin typeface="Calibri" panose="020F0502020204030204" pitchFamily="34" charset="0"/>
                <a:ea typeface="Calibri" panose="020F0502020204030204" pitchFamily="34" charset="0"/>
                <a:cs typeface="TimesNewRoman"/>
              </a:rPr>
              <a:t>61</a:t>
            </a:r>
            <a:r>
              <a:rPr lang="sr-Latn-RS" b="1" dirty="0" smtClean="0">
                <a:solidFill>
                  <a:schemeClr val="accent6">
                    <a:lumMod val="75000"/>
                  </a:schemeClr>
                </a:solidFill>
                <a:latin typeface="Calibri" panose="020F0502020204030204" pitchFamily="34" charset="0"/>
                <a:ea typeface="Calibri" panose="020F0502020204030204" pitchFamily="34" charset="0"/>
                <a:cs typeface="TimesNewRoman"/>
              </a:rPr>
              <a:t>.</a:t>
            </a:r>
            <a:endParaRPr lang="sr-Cyrl-RS" b="1" dirty="0">
              <a:solidFill>
                <a:schemeClr val="accent6">
                  <a:lumMod val="75000"/>
                </a:schemeClr>
              </a:solidFill>
              <a:latin typeface="Calibri" panose="020F0502020204030204" pitchFamily="34" charset="0"/>
              <a:ea typeface="Calibri" panose="020F0502020204030204" pitchFamily="34" charset="0"/>
              <a:cs typeface="TimesNewRoman"/>
            </a:endParaRPr>
          </a:p>
          <a:p>
            <a:pPr algn="just"/>
            <a:r>
              <a:rPr lang="sr-Cyrl-RS" b="1" dirty="0">
                <a:solidFill>
                  <a:schemeClr val="accent4">
                    <a:lumMod val="75000"/>
                  </a:schemeClr>
                </a:solidFill>
              </a:rPr>
              <a:t>став </a:t>
            </a:r>
            <a:r>
              <a:rPr lang="sr-Cyrl-RS" b="1" dirty="0" smtClean="0">
                <a:solidFill>
                  <a:schemeClr val="accent4">
                    <a:lumMod val="75000"/>
                  </a:schemeClr>
                </a:solidFill>
              </a:rPr>
              <a:t>1: </a:t>
            </a:r>
            <a:r>
              <a:rPr lang="sr-Cyrl-RS" dirty="0" smtClean="0">
                <a:solidFill>
                  <a:srgbClr val="0070C0"/>
                </a:solidFill>
              </a:rPr>
              <a:t>министар ПШВ, министар ЗЖС, утврђују: критеријуме за одређивање ерозионог подручја; методологију за израду карте ерозије РС</a:t>
            </a:r>
            <a:endParaRPr lang="en-US" dirty="0">
              <a:solidFill>
                <a:srgbClr val="0070C0"/>
              </a:solidFill>
            </a:endParaRPr>
          </a:p>
          <a:p>
            <a:pPr algn="just">
              <a:lnSpc>
                <a:spcPct val="107000"/>
              </a:lnSpc>
              <a:spcAft>
                <a:spcPts val="0"/>
              </a:spcAft>
            </a:pPr>
            <a:r>
              <a:rPr lang="sr-Cyrl-RS" b="1" dirty="0">
                <a:solidFill>
                  <a:schemeClr val="accent4">
                    <a:lumMod val="75000"/>
                  </a:schemeClr>
                </a:solidFill>
              </a:rPr>
              <a:t>став </a:t>
            </a:r>
            <a:r>
              <a:rPr lang="sr-Cyrl-RS" b="1" dirty="0" smtClean="0">
                <a:solidFill>
                  <a:schemeClr val="accent4">
                    <a:lumMod val="75000"/>
                  </a:schemeClr>
                </a:solidFill>
              </a:rPr>
              <a:t>4: </a:t>
            </a:r>
            <a:r>
              <a:rPr lang="sr-Cyrl-RS" dirty="0" smtClean="0">
                <a:solidFill>
                  <a:srgbClr val="0070C0"/>
                </a:solidFill>
              </a:rPr>
              <a:t>границе ерозионог подручја уносе се у план управљања водама, план управљања ризицима од поплава, програм развоја шумарства, план развоја шумског подручја, пољопривредне основе и у просторне (пп јединица локалне самоуправе, пп подручја посебне намене и регионални пп) и урбанистичке планове (план генералне регулације, генерални урбанистички план и план детаљне регулације</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gn="just"/>
            <a:r>
              <a:rPr lang="sr-Cyrl-RS" b="1" dirty="0" smtClean="0">
                <a:solidFill>
                  <a:schemeClr val="accent4">
                    <a:lumMod val="75000"/>
                  </a:schemeClr>
                </a:solidFill>
              </a:rPr>
              <a:t>став 5: </a:t>
            </a:r>
            <a:r>
              <a:rPr lang="sr-Cyrl-RS" dirty="0">
                <a:solidFill>
                  <a:srgbClr val="0070C0"/>
                </a:solidFill>
              </a:rPr>
              <a:t>министар ПШВ, министар </a:t>
            </a:r>
            <a:r>
              <a:rPr lang="sr-Cyrl-RS" dirty="0" smtClean="0">
                <a:solidFill>
                  <a:srgbClr val="0070C0"/>
                </a:solidFill>
              </a:rPr>
              <a:t>ЗЖС, преиспитују карту ерозије 6 година од израде, после 10 година новелирање.</a:t>
            </a:r>
          </a:p>
          <a:p>
            <a:pPr algn="just"/>
            <a:r>
              <a:rPr lang="sr-Cyrl-RS" b="1" dirty="0">
                <a:solidFill>
                  <a:schemeClr val="accent4">
                    <a:lumMod val="75000"/>
                  </a:schemeClr>
                </a:solidFill>
              </a:rPr>
              <a:t>став </a:t>
            </a:r>
            <a:r>
              <a:rPr lang="sr-Cyrl-RS" b="1" dirty="0" smtClean="0">
                <a:solidFill>
                  <a:schemeClr val="accent4">
                    <a:lumMod val="75000"/>
                  </a:schemeClr>
                </a:solidFill>
              </a:rPr>
              <a:t>6: </a:t>
            </a:r>
            <a:r>
              <a:rPr lang="sr-Cyrl-RS" dirty="0" smtClean="0">
                <a:solidFill>
                  <a:srgbClr val="0070C0"/>
                </a:solidFill>
              </a:rPr>
              <a:t>јединица локалне самоуправе је дужна да, за потребе новелирања плана управљања водама, евидентира све појаве и радове који могу да утичу на промену стања ерозије и бујица и да о томе доставља податке ЈВП једном годишње.</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2971800" y="329104"/>
            <a:ext cx="5943600" cy="421654"/>
          </a:xfrm>
          <a:prstGeom prst="rect">
            <a:avLst/>
          </a:prstGeom>
        </p:spPr>
        <p:txBody>
          <a:bodyPr wrap="square">
            <a:spAutoFit/>
          </a:bodyPr>
          <a:lstStyle/>
          <a:p>
            <a:pPr algn="just">
              <a:lnSpc>
                <a:spcPct val="107000"/>
              </a:lnSpc>
              <a:spcAft>
                <a:spcPts val="800"/>
              </a:spcAft>
            </a:pPr>
            <a:r>
              <a:rPr lang="sr-Cyrl-RS" sz="2000" b="1" i="1" dirty="0">
                <a:solidFill>
                  <a:srgbClr val="C00000"/>
                </a:solidFill>
                <a:latin typeface="Calibri" panose="020F0502020204030204" pitchFamily="34" charset="0"/>
                <a:ea typeface="Calibri" panose="020F0502020204030204" pitchFamily="34" charset="0"/>
                <a:cs typeface="Times New Roman" panose="02020603050405020304" pitchFamily="18" charset="0"/>
              </a:rPr>
              <a:t>Закон о водама </a:t>
            </a:r>
            <a:r>
              <a:rPr lang="sr-Cyrl-R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(„Сл. гласник РС“ </a:t>
            </a:r>
            <a:r>
              <a:rPr lang="sr-Cyrl-RS" sz="2000" b="1" dirty="0" smtClean="0">
                <a:solidFill>
                  <a:srgbClr val="0070C0"/>
                </a:solidFill>
                <a:latin typeface="Calibri" panose="020F0502020204030204" pitchFamily="34" charset="0"/>
                <a:ea typeface="Calibri" panose="020F0502020204030204" pitchFamily="34" charset="0"/>
                <a:cs typeface="Times New Roman" panose="02020603050405020304" pitchFamily="18" charset="0"/>
              </a:rPr>
              <a:t>бр</a:t>
            </a:r>
            <a:r>
              <a:rPr lang="en-US" sz="2000" b="1" dirty="0" smtClean="0">
                <a:solidFill>
                  <a:srgbClr val="0070C0"/>
                </a:solidFill>
                <a:latin typeface="Calibri" panose="020F0502020204030204" pitchFamily="34" charset="0"/>
                <a:ea typeface="Calibri" panose="020F0502020204030204" pitchFamily="34" charset="0"/>
                <a:cs typeface="Times New Roman" panose="02020603050405020304" pitchFamily="18" charset="0"/>
              </a:rPr>
              <a:t>.</a:t>
            </a:r>
            <a:r>
              <a:rPr lang="sr-Cyrl-RS" sz="2000" b="1" dirty="0" smtClean="0">
                <a:solidFill>
                  <a:srgbClr val="0070C0"/>
                </a:solidFill>
                <a:latin typeface="Calibri" panose="020F0502020204030204" pitchFamily="34" charset="0"/>
                <a:ea typeface="Calibri" panose="020F0502020204030204" pitchFamily="34" charset="0"/>
                <a:cs typeface="Times New Roman" panose="02020603050405020304" pitchFamily="18" charset="0"/>
              </a:rPr>
              <a:t> 95/2018)</a:t>
            </a:r>
            <a:endParaRPr lang="en-US" sz="20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8573777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6200" y="1066800"/>
            <a:ext cx="9144000" cy="652166"/>
          </a:xfrm>
          <a:prstGeom prst="rect">
            <a:avLst/>
          </a:prstGeom>
        </p:spPr>
        <p:txBody>
          <a:bodyPr wrap="square">
            <a:spAutoFit/>
          </a:bodyPr>
          <a:lstStyle/>
          <a:p>
            <a:pPr>
              <a:lnSpc>
                <a:spcPct val="107000"/>
              </a:lnSpc>
              <a:spcAft>
                <a:spcPts val="0"/>
              </a:spcAft>
            </a:pP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sr-Cyrl-RS" dirty="0">
                <a:latin typeface="Calibri" panose="020F0502020204030204" pitchFamily="34"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76200" y="1600200"/>
            <a:ext cx="8991600" cy="4093428"/>
          </a:xfrm>
          <a:prstGeom prst="rect">
            <a:avLst/>
          </a:prstGeom>
        </p:spPr>
        <p:txBody>
          <a:bodyPr wrap="square">
            <a:spAutoFit/>
          </a:bodyPr>
          <a:lstStyle/>
          <a:p>
            <a:pPr marL="342900" indent="-342900" algn="just">
              <a:buFont typeface="Wingdings" panose="05000000000000000000" pitchFamily="2" charset="2"/>
              <a:buChar char="§"/>
            </a:pPr>
            <a:r>
              <a:rPr lang="sr-Cyrl-RS" sz="2000" b="1" dirty="0">
                <a:solidFill>
                  <a:schemeClr val="accent6">
                    <a:lumMod val="75000"/>
                  </a:schemeClr>
                </a:solidFill>
              </a:rPr>
              <a:t>Члан </a:t>
            </a:r>
            <a:r>
              <a:rPr lang="sr-Cyrl-RS" sz="2000" b="1" dirty="0" smtClean="0">
                <a:solidFill>
                  <a:schemeClr val="accent6">
                    <a:lumMod val="75000"/>
                  </a:schemeClr>
                </a:solidFill>
              </a:rPr>
              <a:t>62 (превентивне мере): </a:t>
            </a:r>
            <a:r>
              <a:rPr lang="sr-Cyrl-RS" sz="2000" b="1" u="sng" dirty="0" smtClean="0">
                <a:solidFill>
                  <a:srgbClr val="0070C0"/>
                </a:solidFill>
              </a:rPr>
              <a:t>забрањене радње </a:t>
            </a:r>
            <a:r>
              <a:rPr lang="sr-Cyrl-RS" sz="2000" dirty="0" smtClean="0">
                <a:solidFill>
                  <a:srgbClr val="0070C0"/>
                </a:solidFill>
              </a:rPr>
              <a:t>(пустошење, крчење, и непланска чиста сеча шума; огољавање површина; непланско преоравање ливада, пашњака и необрађених површина; затрпавање извора и неконтролисано сакупљање и одвођење тих вода; изградња објеката без одговарајуће планске и техничке документације; вађење речних наноса са дна и падина, осим за потребе обезбеђења пропусне способности корита водотока; изградња објеката који би могли да угрозе стабилност земљишта; друге радње којима се поспешује ерозија и стварање бујица); </a:t>
            </a:r>
            <a:r>
              <a:rPr lang="sr-Cyrl-RS" sz="2000" b="1" u="sng" dirty="0" smtClean="0">
                <a:solidFill>
                  <a:srgbClr val="0070C0"/>
                </a:solidFill>
              </a:rPr>
              <a:t>коришћење пољопривредног и другог земљишта у складу са захтевима ае уређења земљишта</a:t>
            </a:r>
            <a:r>
              <a:rPr lang="sr-Cyrl-RS" sz="2000" dirty="0" smtClean="0">
                <a:solidFill>
                  <a:srgbClr val="0070C0"/>
                </a:solidFill>
              </a:rPr>
              <a:t>;</a:t>
            </a:r>
            <a:r>
              <a:rPr lang="sr-Cyrl-RS" sz="2000" b="1" dirty="0">
                <a:solidFill>
                  <a:schemeClr val="accent6">
                    <a:lumMod val="75000"/>
                  </a:schemeClr>
                </a:solidFill>
              </a:rPr>
              <a:t> </a:t>
            </a:r>
            <a:r>
              <a:rPr lang="sr-Cyrl-RS" sz="2000" b="1" dirty="0" smtClean="0">
                <a:solidFill>
                  <a:schemeClr val="accent6">
                    <a:lumMod val="75000"/>
                  </a:schemeClr>
                </a:solidFill>
              </a:rPr>
              <a:t>заштитни радови </a:t>
            </a:r>
            <a:r>
              <a:rPr lang="sr-Cyrl-RS" sz="2000" dirty="0" smtClean="0">
                <a:solidFill>
                  <a:srgbClr val="0070C0"/>
                </a:solidFill>
              </a:rPr>
              <a:t>(</a:t>
            </a:r>
            <a:r>
              <a:rPr lang="sr-Cyrl-RS" sz="2000" b="1" u="sng" dirty="0" smtClean="0">
                <a:solidFill>
                  <a:srgbClr val="0070C0"/>
                </a:solidFill>
              </a:rPr>
              <a:t>биотехнички и биолошки радови</a:t>
            </a:r>
            <a:r>
              <a:rPr lang="sr-Cyrl-RS" sz="2000" dirty="0" smtClean="0">
                <a:solidFill>
                  <a:srgbClr val="0070C0"/>
                </a:solidFill>
              </a:rPr>
              <a:t>: пошумљавање; гајење и одржавање заштитине вегетације; крчење растиња; затрављивање; терасирање; подизање воћњака и вештачких ливада; мелиорације пашњака; чишћење корита. </a:t>
            </a:r>
            <a:endParaRPr lang="sr-Cyrl-RS" sz="2000" u="sng" dirty="0">
              <a:solidFill>
                <a:srgbClr val="0070C0"/>
              </a:solidFill>
            </a:endParaRPr>
          </a:p>
        </p:txBody>
      </p:sp>
      <p:sp>
        <p:nvSpPr>
          <p:cNvPr id="6" name="Rectangle 5"/>
          <p:cNvSpPr/>
          <p:nvPr/>
        </p:nvSpPr>
        <p:spPr>
          <a:xfrm>
            <a:off x="2971800" y="533400"/>
            <a:ext cx="5943600" cy="421654"/>
          </a:xfrm>
          <a:prstGeom prst="rect">
            <a:avLst/>
          </a:prstGeom>
        </p:spPr>
        <p:txBody>
          <a:bodyPr wrap="square">
            <a:spAutoFit/>
          </a:bodyPr>
          <a:lstStyle/>
          <a:p>
            <a:pPr algn="just">
              <a:lnSpc>
                <a:spcPct val="107000"/>
              </a:lnSpc>
              <a:spcAft>
                <a:spcPts val="800"/>
              </a:spcAft>
            </a:pPr>
            <a:r>
              <a:rPr lang="sr-Cyrl-RS" sz="2000" b="1" i="1" dirty="0">
                <a:solidFill>
                  <a:srgbClr val="C00000"/>
                </a:solidFill>
                <a:latin typeface="Calibri" panose="020F0502020204030204" pitchFamily="34" charset="0"/>
                <a:ea typeface="Calibri" panose="020F0502020204030204" pitchFamily="34" charset="0"/>
                <a:cs typeface="Times New Roman" panose="02020603050405020304" pitchFamily="18" charset="0"/>
              </a:rPr>
              <a:t>Закон о водама </a:t>
            </a:r>
            <a:r>
              <a:rPr lang="sr-Cyrl-R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(„Сл. гласник РС“ </a:t>
            </a:r>
            <a:r>
              <a:rPr lang="sr-Cyrl-RS" sz="2000" b="1" dirty="0" smtClean="0">
                <a:solidFill>
                  <a:srgbClr val="0070C0"/>
                </a:solidFill>
                <a:latin typeface="Calibri" panose="020F0502020204030204" pitchFamily="34" charset="0"/>
                <a:ea typeface="Calibri" panose="020F0502020204030204" pitchFamily="34" charset="0"/>
                <a:cs typeface="Times New Roman" panose="02020603050405020304" pitchFamily="18" charset="0"/>
              </a:rPr>
              <a:t>бр</a:t>
            </a:r>
            <a:r>
              <a:rPr lang="en-US" sz="2000" b="1" dirty="0" smtClean="0">
                <a:solidFill>
                  <a:srgbClr val="0070C0"/>
                </a:solidFill>
                <a:latin typeface="Calibri" panose="020F0502020204030204" pitchFamily="34" charset="0"/>
                <a:ea typeface="Calibri" panose="020F0502020204030204" pitchFamily="34" charset="0"/>
                <a:cs typeface="Times New Roman" panose="02020603050405020304" pitchFamily="18" charset="0"/>
              </a:rPr>
              <a:t>.</a:t>
            </a:r>
            <a:r>
              <a:rPr lang="sr-Cyrl-RS" sz="2000" b="1" dirty="0" smtClean="0">
                <a:solidFill>
                  <a:srgbClr val="0070C0"/>
                </a:solidFill>
                <a:latin typeface="Calibri" panose="020F0502020204030204" pitchFamily="34" charset="0"/>
                <a:ea typeface="Calibri" panose="020F0502020204030204" pitchFamily="34" charset="0"/>
                <a:cs typeface="Times New Roman" panose="02020603050405020304" pitchFamily="18" charset="0"/>
              </a:rPr>
              <a:t> 95/2018)</a:t>
            </a:r>
            <a:endParaRPr lang="en-US" sz="20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6118197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381123918"/>
              </p:ext>
            </p:extLst>
          </p:nvPr>
        </p:nvGraphicFramePr>
        <p:xfrm>
          <a:off x="1257300" y="1200153"/>
          <a:ext cx="6629400" cy="4693920"/>
        </p:xfrm>
        <a:graphic>
          <a:graphicData uri="http://schemas.openxmlformats.org/drawingml/2006/table">
            <a:tbl>
              <a:tblPr firstRow="1" firstCol="1" lastRow="1" lastCol="1" bandRow="1" bandCol="1">
                <a:tableStyleId>{5C22544A-7EE6-4342-B048-85BDC9FD1C3A}</a:tableStyleId>
              </a:tblPr>
              <a:tblGrid>
                <a:gridCol w="1673069">
                  <a:extLst>
                    <a:ext uri="{9D8B030D-6E8A-4147-A177-3AD203B41FA5}">
                      <a16:colId xmlns="" xmlns:a16="http://schemas.microsoft.com/office/drawing/2014/main" val="20000"/>
                    </a:ext>
                  </a:extLst>
                </a:gridCol>
                <a:gridCol w="978390">
                  <a:extLst>
                    <a:ext uri="{9D8B030D-6E8A-4147-A177-3AD203B41FA5}">
                      <a16:colId xmlns="" xmlns:a16="http://schemas.microsoft.com/office/drawing/2014/main" val="20001"/>
                    </a:ext>
                  </a:extLst>
                </a:gridCol>
                <a:gridCol w="1325731">
                  <a:extLst>
                    <a:ext uri="{9D8B030D-6E8A-4147-A177-3AD203B41FA5}">
                      <a16:colId xmlns="" xmlns:a16="http://schemas.microsoft.com/office/drawing/2014/main" val="20002"/>
                    </a:ext>
                  </a:extLst>
                </a:gridCol>
                <a:gridCol w="2652210">
                  <a:extLst>
                    <a:ext uri="{9D8B030D-6E8A-4147-A177-3AD203B41FA5}">
                      <a16:colId xmlns="" xmlns:a16="http://schemas.microsoft.com/office/drawing/2014/main" val="20003"/>
                    </a:ext>
                  </a:extLst>
                </a:gridCol>
              </a:tblGrid>
              <a:tr h="420831">
                <a:tc>
                  <a:txBody>
                    <a:bodyPr/>
                    <a:lstStyle/>
                    <a:p>
                      <a:pPr algn="just">
                        <a:spcAft>
                          <a:spcPts val="0"/>
                        </a:spcAft>
                      </a:pPr>
                      <a:r>
                        <a:rPr lang="en-US" sz="1400" cap="all" dirty="0" err="1">
                          <a:effectLst/>
                        </a:rPr>
                        <a:t>Метеорологија</a:t>
                      </a:r>
                      <a:endParaRPr lang="en-US" sz="1400" dirty="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just">
                        <a:spcAft>
                          <a:spcPts val="0"/>
                        </a:spcAft>
                      </a:pPr>
                      <a:r>
                        <a:rPr lang="en-US" sz="1400">
                          <a:effectLst/>
                        </a:rPr>
                        <a:t>Телефон:</a:t>
                      </a:r>
                      <a:br>
                        <a:rPr lang="en-US" sz="1400">
                          <a:effectLst/>
                        </a:rPr>
                      </a:br>
                      <a:r>
                        <a:rPr lang="en-US" sz="1400">
                          <a:effectLst/>
                        </a:rPr>
                        <a:t>+381 (0)11</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just">
                        <a:spcAft>
                          <a:spcPts val="0"/>
                        </a:spcAft>
                      </a:pPr>
                      <a:r>
                        <a:rPr lang="en-US" sz="1400">
                          <a:effectLst/>
                        </a:rPr>
                        <a:t>Телефакс:</a:t>
                      </a:r>
                      <a:br>
                        <a:rPr lang="en-US" sz="1400">
                          <a:effectLst/>
                        </a:rPr>
                      </a:br>
                      <a:r>
                        <a:rPr lang="en-US" sz="1400">
                          <a:effectLst/>
                        </a:rPr>
                        <a:t>+381 (0)11</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just">
                        <a:spcAft>
                          <a:spcPts val="0"/>
                        </a:spcAft>
                      </a:pPr>
                      <a:r>
                        <a:rPr lang="en-US" sz="1400">
                          <a:effectLst/>
                        </a:rPr>
                        <a:t>  Е-mail:</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0"/>
                  </a:ext>
                </a:extLst>
              </a:tr>
              <a:tr h="631248">
                <a:tc>
                  <a:txBody>
                    <a:bodyPr/>
                    <a:lstStyle/>
                    <a:p>
                      <a:pPr algn="just">
                        <a:spcAft>
                          <a:spcPts val="0"/>
                        </a:spcAft>
                      </a:pPr>
                      <a:r>
                        <a:rPr lang="en-US" sz="1400" dirty="0" err="1">
                          <a:effectLst/>
                        </a:rPr>
                        <a:t>Помоћник</a:t>
                      </a:r>
                      <a:r>
                        <a:rPr lang="en-US" sz="1400" dirty="0">
                          <a:effectLst/>
                        </a:rPr>
                        <a:t> </a:t>
                      </a:r>
                      <a:r>
                        <a:rPr lang="en-US" sz="1400" dirty="0" err="1">
                          <a:effectLst/>
                        </a:rPr>
                        <a:t>директора</a:t>
                      </a:r>
                      <a:r>
                        <a:rPr lang="en-US" sz="1400" dirty="0">
                          <a:effectLst/>
                        </a:rPr>
                        <a:t>: </a:t>
                      </a:r>
                      <a:r>
                        <a:rPr lang="en-US" sz="1400" dirty="0" err="1">
                          <a:effectLst/>
                        </a:rPr>
                        <a:t>Предраг</a:t>
                      </a:r>
                      <a:r>
                        <a:rPr lang="en-US" sz="1400" dirty="0">
                          <a:effectLst/>
                        </a:rPr>
                        <a:t> </a:t>
                      </a:r>
                      <a:r>
                        <a:rPr lang="en-US" sz="1400" dirty="0" err="1">
                          <a:effectLst/>
                        </a:rPr>
                        <a:t>Петковић</a:t>
                      </a:r>
                      <a:endParaRPr lang="en-US" sz="1400" dirty="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just">
                        <a:spcAft>
                          <a:spcPts val="0"/>
                        </a:spcAft>
                      </a:pPr>
                      <a:r>
                        <a:rPr lang="en-US" sz="1400">
                          <a:effectLst/>
                        </a:rPr>
                        <a:t>3050-860</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just">
                        <a:spcAft>
                          <a:spcPts val="0"/>
                        </a:spcAft>
                      </a:pPr>
                      <a:r>
                        <a:rPr lang="en-US" sz="1400">
                          <a:effectLst/>
                        </a:rPr>
                        <a:t>2545</a:t>
                      </a:r>
                      <a:r>
                        <a:rPr lang="sr-Cyrl-CS" sz="1400">
                          <a:effectLst/>
                        </a:rPr>
                        <a:t>-</a:t>
                      </a:r>
                      <a:r>
                        <a:rPr lang="en-US" sz="1400">
                          <a:effectLst/>
                        </a:rPr>
                        <a:t>087</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just">
                        <a:spcAft>
                          <a:spcPts val="0"/>
                        </a:spcAft>
                      </a:pPr>
                      <a:r>
                        <a:rPr lang="en-US" sz="1400">
                          <a:effectLst/>
                        </a:rPr>
                        <a:t>  </a:t>
                      </a:r>
                      <a:r>
                        <a:rPr lang="en-US" sz="1400" u="sng">
                          <a:effectLst/>
                          <a:hlinkClick r:id="rId2"/>
                        </a:rPr>
                        <a:t>predrag.petkovic@hidmet.gov.rs</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1"/>
                  </a:ext>
                </a:extLst>
              </a:tr>
              <a:tr h="631248">
                <a:tc>
                  <a:txBody>
                    <a:bodyPr/>
                    <a:lstStyle/>
                    <a:p>
                      <a:pPr>
                        <a:spcAft>
                          <a:spcPts val="0"/>
                        </a:spcAft>
                      </a:pPr>
                      <a:r>
                        <a:rPr lang="en-US" sz="1400">
                          <a:effectLst/>
                        </a:rPr>
                        <a:t>Оде</a:t>
                      </a:r>
                      <a:r>
                        <a:rPr lang="sr-Cyrl-CS" sz="1400">
                          <a:effectLst/>
                        </a:rPr>
                        <a:t>љ</a:t>
                      </a:r>
                      <a:r>
                        <a:rPr lang="en-US" sz="1400">
                          <a:effectLst/>
                        </a:rPr>
                        <a:t>ење за метеоролошко бдење</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just">
                        <a:spcAft>
                          <a:spcPts val="0"/>
                        </a:spcAft>
                      </a:pPr>
                      <a:r>
                        <a:rPr lang="sr-Cyrl-CS" sz="1400" dirty="0">
                          <a:effectLst/>
                        </a:rPr>
                        <a:t>2545-846</a:t>
                      </a:r>
                      <a:endParaRPr lang="en-US" sz="1400" dirty="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just">
                        <a:spcAft>
                          <a:spcPts val="0"/>
                        </a:spcAft>
                      </a:pPr>
                      <a:r>
                        <a:rPr lang="en-US" sz="1400">
                          <a:effectLst/>
                        </a:rPr>
                        <a:t> </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just">
                        <a:spcAft>
                          <a:spcPts val="0"/>
                        </a:spcAft>
                      </a:pPr>
                      <a:r>
                        <a:rPr lang="en-US" sz="1400" u="sng">
                          <a:effectLst/>
                          <a:hlinkClick r:id="rId3"/>
                        </a:rPr>
                        <a:t>bdenje@hidmet.gov.rs</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2"/>
                  </a:ext>
                </a:extLst>
              </a:tr>
              <a:tr h="420831">
                <a:tc>
                  <a:txBody>
                    <a:bodyPr/>
                    <a:lstStyle/>
                    <a:p>
                      <a:pPr algn="just">
                        <a:spcAft>
                          <a:spcPts val="0"/>
                        </a:spcAft>
                      </a:pPr>
                      <a:r>
                        <a:rPr lang="en-US" sz="1400">
                          <a:effectLst/>
                        </a:rPr>
                        <a:t>Временска прогноза</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just">
                        <a:spcAft>
                          <a:spcPts val="0"/>
                        </a:spcAft>
                      </a:pPr>
                      <a:r>
                        <a:rPr lang="sr-Cyrl-CS" sz="1400">
                          <a:effectLst/>
                        </a:rPr>
                        <a:t>2542-184</a:t>
                      </a:r>
                      <a:endParaRPr lang="en-US" sz="1400">
                        <a:effectLst/>
                      </a:endParaRPr>
                    </a:p>
                    <a:p>
                      <a:pPr algn="just">
                        <a:spcAft>
                          <a:spcPts val="0"/>
                        </a:spcAft>
                      </a:pPr>
                      <a:r>
                        <a:rPr lang="sr-Cyrl-CS" sz="1400">
                          <a:effectLst/>
                        </a:rPr>
                        <a:t>3050-968</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just">
                        <a:spcAft>
                          <a:spcPts val="0"/>
                        </a:spcAft>
                      </a:pPr>
                      <a:r>
                        <a:rPr lang="en-US" sz="1400">
                          <a:effectLst/>
                        </a:rPr>
                        <a:t> </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just">
                        <a:spcAft>
                          <a:spcPts val="0"/>
                        </a:spcAft>
                      </a:pPr>
                      <a:r>
                        <a:rPr lang="en-US" sz="1400">
                          <a:effectLst/>
                        </a:rPr>
                        <a:t> </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3"/>
                  </a:ext>
                </a:extLst>
              </a:tr>
              <a:tr h="420831">
                <a:tc>
                  <a:txBody>
                    <a:bodyPr/>
                    <a:lstStyle/>
                    <a:p>
                      <a:pPr>
                        <a:spcAft>
                          <a:spcPts val="0"/>
                        </a:spcAft>
                      </a:pPr>
                      <a:r>
                        <a:rPr lang="en-US" sz="1400">
                          <a:effectLst/>
                        </a:rPr>
                        <a:t>Радарска слика облачности</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just">
                        <a:spcAft>
                          <a:spcPts val="0"/>
                        </a:spcAft>
                      </a:pPr>
                      <a:r>
                        <a:rPr lang="sr-Cyrl-CS" sz="1400">
                          <a:effectLst/>
                        </a:rPr>
                        <a:t>2545-595</a:t>
                      </a:r>
                      <a:endParaRPr lang="en-US" sz="1400">
                        <a:effectLst/>
                      </a:endParaRPr>
                    </a:p>
                    <a:p>
                      <a:pPr algn="just">
                        <a:spcAft>
                          <a:spcPts val="0"/>
                        </a:spcAft>
                      </a:pPr>
                      <a:r>
                        <a:rPr lang="sr-Cyrl-CS" sz="1400">
                          <a:effectLst/>
                        </a:rPr>
                        <a:t>3050-916</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just">
                        <a:spcAft>
                          <a:spcPts val="0"/>
                        </a:spcAft>
                      </a:pPr>
                      <a:r>
                        <a:rPr lang="en-US" sz="1400">
                          <a:effectLst/>
                        </a:rPr>
                        <a:t> </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just">
                        <a:spcAft>
                          <a:spcPts val="0"/>
                        </a:spcAft>
                      </a:pPr>
                      <a:r>
                        <a:rPr lang="en-US" sz="1400">
                          <a:effectLst/>
                        </a:rPr>
                        <a:t> </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4"/>
                  </a:ext>
                </a:extLst>
              </a:tr>
              <a:tr h="631248">
                <a:tc>
                  <a:txBody>
                    <a:bodyPr/>
                    <a:lstStyle/>
                    <a:p>
                      <a:pPr>
                        <a:spcAft>
                          <a:spcPts val="0"/>
                        </a:spcAft>
                      </a:pPr>
                      <a:r>
                        <a:rPr lang="en-US" sz="1400">
                          <a:effectLst/>
                        </a:rPr>
                        <a:t>Оде</a:t>
                      </a:r>
                      <a:r>
                        <a:rPr lang="sr-Cyrl-CS" sz="1400">
                          <a:effectLst/>
                        </a:rPr>
                        <a:t>љ</a:t>
                      </a:r>
                      <a:r>
                        <a:rPr lang="en-US" sz="1400">
                          <a:effectLst/>
                        </a:rPr>
                        <a:t>ење мреже метеоролошких станица</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just">
                        <a:spcAft>
                          <a:spcPts val="0"/>
                        </a:spcAft>
                      </a:pPr>
                      <a:r>
                        <a:rPr lang="sr-Cyrl-CS" sz="1400">
                          <a:effectLst/>
                        </a:rPr>
                        <a:t>2543-176</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just">
                        <a:spcAft>
                          <a:spcPts val="0"/>
                        </a:spcAft>
                      </a:pPr>
                      <a:r>
                        <a:rPr lang="en-US" sz="1400">
                          <a:effectLst/>
                        </a:rPr>
                        <a:t> </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just">
                        <a:spcAft>
                          <a:spcPts val="0"/>
                        </a:spcAft>
                      </a:pPr>
                      <a:r>
                        <a:rPr lang="en-US" sz="1400">
                          <a:effectLst/>
                        </a:rPr>
                        <a:t> </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5"/>
                  </a:ext>
                </a:extLst>
              </a:tr>
              <a:tr h="1052080">
                <a:tc>
                  <a:txBody>
                    <a:bodyPr/>
                    <a:lstStyle/>
                    <a:p>
                      <a:pPr>
                        <a:spcAft>
                          <a:spcPts val="0"/>
                        </a:spcAft>
                      </a:pPr>
                      <a:r>
                        <a:rPr lang="ru-RU" sz="1400">
                          <a:effectLst/>
                        </a:rPr>
                        <a:t>Оде</a:t>
                      </a:r>
                      <a:r>
                        <a:rPr lang="sr-Cyrl-CS" sz="1400">
                          <a:effectLst/>
                        </a:rPr>
                        <a:t>љ</a:t>
                      </a:r>
                      <a:r>
                        <a:rPr lang="ru-RU" sz="1400">
                          <a:effectLst/>
                        </a:rPr>
                        <a:t>ење за климатологију и обраду метеоролошких података</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just">
                        <a:spcAft>
                          <a:spcPts val="0"/>
                        </a:spcAft>
                      </a:pPr>
                      <a:r>
                        <a:rPr lang="sr-Cyrl-CS" sz="1400">
                          <a:effectLst/>
                        </a:rPr>
                        <a:t>2545-060</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just">
                        <a:spcAft>
                          <a:spcPts val="0"/>
                        </a:spcAft>
                      </a:pPr>
                      <a:r>
                        <a:rPr lang="en-US" sz="1400">
                          <a:effectLst/>
                        </a:rPr>
                        <a:t> </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just">
                        <a:spcAft>
                          <a:spcPts val="0"/>
                        </a:spcAft>
                      </a:pPr>
                      <a:r>
                        <a:rPr lang="en-US" sz="1400">
                          <a:effectLst/>
                        </a:rPr>
                        <a:t> </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6"/>
                  </a:ext>
                </a:extLst>
              </a:tr>
              <a:tr h="420831">
                <a:tc>
                  <a:txBody>
                    <a:bodyPr/>
                    <a:lstStyle/>
                    <a:p>
                      <a:pPr>
                        <a:spcAft>
                          <a:spcPts val="0"/>
                        </a:spcAft>
                      </a:pPr>
                      <a:r>
                        <a:rPr lang="en-US" sz="1400">
                          <a:effectLst/>
                        </a:rPr>
                        <a:t>Климатолошки подаци</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just">
                        <a:spcAft>
                          <a:spcPts val="0"/>
                        </a:spcAft>
                      </a:pPr>
                      <a:r>
                        <a:rPr lang="sr-Cyrl-CS" sz="1400">
                          <a:effectLst/>
                        </a:rPr>
                        <a:t>3050-852</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just">
                        <a:spcAft>
                          <a:spcPts val="0"/>
                        </a:spcAft>
                      </a:pPr>
                      <a:r>
                        <a:rPr lang="en-US" sz="1400">
                          <a:effectLst/>
                        </a:rPr>
                        <a:t> </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just">
                        <a:spcAft>
                          <a:spcPts val="0"/>
                        </a:spcAft>
                      </a:pPr>
                      <a:r>
                        <a:rPr lang="en-US" sz="1400" dirty="0">
                          <a:effectLst/>
                        </a:rPr>
                        <a:t> </a:t>
                      </a:r>
                      <a:endParaRPr lang="en-US" sz="1400" dirty="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7"/>
                  </a:ext>
                </a:extLst>
              </a:tr>
            </a:tbl>
          </a:graphicData>
        </a:graphic>
      </p:graphicFrame>
    </p:spTree>
    <p:extLst>
      <p:ext uri="{BB962C8B-B14F-4D97-AF65-F5344CB8AC3E}">
        <p14:creationId xmlns:p14="http://schemas.microsoft.com/office/powerpoint/2010/main" val="248288997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556467433"/>
              </p:ext>
            </p:extLst>
          </p:nvPr>
        </p:nvGraphicFramePr>
        <p:xfrm>
          <a:off x="1314450" y="1142999"/>
          <a:ext cx="6629400" cy="4743450"/>
        </p:xfrm>
        <a:graphic>
          <a:graphicData uri="http://schemas.openxmlformats.org/drawingml/2006/table">
            <a:tbl>
              <a:tblPr firstRow="1" firstCol="1" lastRow="1" lastCol="1" bandRow="1" bandCol="1">
                <a:tableStyleId>{5C22544A-7EE6-4342-B048-85BDC9FD1C3A}</a:tableStyleId>
              </a:tblPr>
              <a:tblGrid>
                <a:gridCol w="1657350">
                  <a:extLst>
                    <a:ext uri="{9D8B030D-6E8A-4147-A177-3AD203B41FA5}">
                      <a16:colId xmlns="" xmlns:a16="http://schemas.microsoft.com/office/drawing/2014/main" val="20000"/>
                    </a:ext>
                  </a:extLst>
                </a:gridCol>
                <a:gridCol w="970156">
                  <a:extLst>
                    <a:ext uri="{9D8B030D-6E8A-4147-A177-3AD203B41FA5}">
                      <a16:colId xmlns="" xmlns:a16="http://schemas.microsoft.com/office/drawing/2014/main" val="20001"/>
                    </a:ext>
                  </a:extLst>
                </a:gridCol>
                <a:gridCol w="1379628">
                  <a:extLst>
                    <a:ext uri="{9D8B030D-6E8A-4147-A177-3AD203B41FA5}">
                      <a16:colId xmlns="" xmlns:a16="http://schemas.microsoft.com/office/drawing/2014/main" val="20002"/>
                    </a:ext>
                  </a:extLst>
                </a:gridCol>
                <a:gridCol w="2622266">
                  <a:extLst>
                    <a:ext uri="{9D8B030D-6E8A-4147-A177-3AD203B41FA5}">
                      <a16:colId xmlns="" xmlns:a16="http://schemas.microsoft.com/office/drawing/2014/main" val="20003"/>
                    </a:ext>
                  </a:extLst>
                </a:gridCol>
              </a:tblGrid>
              <a:tr h="474345">
                <a:tc>
                  <a:txBody>
                    <a:bodyPr/>
                    <a:lstStyle/>
                    <a:p>
                      <a:pPr algn="just">
                        <a:spcAft>
                          <a:spcPts val="0"/>
                        </a:spcAft>
                      </a:pPr>
                      <a:r>
                        <a:rPr lang="en-US" sz="1400" cap="all" dirty="0" err="1">
                          <a:effectLst/>
                        </a:rPr>
                        <a:t>Хидрологија</a:t>
                      </a:r>
                      <a:endParaRPr lang="en-US" sz="1400" dirty="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just">
                        <a:spcAft>
                          <a:spcPts val="0"/>
                        </a:spcAft>
                      </a:pPr>
                      <a:r>
                        <a:rPr lang="en-US" sz="1400">
                          <a:effectLst/>
                        </a:rPr>
                        <a:t>Телефон:</a:t>
                      </a:r>
                      <a:br>
                        <a:rPr lang="en-US" sz="1400">
                          <a:effectLst/>
                        </a:rPr>
                      </a:br>
                      <a:r>
                        <a:rPr lang="en-US" sz="1400">
                          <a:effectLst/>
                        </a:rPr>
                        <a:t>+381 (0)11</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just">
                        <a:spcAft>
                          <a:spcPts val="0"/>
                        </a:spcAft>
                      </a:pPr>
                      <a:r>
                        <a:rPr lang="en-US" sz="1400">
                          <a:effectLst/>
                        </a:rPr>
                        <a:t>Телефакс:</a:t>
                      </a:r>
                      <a:br>
                        <a:rPr lang="en-US" sz="1400">
                          <a:effectLst/>
                        </a:rPr>
                      </a:br>
                      <a:r>
                        <a:rPr lang="en-US" sz="1400">
                          <a:effectLst/>
                        </a:rPr>
                        <a:t>+381 (0)11</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just">
                        <a:spcAft>
                          <a:spcPts val="0"/>
                        </a:spcAft>
                      </a:pPr>
                      <a:r>
                        <a:rPr lang="en-US" sz="1400">
                          <a:effectLst/>
                        </a:rPr>
                        <a:t>Е-mail:</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0"/>
                  </a:ext>
                </a:extLst>
              </a:tr>
              <a:tr h="948690">
                <a:tc>
                  <a:txBody>
                    <a:bodyPr/>
                    <a:lstStyle/>
                    <a:p>
                      <a:pPr algn="just">
                        <a:spcAft>
                          <a:spcPts val="0"/>
                        </a:spcAft>
                      </a:pPr>
                      <a:r>
                        <a:rPr lang="en-US" sz="1400" dirty="0" err="1">
                          <a:effectLst/>
                        </a:rPr>
                        <a:t>Помоћник</a:t>
                      </a:r>
                      <a:r>
                        <a:rPr lang="en-US" sz="1400" dirty="0">
                          <a:effectLst/>
                        </a:rPr>
                        <a:t> </a:t>
                      </a:r>
                      <a:r>
                        <a:rPr lang="en-US" sz="1400" dirty="0" err="1">
                          <a:effectLst/>
                        </a:rPr>
                        <a:t>директора</a:t>
                      </a:r>
                      <a:r>
                        <a:rPr lang="en-US" sz="1400" dirty="0">
                          <a:effectLst/>
                        </a:rPr>
                        <a:t>: </a:t>
                      </a:r>
                      <a:r>
                        <a:rPr lang="en-US" sz="1400" dirty="0" err="1">
                          <a:effectLst/>
                        </a:rPr>
                        <a:t>Славимир</a:t>
                      </a:r>
                      <a:r>
                        <a:rPr lang="en-US" sz="1400" dirty="0">
                          <a:effectLst/>
                        </a:rPr>
                        <a:t> </a:t>
                      </a:r>
                      <a:r>
                        <a:rPr lang="en-US" sz="1400" dirty="0" err="1">
                          <a:effectLst/>
                        </a:rPr>
                        <a:t>Стевановић</a:t>
                      </a:r>
                      <a:endParaRPr lang="en-US" sz="1400" dirty="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spcAft>
                          <a:spcPts val="0"/>
                        </a:spcAft>
                      </a:pPr>
                      <a:r>
                        <a:rPr lang="sr-Cyrl-CS" sz="1400">
                          <a:effectLst/>
                        </a:rPr>
                        <a:t>3050-823</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just">
                        <a:spcAft>
                          <a:spcPts val="0"/>
                        </a:spcAft>
                      </a:pPr>
                      <a:r>
                        <a:rPr lang="en-US" sz="1400" dirty="0">
                          <a:effectLst/>
                        </a:rPr>
                        <a:t>3050-821            </a:t>
                      </a:r>
                      <a:endParaRPr lang="en-US" sz="1400" dirty="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just">
                        <a:spcAft>
                          <a:spcPts val="0"/>
                        </a:spcAft>
                      </a:pPr>
                      <a:r>
                        <a:rPr lang="en-US" sz="1400" u="sng">
                          <a:effectLst/>
                          <a:hlinkClick r:id="rId2"/>
                        </a:rPr>
                        <a:t>slavimir.stevanovic@hidmet.gov.rs</a:t>
                      </a:r>
                      <a:endParaRPr lang="en-US" sz="1400">
                        <a:effectLst/>
                      </a:endParaRPr>
                    </a:p>
                    <a:p>
                      <a:pPr algn="just">
                        <a:spcAft>
                          <a:spcPts val="0"/>
                        </a:spcAft>
                      </a:pPr>
                      <a:r>
                        <a:rPr lang="en-US" sz="1400">
                          <a:effectLst/>
                        </a:rPr>
                        <a:t> </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1"/>
                  </a:ext>
                </a:extLst>
              </a:tr>
              <a:tr h="948690">
                <a:tc>
                  <a:txBody>
                    <a:bodyPr/>
                    <a:lstStyle/>
                    <a:p>
                      <a:pPr>
                        <a:spcAft>
                          <a:spcPts val="0"/>
                        </a:spcAft>
                      </a:pPr>
                      <a:r>
                        <a:rPr lang="ru-RU" sz="1400">
                          <a:effectLst/>
                        </a:rPr>
                        <a:t>Оде</a:t>
                      </a:r>
                      <a:r>
                        <a:rPr lang="sr-Cyrl-CS" sz="1400">
                          <a:effectLst/>
                        </a:rPr>
                        <a:t>љ</a:t>
                      </a:r>
                      <a:r>
                        <a:rPr lang="ru-RU" sz="1400">
                          <a:effectLst/>
                        </a:rPr>
                        <a:t>ење за хидролошка мерења и осматрања</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just">
                        <a:spcAft>
                          <a:spcPts val="0"/>
                        </a:spcAft>
                      </a:pPr>
                      <a:r>
                        <a:rPr lang="ru-RU" sz="1400">
                          <a:effectLst/>
                        </a:rPr>
                        <a:t>3050-838</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just">
                        <a:spcAft>
                          <a:spcPts val="0"/>
                        </a:spcAft>
                      </a:pPr>
                      <a:r>
                        <a:rPr lang="ru-RU" sz="1400">
                          <a:effectLst/>
                        </a:rPr>
                        <a:t> </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just">
                        <a:spcAft>
                          <a:spcPts val="0"/>
                        </a:spcAft>
                      </a:pPr>
                      <a:r>
                        <a:rPr lang="en-US" sz="1400" u="sng">
                          <a:effectLst/>
                          <a:hlinkClick r:id="rId3"/>
                        </a:rPr>
                        <a:t>hmreza@hidmet.gov.rs</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2"/>
                  </a:ext>
                </a:extLst>
              </a:tr>
              <a:tr h="948690">
                <a:tc>
                  <a:txBody>
                    <a:bodyPr/>
                    <a:lstStyle/>
                    <a:p>
                      <a:pPr>
                        <a:spcAft>
                          <a:spcPts val="0"/>
                        </a:spcAft>
                      </a:pPr>
                      <a:r>
                        <a:rPr lang="en-US" sz="1400">
                          <a:effectLst/>
                        </a:rPr>
                        <a:t>Оде</a:t>
                      </a:r>
                      <a:r>
                        <a:rPr lang="sr-Cyrl-CS" sz="1400">
                          <a:effectLst/>
                        </a:rPr>
                        <a:t>љ</a:t>
                      </a:r>
                      <a:r>
                        <a:rPr lang="en-US" sz="1400">
                          <a:effectLst/>
                        </a:rPr>
                        <a:t>ење за хидролошке прогнозе</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just">
                        <a:spcAft>
                          <a:spcPts val="0"/>
                        </a:spcAft>
                      </a:pPr>
                      <a:r>
                        <a:rPr lang="ru-RU" sz="1400">
                          <a:effectLst/>
                        </a:rPr>
                        <a:t>3050-904</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just">
                        <a:spcAft>
                          <a:spcPts val="0"/>
                        </a:spcAft>
                      </a:pPr>
                      <a:r>
                        <a:rPr lang="en-US" sz="1400" dirty="0">
                          <a:effectLst/>
                        </a:rPr>
                        <a:t>2542-746  </a:t>
                      </a:r>
                      <a:endParaRPr lang="en-US" sz="1400" dirty="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just">
                        <a:spcAft>
                          <a:spcPts val="0"/>
                        </a:spcAft>
                      </a:pPr>
                      <a:r>
                        <a:rPr lang="en-US" sz="1400" u="sng">
                          <a:effectLst/>
                          <a:hlinkClick r:id="rId4"/>
                        </a:rPr>
                        <a:t>srhydra@hidmet.gov.rs</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3"/>
                  </a:ext>
                </a:extLst>
              </a:tr>
              <a:tr h="1423035">
                <a:tc>
                  <a:txBody>
                    <a:bodyPr/>
                    <a:lstStyle/>
                    <a:p>
                      <a:pPr>
                        <a:spcAft>
                          <a:spcPts val="0"/>
                        </a:spcAft>
                      </a:pPr>
                      <a:r>
                        <a:rPr lang="ru-RU" sz="1400">
                          <a:effectLst/>
                        </a:rPr>
                        <a:t>Одељење за обраду хидролошких података и хидролошке анализе</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just">
                        <a:spcAft>
                          <a:spcPts val="0"/>
                        </a:spcAft>
                      </a:pPr>
                      <a:r>
                        <a:rPr lang="en-US" sz="1400">
                          <a:effectLst/>
                        </a:rPr>
                        <a:t>3050-905</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just">
                        <a:spcAft>
                          <a:spcPts val="0"/>
                        </a:spcAft>
                      </a:pPr>
                      <a:r>
                        <a:rPr lang="ru-RU" sz="1400">
                          <a:effectLst/>
                        </a:rPr>
                        <a:t> </a:t>
                      </a:r>
                      <a:endParaRPr lang="en-US" sz="1400">
                        <a:effectLst/>
                        <a:latin typeface="Times YU"/>
                        <a:ea typeface="Times New Roman" panose="02020603050405020304" pitchFamily="18" charset="0"/>
                        <a:cs typeface="Times New Roman" panose="02020603050405020304" pitchFamily="18" charset="0"/>
                      </a:endParaRPr>
                    </a:p>
                  </a:txBody>
                  <a:tcPr marL="51435" marR="51435" marT="0" marB="0"/>
                </a:tc>
                <a:tc>
                  <a:txBody>
                    <a:bodyPr/>
                    <a:lstStyle/>
                    <a:p>
                      <a:pPr algn="just">
                        <a:spcAft>
                          <a:spcPts val="0"/>
                        </a:spcAft>
                      </a:pPr>
                      <a:r>
                        <a:rPr lang="en-US" sz="1400" u="sng" dirty="0">
                          <a:effectLst/>
                          <a:hlinkClick r:id="rId5"/>
                        </a:rPr>
                        <a:t>hbilans@hidmet.gov.rs</a:t>
                      </a:r>
                      <a:endParaRPr lang="en-US" sz="1400" dirty="0">
                        <a:effectLst/>
                        <a:latin typeface="Times YU"/>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122744229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0800" y="609600"/>
            <a:ext cx="6400800" cy="651272"/>
          </a:xfrm>
        </p:spPr>
        <p:txBody>
          <a:bodyPr>
            <a:noAutofit/>
          </a:bodyPr>
          <a:lstStyle/>
          <a:p>
            <a:r>
              <a:rPr lang="sr-Cyrl-CS" sz="2000" b="1" dirty="0" smtClean="0">
                <a:solidFill>
                  <a:srgbClr val="C00000"/>
                </a:solidFill>
              </a:rPr>
              <a:t>ПЛАНИРАНИ </a:t>
            </a:r>
            <a:r>
              <a:rPr lang="sr-Cyrl-CS" sz="2000" b="1" dirty="0">
                <a:solidFill>
                  <a:srgbClr val="C00000"/>
                </a:solidFill>
              </a:rPr>
              <a:t>ПРЕВЕНТИВНИ РАДОВИ НА ВОДОТОКОВИМА </a:t>
            </a:r>
            <a:r>
              <a:rPr lang="sr-Latn-CS" sz="2000" b="1" dirty="0">
                <a:solidFill>
                  <a:srgbClr val="C00000"/>
                </a:solidFill>
              </a:rPr>
              <a:t>II </a:t>
            </a:r>
            <a:r>
              <a:rPr lang="sr-Cyrl-CS" sz="2000" b="1" dirty="0">
                <a:solidFill>
                  <a:srgbClr val="C00000"/>
                </a:solidFill>
              </a:rPr>
              <a:t>РЕДА НА ТЕРИТОРИЈИ ГРАД</a:t>
            </a:r>
            <a:r>
              <a:rPr lang="sr-Cyrl-RS" sz="2000" b="1" dirty="0">
                <a:solidFill>
                  <a:srgbClr val="C00000"/>
                </a:solidFill>
              </a:rPr>
              <a:t>СКЕ ОПШТИНЕ ЛАЗАРЕВАЦ </a:t>
            </a:r>
            <a:r>
              <a:rPr lang="sr-Cyrl-CS" sz="2000" b="1" dirty="0">
                <a:solidFill>
                  <a:srgbClr val="C00000"/>
                </a:solidFill>
              </a:rPr>
              <a:t>ЗА 201</a:t>
            </a:r>
            <a:r>
              <a:rPr lang="sr-Cyrl-RS" sz="2000" b="1" dirty="0">
                <a:solidFill>
                  <a:srgbClr val="C00000"/>
                </a:solidFill>
              </a:rPr>
              <a:t>6</a:t>
            </a:r>
            <a:r>
              <a:rPr lang="sr-Cyrl-CS" sz="2000" b="1" dirty="0">
                <a:solidFill>
                  <a:srgbClr val="C00000"/>
                </a:solidFill>
              </a:rPr>
              <a:t>. ГОДИНУ </a:t>
            </a:r>
            <a:r>
              <a:rPr lang="en-US" sz="2000" dirty="0">
                <a:solidFill>
                  <a:srgbClr val="C00000"/>
                </a:solidFill>
              </a:rPr>
              <a:t/>
            </a:r>
            <a:br>
              <a:rPr lang="en-US" sz="2000" dirty="0">
                <a:solidFill>
                  <a:srgbClr val="C00000"/>
                </a:solidFill>
              </a:rPr>
            </a:br>
            <a:endParaRPr lang="en-US" sz="2000" dirty="0">
              <a:solidFill>
                <a:srgbClr val="C00000"/>
              </a:solidFill>
            </a:endParaRPr>
          </a:p>
        </p:txBody>
      </p:sp>
      <p:sp>
        <p:nvSpPr>
          <p:cNvPr id="3" name="Content Placeholder 2"/>
          <p:cNvSpPr>
            <a:spLocks noGrp="1"/>
          </p:cNvSpPr>
          <p:nvPr>
            <p:ph idx="1"/>
          </p:nvPr>
        </p:nvSpPr>
        <p:spPr>
          <a:xfrm>
            <a:off x="76200" y="1219200"/>
            <a:ext cx="8991600" cy="4171950"/>
          </a:xfrm>
        </p:spPr>
        <p:txBody>
          <a:bodyPr>
            <a:noAutofit/>
          </a:bodyPr>
          <a:lstStyle/>
          <a:p>
            <a:pPr lvl="0" algn="just"/>
            <a:r>
              <a:rPr lang="sr-Cyrl-CS" sz="1800" dirty="0" smtClean="0">
                <a:solidFill>
                  <a:srgbClr val="0070C0"/>
                </a:solidFill>
              </a:rPr>
              <a:t>континуиране </a:t>
            </a:r>
            <a:r>
              <a:rPr lang="sr-Cyrl-CS" sz="1800" dirty="0">
                <a:solidFill>
                  <a:srgbClr val="0070C0"/>
                </a:solidFill>
              </a:rPr>
              <a:t>активности на изградњи и реконструкцији насипа, градских и пољских регулација</a:t>
            </a:r>
            <a:r>
              <a:rPr lang="sr-Cyrl-CS" sz="1800" dirty="0" smtClean="0">
                <a:solidFill>
                  <a:srgbClr val="0070C0"/>
                </a:solidFill>
              </a:rPr>
              <a:t>;</a:t>
            </a:r>
            <a:endParaRPr lang="en-US" sz="1800" dirty="0" smtClean="0">
              <a:solidFill>
                <a:srgbClr val="0070C0"/>
              </a:solidFill>
            </a:endParaRPr>
          </a:p>
          <a:p>
            <a:pPr marL="0" lvl="0" indent="0" algn="just">
              <a:buNone/>
            </a:pPr>
            <a:endParaRPr lang="en-US" sz="1800" dirty="0">
              <a:solidFill>
                <a:srgbClr val="0070C0"/>
              </a:solidFill>
            </a:endParaRPr>
          </a:p>
          <a:p>
            <a:pPr lvl="0" algn="just"/>
            <a:r>
              <a:rPr lang="sr-Cyrl-CS" sz="1800" dirty="0">
                <a:solidFill>
                  <a:srgbClr val="0070C0"/>
                </a:solidFill>
              </a:rPr>
              <a:t>повећање степена сигурности кроз редовно одржавање изграђених објеката за одбрану од бујичних поплава (посебно пропусне моћи регулација, прелива попречних објеката, мостовских отвора, друмских и пружних пропуста</a:t>
            </a:r>
            <a:r>
              <a:rPr lang="sr-Cyrl-CS" sz="1800" dirty="0" smtClean="0">
                <a:solidFill>
                  <a:srgbClr val="0070C0"/>
                </a:solidFill>
              </a:rPr>
              <a:t>);</a:t>
            </a:r>
            <a:endParaRPr lang="en-US" sz="1800" dirty="0" smtClean="0">
              <a:solidFill>
                <a:srgbClr val="0070C0"/>
              </a:solidFill>
            </a:endParaRPr>
          </a:p>
          <a:p>
            <a:pPr marL="0" lvl="0" indent="0" algn="just">
              <a:buNone/>
            </a:pPr>
            <a:endParaRPr lang="en-US" sz="1800" dirty="0">
              <a:solidFill>
                <a:srgbClr val="0070C0"/>
              </a:solidFill>
            </a:endParaRPr>
          </a:p>
          <a:p>
            <a:pPr lvl="0" algn="just"/>
            <a:r>
              <a:rPr lang="ru-RU" sz="1800" dirty="0">
                <a:solidFill>
                  <a:srgbClr val="0070C0"/>
                </a:solidFill>
              </a:rPr>
              <a:t>израда одговарајуће </a:t>
            </a:r>
            <a:r>
              <a:rPr lang="sr-Cyrl-CS" sz="1800" dirty="0">
                <a:solidFill>
                  <a:srgbClr val="0070C0"/>
                </a:solidFill>
              </a:rPr>
              <a:t>техничке документације; </a:t>
            </a:r>
            <a:endParaRPr lang="en-US" sz="1800" dirty="0" smtClean="0">
              <a:solidFill>
                <a:srgbClr val="0070C0"/>
              </a:solidFill>
            </a:endParaRPr>
          </a:p>
          <a:p>
            <a:pPr marL="0" lvl="0" indent="0" algn="just">
              <a:buNone/>
            </a:pPr>
            <a:endParaRPr lang="en-US" sz="1800" dirty="0">
              <a:solidFill>
                <a:srgbClr val="0070C0"/>
              </a:solidFill>
            </a:endParaRPr>
          </a:p>
          <a:p>
            <a:pPr lvl="0" algn="just"/>
            <a:r>
              <a:rPr lang="ru-RU" sz="1800" dirty="0">
                <a:solidFill>
                  <a:srgbClr val="0070C0"/>
                </a:solidFill>
              </a:rPr>
              <a:t>уређење бујичних сливова применом концепта интегралних мера, који обухвата техничке радове у хидрографској мрежи (израда преграда, прагова и појасева; регулација и обалоутврда; мањих брана и ретензија са акумулационим простором за пријем поплавног таласа), биотехничке и биолошке радове на сливу (израда система плетера и рустикалних преграда на секундарној и терцијарној хидрографској мрежи; израда контурних ровова за задржавање дела површинског отицаја; пошумљавање и затрављивање; израда илофилтерских система; примена система агро-шумарства); </a:t>
            </a:r>
            <a:endParaRPr lang="en-US" sz="1800" dirty="0">
              <a:solidFill>
                <a:srgbClr val="0070C0"/>
              </a:solidFill>
            </a:endParaRPr>
          </a:p>
          <a:p>
            <a:pPr marL="0" indent="0" algn="just">
              <a:buNone/>
            </a:pPr>
            <a:endParaRPr lang="en-US" sz="1800" dirty="0">
              <a:solidFill>
                <a:srgbClr val="0070C0"/>
              </a:solidFill>
            </a:endParaRPr>
          </a:p>
          <a:p>
            <a:pPr marL="0" indent="0" algn="just">
              <a:buNone/>
            </a:pPr>
            <a:endParaRPr lang="en-US" sz="1800" dirty="0">
              <a:solidFill>
                <a:srgbClr val="0070C0"/>
              </a:solidFill>
            </a:endParaRPr>
          </a:p>
          <a:p>
            <a:pPr algn="just"/>
            <a:endParaRPr lang="en-US" sz="1800" dirty="0">
              <a:solidFill>
                <a:srgbClr val="0070C0"/>
              </a:solidFill>
            </a:endParaRPr>
          </a:p>
        </p:txBody>
      </p:sp>
    </p:spTree>
    <p:extLst>
      <p:ext uri="{BB962C8B-B14F-4D97-AF65-F5344CB8AC3E}">
        <p14:creationId xmlns:p14="http://schemas.microsoft.com/office/powerpoint/2010/main" val="156431363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26" y="1181100"/>
            <a:ext cx="9067800" cy="4686300"/>
          </a:xfrm>
        </p:spPr>
        <p:txBody>
          <a:bodyPr>
            <a:noAutofit/>
          </a:bodyPr>
          <a:lstStyle/>
          <a:p>
            <a:pPr lvl="0" algn="just"/>
            <a:r>
              <a:rPr lang="ru-RU" sz="1600" dirty="0">
                <a:solidFill>
                  <a:srgbClr val="0070C0"/>
                </a:solidFill>
              </a:rPr>
              <a:t>израда техничке документације којом се дефинише домет деловања бујичних поплава за одређене вероватноће појаве (максимални протицај, висина воденог стуба, плавне зоне);</a:t>
            </a:r>
            <a:endParaRPr lang="en-US" sz="1600" dirty="0">
              <a:solidFill>
                <a:srgbClr val="0070C0"/>
              </a:solidFill>
            </a:endParaRPr>
          </a:p>
          <a:p>
            <a:pPr algn="just"/>
            <a:endParaRPr lang="en-US" sz="1600" dirty="0">
              <a:solidFill>
                <a:srgbClr val="0070C0"/>
              </a:solidFill>
            </a:endParaRPr>
          </a:p>
          <a:p>
            <a:pPr lvl="0" algn="just"/>
            <a:r>
              <a:rPr lang="ru-RU" sz="1600" dirty="0">
                <a:solidFill>
                  <a:srgbClr val="0070C0"/>
                </a:solidFill>
              </a:rPr>
              <a:t>израда планске документације (просторни планови; генерални планови; планови детаљне регулације) са </a:t>
            </a:r>
            <a:r>
              <a:rPr lang="sr-Cyrl-CS" sz="1600" dirty="0">
                <a:solidFill>
                  <a:srgbClr val="0070C0"/>
                </a:solidFill>
              </a:rPr>
              <a:t>општим и посебним условима за заштиту од бујичних поплава (процена ризика, правила градње)</a:t>
            </a:r>
            <a:r>
              <a:rPr lang="ru-RU" sz="1600" dirty="0">
                <a:solidFill>
                  <a:srgbClr val="0070C0"/>
                </a:solidFill>
              </a:rPr>
              <a:t>;</a:t>
            </a:r>
            <a:endParaRPr lang="en-US" sz="1600" dirty="0">
              <a:solidFill>
                <a:srgbClr val="0070C0"/>
              </a:solidFill>
            </a:endParaRPr>
          </a:p>
          <a:p>
            <a:pPr algn="just"/>
            <a:endParaRPr lang="en-US" sz="1600" dirty="0">
              <a:solidFill>
                <a:srgbClr val="0070C0"/>
              </a:solidFill>
            </a:endParaRPr>
          </a:p>
          <a:p>
            <a:pPr lvl="0" algn="just"/>
            <a:r>
              <a:rPr lang="sr-Cyrl-CS" sz="1600" dirty="0">
                <a:solidFill>
                  <a:srgbClr val="0070C0"/>
                </a:solidFill>
              </a:rPr>
              <a:t>израда планова заштите и спасавања од бујичних поплава, оспособљавање грађана за одбрану и спасавање од бујичних поплава путем путем јавних вежби (у сарадњи са Сектором за ванредне ситуације МУП-а Србије и Црвеним крстом); </a:t>
            </a:r>
            <a:endParaRPr lang="en-US" sz="1600" dirty="0">
              <a:solidFill>
                <a:srgbClr val="0070C0"/>
              </a:solidFill>
            </a:endParaRPr>
          </a:p>
          <a:p>
            <a:pPr marL="0" indent="0" algn="just">
              <a:buNone/>
            </a:pPr>
            <a:endParaRPr lang="en-US" sz="1600" dirty="0">
              <a:solidFill>
                <a:srgbClr val="0070C0"/>
              </a:solidFill>
            </a:endParaRPr>
          </a:p>
          <a:p>
            <a:pPr lvl="0" algn="just"/>
            <a:r>
              <a:rPr lang="ru-RU" sz="1600" dirty="0">
                <a:solidFill>
                  <a:srgbClr val="0070C0"/>
                </a:solidFill>
              </a:rPr>
              <a:t>евиденција, едукација и ангажовање предузећа са стручним и материјалним потенцијалима за учешће у процесу одбране и спасавања од бујичних поплава;</a:t>
            </a:r>
            <a:endParaRPr lang="en-US" sz="1600" dirty="0">
              <a:solidFill>
                <a:srgbClr val="0070C0"/>
              </a:solidFill>
            </a:endParaRPr>
          </a:p>
          <a:p>
            <a:pPr marL="0" indent="0" algn="just">
              <a:buNone/>
            </a:pPr>
            <a:endParaRPr lang="en-US" sz="1600" dirty="0">
              <a:solidFill>
                <a:srgbClr val="0070C0"/>
              </a:solidFill>
            </a:endParaRPr>
          </a:p>
          <a:p>
            <a:pPr lvl="0" algn="just"/>
            <a:r>
              <a:rPr lang="ru-RU" sz="1600" dirty="0">
                <a:solidFill>
                  <a:srgbClr val="0070C0"/>
                </a:solidFill>
              </a:rPr>
              <a:t>евиденција, едукација и ангажовање грађанских организација са стручним и материјалним потенцијалима за учешће у процесу одбране и спасавања од бујичних поплава (ватрогасна друштва; горска служба спасавања; планинарска друштва; спелеолошка друштва; ронилачки и веслачки клубови; извиђачи; радио-аматери). </a:t>
            </a:r>
            <a:endParaRPr lang="en-US" sz="1600" dirty="0">
              <a:solidFill>
                <a:srgbClr val="0070C0"/>
              </a:solidFill>
            </a:endParaRPr>
          </a:p>
          <a:p>
            <a:pPr algn="just"/>
            <a:endParaRPr lang="en-US" sz="1600" dirty="0">
              <a:solidFill>
                <a:srgbClr val="0070C0"/>
              </a:solidFill>
            </a:endParaRPr>
          </a:p>
        </p:txBody>
      </p:sp>
    </p:spTree>
    <p:extLst>
      <p:ext uri="{BB962C8B-B14F-4D97-AF65-F5344CB8AC3E}">
        <p14:creationId xmlns:p14="http://schemas.microsoft.com/office/powerpoint/2010/main" val="316038072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085850"/>
            <a:ext cx="8991600" cy="4800600"/>
          </a:xfrm>
        </p:spPr>
        <p:txBody>
          <a:bodyPr>
            <a:noAutofit/>
          </a:bodyPr>
          <a:lstStyle/>
          <a:p>
            <a:pPr lvl="0" algn="just"/>
            <a:r>
              <a:rPr lang="sr-Cyrl-CS" sz="2000" dirty="0">
                <a:solidFill>
                  <a:srgbClr val="0070C0"/>
                </a:solidFill>
              </a:rPr>
              <a:t>унапређивати системе осматрања</a:t>
            </a:r>
            <a:r>
              <a:rPr lang="ru-RU" sz="2000" dirty="0">
                <a:solidFill>
                  <a:srgbClr val="0070C0"/>
                </a:solidFill>
              </a:rPr>
              <a:t>, ране најаве хидролошких екстрема, </a:t>
            </a:r>
            <a:r>
              <a:rPr lang="sr-Cyrl-CS" sz="2000" dirty="0">
                <a:solidFill>
                  <a:srgbClr val="0070C0"/>
                </a:solidFill>
              </a:rPr>
              <a:t>веза и преноса информација у реалном времену.</a:t>
            </a:r>
            <a:r>
              <a:rPr lang="ru-RU" sz="2000" dirty="0">
                <a:solidFill>
                  <a:srgbClr val="0070C0"/>
                </a:solidFill>
              </a:rPr>
              <a:t>	</a:t>
            </a:r>
            <a:endParaRPr lang="en-US" sz="2000" dirty="0">
              <a:solidFill>
                <a:srgbClr val="0070C0"/>
              </a:solidFill>
            </a:endParaRPr>
          </a:p>
          <a:p>
            <a:pPr algn="just"/>
            <a:endParaRPr lang="en-US" sz="2000" dirty="0">
              <a:solidFill>
                <a:srgbClr val="0070C0"/>
              </a:solidFill>
            </a:endParaRPr>
          </a:p>
          <a:p>
            <a:pPr lvl="0" algn="just"/>
            <a:r>
              <a:rPr lang="sr-Cyrl-CS" sz="2000" dirty="0">
                <a:solidFill>
                  <a:srgbClr val="0070C0"/>
                </a:solidFill>
              </a:rPr>
              <a:t>остваривање сарадње са компетентним државним и јавним субјектима: јединице и штабови Војске Србије</a:t>
            </a:r>
            <a:r>
              <a:rPr lang="ru-RU" sz="2000" dirty="0">
                <a:solidFill>
                  <a:srgbClr val="0070C0"/>
                </a:solidFill>
              </a:rPr>
              <a:t> (инжењеријске и механизоване јединице; медицинске и спасилачке службе); </a:t>
            </a:r>
            <a:r>
              <a:rPr lang="sr-Cyrl-CS" sz="2000" dirty="0">
                <a:solidFill>
                  <a:srgbClr val="0070C0"/>
                </a:solidFill>
              </a:rPr>
              <a:t>МУП Србије, преко Сектора за ванредне ситуације; Републички Хидрометеоролошки Завод Србије; Министарство пољопривреде, шумарства и водопривреде-Дирекција за воде Републике Србије; ЈВП „Србијаводе“; ЈВП „Београдводе“; ЈВП „Србијашуме“; </a:t>
            </a:r>
            <a:endParaRPr lang="en-US" sz="2000" dirty="0">
              <a:solidFill>
                <a:srgbClr val="0070C0"/>
              </a:solidFill>
            </a:endParaRPr>
          </a:p>
          <a:p>
            <a:pPr marL="0" indent="0" algn="just">
              <a:buNone/>
            </a:pPr>
            <a:endParaRPr lang="en-US" sz="2000" dirty="0">
              <a:solidFill>
                <a:srgbClr val="0070C0"/>
              </a:solidFill>
            </a:endParaRPr>
          </a:p>
          <a:p>
            <a:pPr lvl="0" algn="just"/>
            <a:r>
              <a:rPr lang="ru-RU" sz="2000" dirty="0">
                <a:solidFill>
                  <a:srgbClr val="0070C0"/>
                </a:solidFill>
              </a:rPr>
              <a:t>активирање свих потенцијала у надлежности </a:t>
            </a:r>
            <a:r>
              <a:rPr lang="sr-Cyrl-CS" sz="2000" dirty="0">
                <a:solidFill>
                  <a:srgbClr val="0070C0"/>
                </a:solidFill>
              </a:rPr>
              <a:t>Градске општине Лазаревац</a:t>
            </a:r>
            <a:r>
              <a:rPr lang="ru-RU" sz="2000" dirty="0">
                <a:solidFill>
                  <a:srgbClr val="0070C0"/>
                </a:solidFill>
              </a:rPr>
              <a:t>: јавна комунална предузећа; Црвени крст; Завод за заштиту здравља, здравствене институције, медији; удружења грађана (планинари; рониоци; горска служба спасавања; спелеолози; извиђачи; добровољна ватрогасна друштва; радио-аматери, итд.);  </a:t>
            </a:r>
            <a:endParaRPr lang="en-US" sz="2000" dirty="0">
              <a:solidFill>
                <a:srgbClr val="0070C0"/>
              </a:solidFill>
            </a:endParaRPr>
          </a:p>
          <a:p>
            <a:pPr algn="just"/>
            <a:endParaRPr lang="en-US" sz="2000" dirty="0">
              <a:solidFill>
                <a:srgbClr val="0070C0"/>
              </a:solidFill>
            </a:endParaRPr>
          </a:p>
        </p:txBody>
      </p:sp>
    </p:spTree>
    <p:extLst>
      <p:ext uri="{BB962C8B-B14F-4D97-AF65-F5344CB8AC3E}">
        <p14:creationId xmlns:p14="http://schemas.microsoft.com/office/powerpoint/2010/main" val="141092058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30440" y="533400"/>
            <a:ext cx="5503959" cy="365522"/>
          </a:xfrm>
        </p:spPr>
        <p:txBody>
          <a:bodyPr>
            <a:noAutofit/>
          </a:bodyPr>
          <a:lstStyle/>
          <a:p>
            <a:r>
              <a:rPr lang="ru-RU" sz="2000" b="1" dirty="0" smtClean="0">
                <a:solidFill>
                  <a:srgbClr val="C00000"/>
                </a:solidFill>
              </a:rPr>
              <a:t>Преглед </a:t>
            </a:r>
            <a:r>
              <a:rPr lang="ru-RU" sz="2000" b="1" dirty="0">
                <a:solidFill>
                  <a:srgbClr val="C00000"/>
                </a:solidFill>
              </a:rPr>
              <a:t>хитних превентивних </a:t>
            </a:r>
            <a:r>
              <a:rPr lang="ru-RU" sz="2000" b="1" dirty="0" smtClean="0">
                <a:solidFill>
                  <a:srgbClr val="C00000"/>
                </a:solidFill>
              </a:rPr>
              <a:t>радова</a:t>
            </a:r>
            <a:r>
              <a:rPr lang="en-US" sz="2000" b="1" dirty="0" smtClean="0">
                <a:solidFill>
                  <a:srgbClr val="C00000"/>
                </a:solidFill>
              </a:rPr>
              <a:t> (2016)</a:t>
            </a:r>
            <a:r>
              <a:rPr lang="en-US" sz="2000" dirty="0">
                <a:solidFill>
                  <a:srgbClr val="C00000"/>
                </a:solidFill>
              </a:rPr>
              <a:t/>
            </a:r>
            <a:br>
              <a:rPr lang="en-US" sz="2000" dirty="0">
                <a:solidFill>
                  <a:srgbClr val="C00000"/>
                </a:solidFill>
              </a:rPr>
            </a:br>
            <a:endParaRPr lang="en-US" sz="2000" dirty="0">
              <a:solidFill>
                <a:srgbClr val="C00000"/>
              </a:solidFill>
            </a:endParaRPr>
          </a:p>
        </p:txBody>
      </p:sp>
      <p:sp>
        <p:nvSpPr>
          <p:cNvPr id="3" name="Content Placeholder 2"/>
          <p:cNvSpPr>
            <a:spLocks noGrp="1"/>
          </p:cNvSpPr>
          <p:nvPr>
            <p:ph idx="1"/>
          </p:nvPr>
        </p:nvSpPr>
        <p:spPr>
          <a:xfrm>
            <a:off x="76200" y="1238250"/>
            <a:ext cx="8991600" cy="4400550"/>
          </a:xfrm>
        </p:spPr>
        <p:txBody>
          <a:bodyPr>
            <a:noAutofit/>
          </a:bodyPr>
          <a:lstStyle/>
          <a:p>
            <a:pPr lvl="0" algn="just"/>
            <a:r>
              <a:rPr lang="sr-Cyrl-CS" sz="1800" u="sng" dirty="0" smtClean="0">
                <a:solidFill>
                  <a:srgbClr val="0070C0"/>
                </a:solidFill>
              </a:rPr>
              <a:t>чишћњ</a:t>
            </a:r>
            <a:r>
              <a:rPr lang="sr-Cyrl-RS" sz="1800" u="sng" dirty="0">
                <a:solidFill>
                  <a:srgbClr val="0070C0"/>
                </a:solidFill>
              </a:rPr>
              <a:t>е</a:t>
            </a:r>
            <a:r>
              <a:rPr lang="sr-Cyrl-CS" sz="1800" u="sng" dirty="0">
                <a:solidFill>
                  <a:srgbClr val="0070C0"/>
                </a:solidFill>
              </a:rPr>
              <a:t> нерегулисаног корита</a:t>
            </a:r>
            <a:r>
              <a:rPr lang="sr-Cyrl-RS" sz="1800" dirty="0">
                <a:solidFill>
                  <a:srgbClr val="0070C0"/>
                </a:solidFill>
              </a:rPr>
              <a:t>, на сливу бр. 18 (река Лукавица), кроз село Лукавица, на дужини од око 1 </a:t>
            </a:r>
            <a:r>
              <a:rPr lang="sr-Cyrl-CS" sz="1800" dirty="0">
                <a:solidFill>
                  <a:srgbClr val="0070C0"/>
                </a:solidFill>
              </a:rPr>
              <a:t>km</a:t>
            </a:r>
            <a:r>
              <a:rPr lang="sr-Cyrl-RS" sz="1800" dirty="0">
                <a:solidFill>
                  <a:srgbClr val="0070C0"/>
                </a:solidFill>
              </a:rPr>
              <a:t> (цена по метру дужном око 300 дин., укупно 300</a:t>
            </a:r>
            <a:r>
              <a:rPr lang="en-US" sz="1800" dirty="0">
                <a:solidFill>
                  <a:srgbClr val="0070C0"/>
                </a:solidFill>
              </a:rPr>
              <a:t>.</a:t>
            </a:r>
            <a:r>
              <a:rPr lang="sr-Cyrl-RS" sz="1800" dirty="0">
                <a:solidFill>
                  <a:srgbClr val="0070C0"/>
                </a:solidFill>
              </a:rPr>
              <a:t>000 дин.);  </a:t>
            </a:r>
            <a:endParaRPr lang="en-US" sz="1800" dirty="0">
              <a:solidFill>
                <a:srgbClr val="0070C0"/>
              </a:solidFill>
            </a:endParaRPr>
          </a:p>
          <a:p>
            <a:pPr marL="0" indent="0" algn="just">
              <a:buNone/>
            </a:pPr>
            <a:endParaRPr lang="en-US" sz="1800" dirty="0">
              <a:solidFill>
                <a:srgbClr val="0070C0"/>
              </a:solidFill>
            </a:endParaRPr>
          </a:p>
          <a:p>
            <a:pPr lvl="0" algn="just"/>
            <a:r>
              <a:rPr lang="sr-Cyrl-CS" sz="1800" u="sng" dirty="0">
                <a:solidFill>
                  <a:srgbClr val="0070C0"/>
                </a:solidFill>
              </a:rPr>
              <a:t>чишћњ</a:t>
            </a:r>
            <a:r>
              <a:rPr lang="sr-Cyrl-RS" sz="1800" u="sng" dirty="0">
                <a:solidFill>
                  <a:srgbClr val="0070C0"/>
                </a:solidFill>
              </a:rPr>
              <a:t>е</a:t>
            </a:r>
            <a:r>
              <a:rPr lang="sr-Cyrl-CS" sz="1800" u="sng" dirty="0">
                <a:solidFill>
                  <a:srgbClr val="0070C0"/>
                </a:solidFill>
              </a:rPr>
              <a:t> регулисаног корита </a:t>
            </a:r>
            <a:r>
              <a:rPr lang="sr-Cyrl-RS" sz="1800" u="sng" dirty="0">
                <a:solidFill>
                  <a:srgbClr val="0070C0"/>
                </a:solidFill>
              </a:rPr>
              <a:t>реке</a:t>
            </a:r>
            <a:r>
              <a:rPr lang="sr-Cyrl-RS" sz="1800" dirty="0">
                <a:solidFill>
                  <a:srgbClr val="0070C0"/>
                </a:solidFill>
              </a:rPr>
              <a:t>, на сливу бр. 18 (река Лукавица), кроз центар Лазаревца, на дужини од око 0.5 </a:t>
            </a:r>
            <a:r>
              <a:rPr lang="sr-Cyrl-CS" sz="1800" dirty="0">
                <a:solidFill>
                  <a:srgbClr val="0070C0"/>
                </a:solidFill>
              </a:rPr>
              <a:t>km </a:t>
            </a:r>
            <a:r>
              <a:rPr lang="sr-Cyrl-RS" sz="1800" dirty="0">
                <a:solidFill>
                  <a:srgbClr val="0070C0"/>
                </a:solidFill>
              </a:rPr>
              <a:t>(цена по метру дужном око 2000 дин., укупно 1</a:t>
            </a:r>
            <a:r>
              <a:rPr lang="en-US" sz="1800" dirty="0">
                <a:solidFill>
                  <a:srgbClr val="0070C0"/>
                </a:solidFill>
              </a:rPr>
              <a:t>.</a:t>
            </a:r>
            <a:r>
              <a:rPr lang="sr-Cyrl-RS" sz="1800" dirty="0">
                <a:solidFill>
                  <a:srgbClr val="0070C0"/>
                </a:solidFill>
              </a:rPr>
              <a:t>000</a:t>
            </a:r>
            <a:r>
              <a:rPr lang="en-US" sz="1800" dirty="0">
                <a:solidFill>
                  <a:srgbClr val="0070C0"/>
                </a:solidFill>
              </a:rPr>
              <a:t>.</a:t>
            </a:r>
            <a:r>
              <a:rPr lang="sr-Cyrl-RS" sz="1800" dirty="0">
                <a:solidFill>
                  <a:srgbClr val="0070C0"/>
                </a:solidFill>
              </a:rPr>
              <a:t>000 дин.);</a:t>
            </a:r>
            <a:endParaRPr lang="en-US" sz="1800" dirty="0">
              <a:solidFill>
                <a:srgbClr val="0070C0"/>
              </a:solidFill>
            </a:endParaRPr>
          </a:p>
          <a:p>
            <a:pPr marL="0" indent="0" algn="just">
              <a:buNone/>
            </a:pPr>
            <a:endParaRPr lang="en-US" sz="1800" dirty="0">
              <a:solidFill>
                <a:srgbClr val="0070C0"/>
              </a:solidFill>
            </a:endParaRPr>
          </a:p>
          <a:p>
            <a:pPr lvl="0" algn="just"/>
            <a:r>
              <a:rPr lang="sr-Cyrl-RS" sz="1800" dirty="0">
                <a:solidFill>
                  <a:srgbClr val="0070C0"/>
                </a:solidFill>
              </a:rPr>
              <a:t>  </a:t>
            </a:r>
            <a:r>
              <a:rPr lang="sr-Cyrl-RS" sz="1800" u="sng" dirty="0">
                <a:solidFill>
                  <a:srgbClr val="0070C0"/>
                </a:solidFill>
              </a:rPr>
              <a:t>пошумљавање на сливу бр. 53 </a:t>
            </a:r>
            <a:r>
              <a:rPr lang="sr-Cyrl-RS" sz="1800" dirty="0">
                <a:solidFill>
                  <a:srgbClr val="0070C0"/>
                </a:solidFill>
              </a:rPr>
              <a:t>(Стубички поток), на површини од око 5 хектара (цена по хектару 120</a:t>
            </a:r>
            <a:r>
              <a:rPr lang="en-US" sz="1800" dirty="0">
                <a:solidFill>
                  <a:srgbClr val="0070C0"/>
                </a:solidFill>
              </a:rPr>
              <a:t>.</a:t>
            </a:r>
            <a:r>
              <a:rPr lang="sr-Cyrl-RS" sz="1800" dirty="0">
                <a:solidFill>
                  <a:srgbClr val="0070C0"/>
                </a:solidFill>
              </a:rPr>
              <a:t>000 дин., укупно 600</a:t>
            </a:r>
            <a:r>
              <a:rPr lang="en-US" sz="1800" dirty="0">
                <a:solidFill>
                  <a:srgbClr val="0070C0"/>
                </a:solidFill>
              </a:rPr>
              <a:t>.</a:t>
            </a:r>
            <a:r>
              <a:rPr lang="sr-Cyrl-RS" sz="1800" dirty="0">
                <a:solidFill>
                  <a:srgbClr val="0070C0"/>
                </a:solidFill>
              </a:rPr>
              <a:t>000 дин.);  </a:t>
            </a:r>
            <a:endParaRPr lang="en-US" sz="1800" dirty="0">
              <a:solidFill>
                <a:srgbClr val="0070C0"/>
              </a:solidFill>
            </a:endParaRPr>
          </a:p>
          <a:p>
            <a:pPr marL="0" indent="0" algn="just">
              <a:buNone/>
            </a:pPr>
            <a:endParaRPr lang="en-US" sz="1800" dirty="0">
              <a:solidFill>
                <a:srgbClr val="0070C0"/>
              </a:solidFill>
            </a:endParaRPr>
          </a:p>
          <a:p>
            <a:pPr lvl="0" algn="just"/>
            <a:r>
              <a:rPr lang="sr-Cyrl-RS" sz="1800" u="sng" dirty="0">
                <a:solidFill>
                  <a:srgbClr val="0070C0"/>
                </a:solidFill>
              </a:rPr>
              <a:t>Израда плетера </a:t>
            </a:r>
            <a:r>
              <a:rPr lang="sr-Cyrl-RS" sz="1800" dirty="0">
                <a:solidFill>
                  <a:srgbClr val="0070C0"/>
                </a:solidFill>
              </a:rPr>
              <a:t>(у секундарној хидрографској мрежи и јаругама), на сливовима бр. 35, 36 и 38 (Црнишава, Ковачица и Бугарски поток), укупне дужине око 100 метара (цена по дужном метру </a:t>
            </a:r>
            <a:r>
              <a:rPr lang="sr-Cyrl-CS" sz="1800" dirty="0">
                <a:solidFill>
                  <a:srgbClr val="0070C0"/>
                </a:solidFill>
              </a:rPr>
              <a:t>5</a:t>
            </a:r>
            <a:r>
              <a:rPr lang="en-US" sz="1800" dirty="0">
                <a:solidFill>
                  <a:srgbClr val="0070C0"/>
                </a:solidFill>
              </a:rPr>
              <a:t>.</a:t>
            </a:r>
            <a:r>
              <a:rPr lang="sr-Cyrl-CS" sz="1800" dirty="0">
                <a:solidFill>
                  <a:srgbClr val="0070C0"/>
                </a:solidFill>
              </a:rPr>
              <a:t>400 </a:t>
            </a:r>
            <a:r>
              <a:rPr lang="sr-Cyrl-RS" sz="1800" dirty="0">
                <a:solidFill>
                  <a:srgbClr val="0070C0"/>
                </a:solidFill>
              </a:rPr>
              <a:t>дин., укупно </a:t>
            </a:r>
            <a:r>
              <a:rPr lang="sr-Cyrl-CS" sz="1800" dirty="0">
                <a:solidFill>
                  <a:srgbClr val="0070C0"/>
                </a:solidFill>
              </a:rPr>
              <a:t>540</a:t>
            </a:r>
            <a:r>
              <a:rPr lang="en-US" sz="1800" dirty="0">
                <a:solidFill>
                  <a:srgbClr val="0070C0"/>
                </a:solidFill>
              </a:rPr>
              <a:t>.</a:t>
            </a:r>
            <a:r>
              <a:rPr lang="sr-Cyrl-CS" sz="1800" dirty="0">
                <a:solidFill>
                  <a:srgbClr val="0070C0"/>
                </a:solidFill>
              </a:rPr>
              <a:t>0</a:t>
            </a:r>
            <a:r>
              <a:rPr lang="sr-Cyrl-RS" sz="1800" dirty="0">
                <a:solidFill>
                  <a:srgbClr val="0070C0"/>
                </a:solidFill>
              </a:rPr>
              <a:t>00 дин.);</a:t>
            </a:r>
            <a:endParaRPr lang="en-US" sz="1800" dirty="0">
              <a:solidFill>
                <a:srgbClr val="0070C0"/>
              </a:solidFill>
            </a:endParaRPr>
          </a:p>
          <a:p>
            <a:pPr marL="0" indent="0" algn="just">
              <a:buNone/>
            </a:pPr>
            <a:endParaRPr lang="en-US" sz="1800" dirty="0">
              <a:solidFill>
                <a:srgbClr val="0070C0"/>
              </a:solidFill>
            </a:endParaRPr>
          </a:p>
          <a:p>
            <a:pPr algn="just"/>
            <a:endParaRPr lang="en-US" sz="1800" dirty="0">
              <a:solidFill>
                <a:srgbClr val="0070C0"/>
              </a:solidFill>
            </a:endParaRPr>
          </a:p>
        </p:txBody>
      </p:sp>
    </p:spTree>
    <p:extLst>
      <p:ext uri="{BB962C8B-B14F-4D97-AF65-F5344CB8AC3E}">
        <p14:creationId xmlns:p14="http://schemas.microsoft.com/office/powerpoint/2010/main" val="48282702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143001"/>
            <a:ext cx="9067800" cy="3908822"/>
          </a:xfrm>
        </p:spPr>
        <p:txBody>
          <a:bodyPr>
            <a:noAutofit/>
          </a:bodyPr>
          <a:lstStyle/>
          <a:p>
            <a:pPr lvl="0"/>
            <a:r>
              <a:rPr lang="sr-Cyrl-RS" sz="1800" u="sng" dirty="0">
                <a:solidFill>
                  <a:srgbClr val="0070C0"/>
                </a:solidFill>
              </a:rPr>
              <a:t>израда габионских, депонијских преграда</a:t>
            </a:r>
            <a:r>
              <a:rPr lang="sr-Cyrl-RS" sz="1800" dirty="0">
                <a:solidFill>
                  <a:srgbClr val="0070C0"/>
                </a:solidFill>
              </a:rPr>
              <a:t> корисне висине </a:t>
            </a:r>
            <a:r>
              <a:rPr lang="sr-Latn-RS" sz="1800" dirty="0">
                <a:solidFill>
                  <a:srgbClr val="0070C0"/>
                </a:solidFill>
              </a:rPr>
              <a:t>h</a:t>
            </a:r>
            <a:r>
              <a:rPr lang="sr-Latn-RS" sz="1800" baseline="-25000" dirty="0">
                <a:solidFill>
                  <a:srgbClr val="0070C0"/>
                </a:solidFill>
              </a:rPr>
              <a:t>k</a:t>
            </a:r>
            <a:r>
              <a:rPr lang="sr-Latn-RS" sz="1800" dirty="0">
                <a:solidFill>
                  <a:srgbClr val="0070C0"/>
                </a:solidFill>
              </a:rPr>
              <a:t>=</a:t>
            </a:r>
            <a:r>
              <a:rPr lang="sr-Cyrl-RS" sz="1800" dirty="0">
                <a:solidFill>
                  <a:srgbClr val="0070C0"/>
                </a:solidFill>
              </a:rPr>
              <a:t>2 </a:t>
            </a:r>
            <a:r>
              <a:rPr lang="sr-Latn-RS" sz="1800" dirty="0">
                <a:solidFill>
                  <a:srgbClr val="0070C0"/>
                </a:solidFill>
              </a:rPr>
              <a:t>m</a:t>
            </a:r>
            <a:r>
              <a:rPr lang="sr-Cyrl-RS" sz="1800" dirty="0">
                <a:solidFill>
                  <a:srgbClr val="0070C0"/>
                </a:solidFill>
              </a:rPr>
              <a:t>, на сливовима бр. 13 и 53 (река Криваја и  Стубички поток); цена коштања око 3.5 милиона дин</a:t>
            </a:r>
            <a:r>
              <a:rPr lang="sr-Cyrl-CS" sz="1800" dirty="0">
                <a:solidFill>
                  <a:srgbClr val="0070C0"/>
                </a:solidFill>
              </a:rPr>
              <a:t>.</a:t>
            </a:r>
            <a:r>
              <a:rPr lang="sr-Cyrl-RS" sz="1800" dirty="0">
                <a:solidFill>
                  <a:srgbClr val="0070C0"/>
                </a:solidFill>
              </a:rPr>
              <a:t> по објекту, укупно 7</a:t>
            </a:r>
            <a:r>
              <a:rPr lang="en-US" sz="1800" dirty="0">
                <a:solidFill>
                  <a:srgbClr val="0070C0"/>
                </a:solidFill>
              </a:rPr>
              <a:t>.</a:t>
            </a:r>
            <a:r>
              <a:rPr lang="sr-Cyrl-RS" sz="1800" dirty="0">
                <a:solidFill>
                  <a:srgbClr val="0070C0"/>
                </a:solidFill>
              </a:rPr>
              <a:t>000</a:t>
            </a:r>
            <a:r>
              <a:rPr lang="en-US" sz="1800" dirty="0">
                <a:solidFill>
                  <a:srgbClr val="0070C0"/>
                </a:solidFill>
              </a:rPr>
              <a:t>.</a:t>
            </a:r>
            <a:r>
              <a:rPr lang="sr-Cyrl-RS" sz="1800" dirty="0">
                <a:solidFill>
                  <a:srgbClr val="0070C0"/>
                </a:solidFill>
              </a:rPr>
              <a:t>000 дин.;</a:t>
            </a:r>
            <a:endParaRPr lang="en-US" sz="1800" dirty="0">
              <a:solidFill>
                <a:srgbClr val="0070C0"/>
              </a:solidFill>
            </a:endParaRPr>
          </a:p>
          <a:p>
            <a:endParaRPr lang="en-US" sz="1800" dirty="0">
              <a:solidFill>
                <a:srgbClr val="0070C0"/>
              </a:solidFill>
            </a:endParaRPr>
          </a:p>
          <a:p>
            <a:pPr lvl="0"/>
            <a:r>
              <a:rPr lang="sr-Cyrl-RS" sz="1800" u="sng" dirty="0">
                <a:solidFill>
                  <a:srgbClr val="0070C0"/>
                </a:solidFill>
              </a:rPr>
              <a:t>мелиорације деградираних ливада и пашњака</a:t>
            </a:r>
            <a:r>
              <a:rPr lang="sr-Cyrl-RS" sz="1800" dirty="0">
                <a:solidFill>
                  <a:srgbClr val="0070C0"/>
                </a:solidFill>
              </a:rPr>
              <a:t> на сливовима бр. 13, 18, 35, 36,38 и 53, на површини од око 10 хектара, сетвом семена одговарајуће травно-легуминозне смеше, са сетвеном нормом од  </a:t>
            </a:r>
            <a:r>
              <a:rPr lang="sr-Latn-RS" sz="1800" dirty="0">
                <a:solidFill>
                  <a:srgbClr val="0070C0"/>
                </a:solidFill>
              </a:rPr>
              <a:t>100 kg/ha </a:t>
            </a:r>
            <a:r>
              <a:rPr lang="sr-Cyrl-RS" sz="1800" dirty="0">
                <a:solidFill>
                  <a:srgbClr val="0070C0"/>
                </a:solidFill>
              </a:rPr>
              <a:t>(укупно 1000 </a:t>
            </a:r>
            <a:r>
              <a:rPr lang="sr-Latn-RS" sz="1800" dirty="0">
                <a:solidFill>
                  <a:srgbClr val="0070C0"/>
                </a:solidFill>
              </a:rPr>
              <a:t>kg</a:t>
            </a:r>
            <a:r>
              <a:rPr lang="sr-Cyrl-RS" sz="1800" dirty="0">
                <a:solidFill>
                  <a:srgbClr val="0070C0"/>
                </a:solidFill>
              </a:rPr>
              <a:t> семена, јединичне цене </a:t>
            </a:r>
            <a:r>
              <a:rPr lang="sr-Latn-RS" sz="1800" dirty="0">
                <a:solidFill>
                  <a:srgbClr val="0070C0"/>
                </a:solidFill>
              </a:rPr>
              <a:t>600 </a:t>
            </a:r>
            <a:r>
              <a:rPr lang="sr-Cyrl-RS" sz="1800" dirty="0">
                <a:solidFill>
                  <a:srgbClr val="0070C0"/>
                </a:solidFill>
              </a:rPr>
              <a:t>дин.</a:t>
            </a:r>
            <a:r>
              <a:rPr lang="sr-Latn-RS" sz="1800" dirty="0">
                <a:solidFill>
                  <a:srgbClr val="0070C0"/>
                </a:solidFill>
              </a:rPr>
              <a:t>/kg</a:t>
            </a:r>
            <a:r>
              <a:rPr lang="sr-Cyrl-RS" sz="1800" dirty="0">
                <a:solidFill>
                  <a:srgbClr val="0070C0"/>
                </a:solidFill>
              </a:rPr>
              <a:t>, укупно 600</a:t>
            </a:r>
            <a:r>
              <a:rPr lang="en-US" sz="1800" dirty="0">
                <a:solidFill>
                  <a:srgbClr val="0070C0"/>
                </a:solidFill>
              </a:rPr>
              <a:t>.</a:t>
            </a:r>
            <a:r>
              <a:rPr lang="sr-Cyrl-RS" sz="1800" dirty="0">
                <a:solidFill>
                  <a:srgbClr val="0070C0"/>
                </a:solidFill>
              </a:rPr>
              <a:t>000 дин.).</a:t>
            </a:r>
            <a:endParaRPr lang="en-US" sz="1800" dirty="0">
              <a:solidFill>
                <a:srgbClr val="0070C0"/>
              </a:solidFill>
            </a:endParaRPr>
          </a:p>
          <a:p>
            <a:pPr marL="0" indent="0">
              <a:buNone/>
            </a:pPr>
            <a:endParaRPr lang="en-US" sz="1800" dirty="0">
              <a:solidFill>
                <a:srgbClr val="0070C0"/>
              </a:solidFill>
            </a:endParaRPr>
          </a:p>
          <a:p>
            <a:r>
              <a:rPr lang="sr-Cyrl-RS" sz="1800" u="sng" dirty="0">
                <a:solidFill>
                  <a:srgbClr val="0070C0"/>
                </a:solidFill>
              </a:rPr>
              <a:t>Укупна цена коштања </a:t>
            </a:r>
            <a:r>
              <a:rPr lang="ru-RU" sz="1800" u="sng" dirty="0">
                <a:solidFill>
                  <a:srgbClr val="0070C0"/>
                </a:solidFill>
              </a:rPr>
              <a:t>хитних превентивних радова </a:t>
            </a:r>
            <a:r>
              <a:rPr lang="ru-RU" sz="1800" dirty="0">
                <a:solidFill>
                  <a:srgbClr val="0070C0"/>
                </a:solidFill>
              </a:rPr>
              <a:t>(</a:t>
            </a:r>
            <a:r>
              <a:rPr lang="en-US" sz="1800" dirty="0" err="1">
                <a:solidFill>
                  <a:srgbClr val="0070C0"/>
                </a:solidFill>
              </a:rPr>
              <a:t>a+b+c+d+e+f</a:t>
            </a:r>
            <a:r>
              <a:rPr lang="en-US" sz="1800" dirty="0">
                <a:solidFill>
                  <a:srgbClr val="0070C0"/>
                </a:solidFill>
              </a:rPr>
              <a:t>)</a:t>
            </a:r>
            <a:r>
              <a:rPr lang="ru-RU" sz="1800" dirty="0">
                <a:solidFill>
                  <a:srgbClr val="0070C0"/>
                </a:solidFill>
              </a:rPr>
              <a:t>: </a:t>
            </a:r>
            <a:r>
              <a:rPr lang="en-US" sz="1800" b="1" dirty="0">
                <a:solidFill>
                  <a:srgbClr val="0070C0"/>
                </a:solidFill>
              </a:rPr>
              <a:t>10.040.000,00 </a:t>
            </a:r>
            <a:r>
              <a:rPr lang="sr-Cyrl-RS" sz="1800" b="1" dirty="0">
                <a:solidFill>
                  <a:srgbClr val="0070C0"/>
                </a:solidFill>
              </a:rPr>
              <a:t>дин</a:t>
            </a:r>
            <a:r>
              <a:rPr lang="en-US" sz="1800" b="1" dirty="0">
                <a:solidFill>
                  <a:srgbClr val="0070C0"/>
                </a:solidFill>
              </a:rPr>
              <a:t>.</a:t>
            </a:r>
            <a:endParaRPr lang="en-US" sz="1800" dirty="0">
              <a:solidFill>
                <a:srgbClr val="0070C0"/>
              </a:solidFill>
            </a:endParaRPr>
          </a:p>
          <a:p>
            <a:pPr marL="0" indent="0">
              <a:buNone/>
            </a:pPr>
            <a:endParaRPr lang="en-US" sz="1800" dirty="0">
              <a:solidFill>
                <a:srgbClr val="0070C0"/>
              </a:solidFill>
            </a:endParaRPr>
          </a:p>
          <a:p>
            <a:endParaRPr lang="en-US" sz="1800" dirty="0">
              <a:solidFill>
                <a:srgbClr val="0070C0"/>
              </a:solidFill>
            </a:endParaRPr>
          </a:p>
        </p:txBody>
      </p:sp>
    </p:spTree>
    <p:extLst>
      <p:ext uri="{BB962C8B-B14F-4D97-AF65-F5344CB8AC3E}">
        <p14:creationId xmlns:p14="http://schemas.microsoft.com/office/powerpoint/2010/main" val="414382233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3"/>
          <p:cNvSpPr>
            <a:spLocks noChangeArrowheads="1"/>
          </p:cNvSpPr>
          <p:nvPr/>
        </p:nvSpPr>
        <p:spPr bwMode="auto">
          <a:xfrm>
            <a:off x="1158949" y="1600201"/>
            <a:ext cx="6858000" cy="2585323"/>
          </a:xfrm>
          <a:prstGeom prst="rect">
            <a:avLst/>
          </a:prstGeom>
          <a:noFill/>
          <a:ln w="9525">
            <a:noFill/>
            <a:miter lim="800000"/>
            <a:headEnd/>
            <a:tailEnd/>
          </a:ln>
        </p:spPr>
        <p:txBody>
          <a:bodyPr wrap="square">
            <a:spAutoFit/>
          </a:bodyPr>
          <a:lstStyle/>
          <a:p>
            <a:pPr algn="ctr"/>
            <a:r>
              <a:rPr lang="x-none" sz="2700" b="1" dirty="0">
                <a:solidFill>
                  <a:srgbClr val="0070C0"/>
                </a:solidFill>
              </a:rPr>
              <a:t>Укупна </a:t>
            </a:r>
            <a:r>
              <a:rPr lang="sr-Cyrl-RS" sz="2700" b="1" dirty="0">
                <a:solidFill>
                  <a:srgbClr val="0070C0"/>
                </a:solidFill>
              </a:rPr>
              <a:t>(процењена) вредност </a:t>
            </a:r>
            <a:r>
              <a:rPr lang="x-none" sz="2700" b="1" dirty="0">
                <a:solidFill>
                  <a:srgbClr val="0070C0"/>
                </a:solidFill>
              </a:rPr>
              <a:t>АЕ радова</a:t>
            </a:r>
            <a:r>
              <a:rPr lang="sr-Cyrl-RS" sz="2700" b="1" dirty="0">
                <a:solidFill>
                  <a:srgbClr val="0070C0"/>
                </a:solidFill>
              </a:rPr>
              <a:t>, на целокупној територији ГО Лазаревац</a:t>
            </a:r>
          </a:p>
          <a:p>
            <a:pPr algn="ctr"/>
            <a:endParaRPr lang="sr-Cyrl-RS" sz="2700" b="1" dirty="0">
              <a:solidFill>
                <a:srgbClr val="0070C0"/>
              </a:solidFill>
            </a:endParaRPr>
          </a:p>
          <a:p>
            <a:pPr algn="ctr"/>
            <a:r>
              <a:rPr lang="sr-Cyrl-RS" sz="2700" b="1" dirty="0">
                <a:solidFill>
                  <a:srgbClr val="0070C0"/>
                </a:solidFill>
              </a:rPr>
              <a:t>3</a:t>
            </a:r>
            <a:r>
              <a:rPr lang="sr-Latn-CS" sz="2700" b="1" dirty="0">
                <a:solidFill>
                  <a:srgbClr val="0070C0"/>
                </a:solidFill>
              </a:rPr>
              <a:t>0.000 €</a:t>
            </a:r>
            <a:r>
              <a:rPr lang="sr-Cyrl-RS" sz="2700" b="1" dirty="0">
                <a:solidFill>
                  <a:srgbClr val="0070C0"/>
                </a:solidFill>
              </a:rPr>
              <a:t>/</a:t>
            </a:r>
            <a:r>
              <a:rPr lang="en-US" sz="2700" b="1" dirty="0">
                <a:solidFill>
                  <a:srgbClr val="0070C0"/>
                </a:solidFill>
              </a:rPr>
              <a:t>km</a:t>
            </a:r>
            <a:r>
              <a:rPr lang="en-US" sz="2700" b="1" baseline="30000" dirty="0">
                <a:solidFill>
                  <a:srgbClr val="0070C0"/>
                </a:solidFill>
              </a:rPr>
              <a:t>2</a:t>
            </a:r>
            <a:r>
              <a:rPr lang="en-US" sz="2700" b="1" dirty="0">
                <a:solidFill>
                  <a:srgbClr val="0070C0"/>
                </a:solidFill>
              </a:rPr>
              <a:t>, </a:t>
            </a:r>
            <a:r>
              <a:rPr lang="sr-Cyrl-RS" sz="2700" b="1" dirty="0">
                <a:solidFill>
                  <a:srgbClr val="0070C0"/>
                </a:solidFill>
              </a:rPr>
              <a:t>укупно на 382 </a:t>
            </a:r>
            <a:r>
              <a:rPr lang="en-US" sz="2700" b="1" dirty="0">
                <a:solidFill>
                  <a:srgbClr val="0070C0"/>
                </a:solidFill>
              </a:rPr>
              <a:t>km</a:t>
            </a:r>
            <a:r>
              <a:rPr lang="en-US" sz="2700" b="1" baseline="30000" dirty="0">
                <a:solidFill>
                  <a:srgbClr val="0070C0"/>
                </a:solidFill>
              </a:rPr>
              <a:t>2</a:t>
            </a:r>
            <a:r>
              <a:rPr lang="sr-Cyrl-RS" sz="2700" b="1" dirty="0">
                <a:solidFill>
                  <a:srgbClr val="0070C0"/>
                </a:solidFill>
              </a:rPr>
              <a:t> :</a:t>
            </a:r>
          </a:p>
          <a:p>
            <a:pPr algn="ctr"/>
            <a:endParaRPr lang="sr-Cyrl-RS" sz="2700" b="1" dirty="0">
              <a:solidFill>
                <a:srgbClr val="0070C0"/>
              </a:solidFill>
            </a:endParaRPr>
          </a:p>
          <a:p>
            <a:pPr algn="ctr"/>
            <a:r>
              <a:rPr lang="sr-Latn-CS" sz="2700" b="1" dirty="0">
                <a:solidFill>
                  <a:srgbClr val="0070C0"/>
                </a:solidFill>
              </a:rPr>
              <a:t> </a:t>
            </a:r>
            <a:endParaRPr lang="en-US" sz="2700" b="1" dirty="0">
              <a:solidFill>
                <a:srgbClr val="0070C0"/>
              </a:solidFill>
            </a:endParaRPr>
          </a:p>
        </p:txBody>
      </p:sp>
      <p:sp>
        <p:nvSpPr>
          <p:cNvPr id="2" name="Rectangle 1"/>
          <p:cNvSpPr/>
          <p:nvPr/>
        </p:nvSpPr>
        <p:spPr>
          <a:xfrm>
            <a:off x="3597173" y="3943350"/>
            <a:ext cx="2236510" cy="553998"/>
          </a:xfrm>
          <a:prstGeom prst="rect">
            <a:avLst/>
          </a:prstGeom>
        </p:spPr>
        <p:txBody>
          <a:bodyPr wrap="none">
            <a:spAutoFit/>
          </a:bodyPr>
          <a:lstStyle/>
          <a:p>
            <a:r>
              <a:rPr lang="sr-Cyrl-RS" sz="3000" b="1" dirty="0">
                <a:solidFill>
                  <a:srgbClr val="C00000"/>
                </a:solidFill>
              </a:rPr>
              <a:t>11.460.000 €</a:t>
            </a:r>
            <a:endParaRPr lang="en-US" sz="3000" dirty="0">
              <a:solidFill>
                <a:srgbClr val="C0000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76200" y="1400817"/>
            <a:ext cx="8852297" cy="4570853"/>
          </a:xfrm>
        </p:spPr>
      </p:pic>
      <p:sp>
        <p:nvSpPr>
          <p:cNvPr id="7171" name="TextBox 4"/>
          <p:cNvSpPr txBox="1">
            <a:spLocks noChangeArrowheads="1"/>
          </p:cNvSpPr>
          <p:nvPr/>
        </p:nvSpPr>
        <p:spPr bwMode="auto">
          <a:xfrm>
            <a:off x="2743200" y="533400"/>
            <a:ext cx="618529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sr-Cyrl-RS" sz="2000" b="1" dirty="0">
                <a:solidFill>
                  <a:srgbClr val="C00000"/>
                </a:solidFill>
              </a:rPr>
              <a:t>Кишомерне станице у централној и западној Србији </a:t>
            </a:r>
          </a:p>
          <a:p>
            <a:pPr algn="ctr" eaLnBrk="1" hangingPunct="1">
              <a:spcBef>
                <a:spcPct val="0"/>
              </a:spcBef>
              <a:buFontTx/>
              <a:buNone/>
            </a:pPr>
            <a:r>
              <a:rPr lang="sr-Cyrl-RS" sz="2000" b="1" dirty="0">
                <a:solidFill>
                  <a:srgbClr val="C00000"/>
                </a:solidFill>
              </a:rPr>
              <a:t>(мај 2014. године)</a:t>
            </a:r>
            <a:endParaRPr lang="en-US" sz="2000" b="1" dirty="0">
              <a:solidFill>
                <a:srgbClr val="C00000"/>
              </a:solidFill>
            </a:endParaRPr>
          </a:p>
        </p:txBody>
      </p:sp>
    </p:spTree>
    <p:extLst>
      <p:ext uri="{BB962C8B-B14F-4D97-AF65-F5344CB8AC3E}">
        <p14:creationId xmlns:p14="http://schemas.microsoft.com/office/powerpoint/2010/main" val="96133058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 y="1524000"/>
            <a:ext cx="8991600" cy="3970318"/>
          </a:xfrm>
          <a:prstGeom prst="rect">
            <a:avLst/>
          </a:prstGeom>
          <a:noFill/>
        </p:spPr>
        <p:txBody>
          <a:bodyPr wrap="square" rtlCol="0">
            <a:spAutoFit/>
          </a:bodyPr>
          <a:lstStyle/>
          <a:p>
            <a:pPr marL="457200" indent="-457200">
              <a:buFont typeface="Wingdings" panose="05000000000000000000" pitchFamily="2" charset="2"/>
              <a:buChar char="§"/>
            </a:pPr>
            <a:r>
              <a:rPr lang="sr-Cyrl-RS" sz="2800" b="1" i="1" u="sng" dirty="0" smtClean="0">
                <a:solidFill>
                  <a:schemeClr val="accent4">
                    <a:lumMod val="75000"/>
                  </a:schemeClr>
                </a:solidFill>
              </a:rPr>
              <a:t>План за проглашење ерозионих подручја</a:t>
            </a:r>
            <a:r>
              <a:rPr lang="sr-Cyrl-RS" sz="2800" b="1" u="sng" dirty="0" smtClean="0">
                <a:solidFill>
                  <a:schemeClr val="accent4">
                    <a:lumMod val="75000"/>
                  </a:schemeClr>
                </a:solidFill>
              </a:rPr>
              <a:t> </a:t>
            </a:r>
            <a:endParaRPr lang="en-US" sz="2800" b="1" u="sng" dirty="0" smtClean="0">
              <a:solidFill>
                <a:schemeClr val="accent4">
                  <a:lumMod val="75000"/>
                </a:schemeClr>
              </a:solidFill>
            </a:endParaRPr>
          </a:p>
          <a:p>
            <a:r>
              <a:rPr lang="en-US" sz="2800" b="1" dirty="0">
                <a:solidFill>
                  <a:schemeClr val="accent4">
                    <a:lumMod val="75000"/>
                  </a:schemeClr>
                </a:solidFill>
              </a:rPr>
              <a:t> </a:t>
            </a:r>
            <a:r>
              <a:rPr lang="en-US" sz="2800" b="1" dirty="0" smtClean="0">
                <a:solidFill>
                  <a:schemeClr val="accent4">
                    <a:lumMod val="75000"/>
                  </a:schemeClr>
                </a:solidFill>
              </a:rPr>
              <a:t>    </a:t>
            </a:r>
            <a:r>
              <a:rPr lang="sr-Cyrl-RS" sz="2800" b="1" dirty="0" smtClean="0">
                <a:solidFill>
                  <a:schemeClr val="accent6">
                    <a:lumMod val="75000"/>
                  </a:schemeClr>
                </a:solidFill>
              </a:rPr>
              <a:t>(30 евра/</a:t>
            </a:r>
            <a:r>
              <a:rPr lang="en-US" sz="2800" b="1" dirty="0" smtClean="0">
                <a:solidFill>
                  <a:schemeClr val="accent6">
                    <a:lumMod val="75000"/>
                  </a:schemeClr>
                </a:solidFill>
              </a:rPr>
              <a:t>km</a:t>
            </a:r>
            <a:r>
              <a:rPr lang="en-US" sz="2800" b="1" baseline="30000" dirty="0" smtClean="0">
                <a:solidFill>
                  <a:schemeClr val="accent6">
                    <a:lumMod val="75000"/>
                  </a:schemeClr>
                </a:solidFill>
              </a:rPr>
              <a:t>2</a:t>
            </a:r>
            <a:r>
              <a:rPr lang="en-US" sz="2800" b="1" dirty="0" smtClean="0">
                <a:solidFill>
                  <a:schemeClr val="accent6">
                    <a:lumMod val="75000"/>
                  </a:schemeClr>
                </a:solidFill>
              </a:rPr>
              <a:t>)</a:t>
            </a:r>
            <a:endParaRPr lang="sr-Cyrl-RS" sz="2800" b="1" i="1" dirty="0" smtClean="0">
              <a:solidFill>
                <a:schemeClr val="accent6">
                  <a:lumMod val="75000"/>
                </a:schemeClr>
              </a:solidFill>
            </a:endParaRPr>
          </a:p>
          <a:p>
            <a:endParaRPr lang="sr-Cyrl-RS" sz="2800" b="1" dirty="0" smtClean="0">
              <a:solidFill>
                <a:schemeClr val="accent4">
                  <a:lumMod val="75000"/>
                </a:schemeClr>
              </a:solidFill>
            </a:endParaRPr>
          </a:p>
          <a:p>
            <a:pPr marL="457200" indent="-457200" algn="just">
              <a:buFont typeface="Wingdings" panose="05000000000000000000" pitchFamily="2" charset="2"/>
              <a:buChar char="§"/>
            </a:pPr>
            <a:r>
              <a:rPr lang="sr-Cyrl-RS" sz="2800" b="1" i="1" u="sng" dirty="0" smtClean="0">
                <a:solidFill>
                  <a:schemeClr val="accent4">
                    <a:lumMod val="75000"/>
                  </a:schemeClr>
                </a:solidFill>
              </a:rPr>
              <a:t>Оперативни план за одбрану од поплава на водотоквима </a:t>
            </a:r>
            <a:r>
              <a:rPr lang="en-US" sz="2800" b="1" i="1" u="sng" dirty="0" smtClean="0">
                <a:solidFill>
                  <a:schemeClr val="accent4">
                    <a:lumMod val="75000"/>
                  </a:schemeClr>
                </a:solidFill>
              </a:rPr>
              <a:t>II </a:t>
            </a:r>
            <a:r>
              <a:rPr lang="sr-Cyrl-RS" sz="2800" b="1" i="1" u="sng" dirty="0" smtClean="0">
                <a:solidFill>
                  <a:schemeClr val="accent4">
                    <a:lumMod val="75000"/>
                  </a:schemeClr>
                </a:solidFill>
              </a:rPr>
              <a:t>реда</a:t>
            </a:r>
            <a:r>
              <a:rPr lang="en-US" sz="2800" b="1" i="1" u="sng" dirty="0" smtClean="0">
                <a:solidFill>
                  <a:schemeClr val="accent4">
                    <a:lumMod val="75000"/>
                  </a:schemeClr>
                </a:solidFill>
              </a:rPr>
              <a:t> </a:t>
            </a:r>
            <a:r>
              <a:rPr lang="sr-Cyrl-RS" sz="2800" b="1" dirty="0">
                <a:solidFill>
                  <a:schemeClr val="accent6">
                    <a:lumMod val="75000"/>
                  </a:schemeClr>
                </a:solidFill>
              </a:rPr>
              <a:t>(30 евра/</a:t>
            </a:r>
            <a:r>
              <a:rPr lang="en-US" sz="2800" b="1" dirty="0">
                <a:solidFill>
                  <a:schemeClr val="accent6">
                    <a:lumMod val="75000"/>
                  </a:schemeClr>
                </a:solidFill>
              </a:rPr>
              <a:t>km</a:t>
            </a:r>
            <a:r>
              <a:rPr lang="en-US" sz="2800" b="1" baseline="30000" dirty="0">
                <a:solidFill>
                  <a:schemeClr val="accent6">
                    <a:lumMod val="75000"/>
                  </a:schemeClr>
                </a:solidFill>
              </a:rPr>
              <a:t>2</a:t>
            </a:r>
            <a:r>
              <a:rPr lang="en-US" sz="2800" b="1" dirty="0" smtClean="0">
                <a:solidFill>
                  <a:schemeClr val="accent6">
                    <a:lumMod val="75000"/>
                  </a:schemeClr>
                </a:solidFill>
              </a:rPr>
              <a:t>)</a:t>
            </a:r>
          </a:p>
          <a:p>
            <a:pPr marL="457200" indent="-457200" algn="just">
              <a:buFont typeface="Wingdings" panose="05000000000000000000" pitchFamily="2" charset="2"/>
              <a:buChar char="§"/>
            </a:pPr>
            <a:endParaRPr lang="en-US" sz="2800" b="1" i="1" dirty="0">
              <a:solidFill>
                <a:schemeClr val="accent6">
                  <a:lumMod val="75000"/>
                </a:schemeClr>
              </a:solidFill>
            </a:endParaRPr>
          </a:p>
          <a:p>
            <a:pPr marL="457200" indent="-457200" algn="just">
              <a:buFont typeface="Courier New" panose="02070309020205020404" pitchFamily="49" charset="0"/>
              <a:buChar char="o"/>
            </a:pPr>
            <a:r>
              <a:rPr lang="sr-Cyrl-RS" sz="2800" b="1" dirty="0" smtClean="0">
                <a:solidFill>
                  <a:schemeClr val="accent6">
                    <a:lumMod val="75000"/>
                  </a:schemeClr>
                </a:solidFill>
              </a:rPr>
              <a:t>Ниш: 420,7 </a:t>
            </a:r>
            <a:r>
              <a:rPr lang="en-US" sz="2800" b="1" dirty="0" smtClean="0">
                <a:solidFill>
                  <a:schemeClr val="accent6">
                    <a:lumMod val="75000"/>
                  </a:schemeClr>
                </a:solidFill>
              </a:rPr>
              <a:t>km</a:t>
            </a:r>
            <a:r>
              <a:rPr lang="en-US" sz="2800" b="1" baseline="30000" dirty="0" smtClean="0">
                <a:solidFill>
                  <a:schemeClr val="accent6">
                    <a:lumMod val="75000"/>
                  </a:schemeClr>
                </a:solidFill>
              </a:rPr>
              <a:t>2</a:t>
            </a:r>
            <a:r>
              <a:rPr lang="sr-Cyrl-RS" sz="2800" b="1" baseline="30000" dirty="0" smtClean="0">
                <a:solidFill>
                  <a:schemeClr val="accent6">
                    <a:lumMod val="75000"/>
                  </a:schemeClr>
                </a:solidFill>
              </a:rPr>
              <a:t> </a:t>
            </a:r>
            <a:r>
              <a:rPr lang="sr-Cyrl-RS" sz="2800" b="1" dirty="0" smtClean="0">
                <a:solidFill>
                  <a:schemeClr val="accent6">
                    <a:lumMod val="75000"/>
                  </a:schemeClr>
                </a:solidFill>
              </a:rPr>
              <a:t>  </a:t>
            </a:r>
            <a:r>
              <a:rPr lang="sr-Cyrl-RS" sz="2800" b="1" dirty="0" smtClean="0">
                <a:solidFill>
                  <a:schemeClr val="accent5">
                    <a:lumMod val="75000"/>
                  </a:schemeClr>
                </a:solidFill>
              </a:rPr>
              <a:t>(21.035 евра)</a:t>
            </a:r>
          </a:p>
          <a:p>
            <a:pPr marL="457200" indent="-457200" algn="just">
              <a:buFont typeface="Courier New" panose="02070309020205020404" pitchFamily="49" charset="0"/>
              <a:buChar char="o"/>
            </a:pPr>
            <a:r>
              <a:rPr lang="sr-Cyrl-RS" sz="2800" b="1" dirty="0" smtClean="0">
                <a:solidFill>
                  <a:schemeClr val="accent6">
                    <a:lumMod val="75000"/>
                  </a:schemeClr>
                </a:solidFill>
              </a:rPr>
              <a:t>Лесковац: 1.025 </a:t>
            </a:r>
            <a:r>
              <a:rPr lang="en-US" sz="2800" b="1" dirty="0" smtClean="0">
                <a:solidFill>
                  <a:schemeClr val="accent6">
                    <a:lumMod val="75000"/>
                  </a:schemeClr>
                </a:solidFill>
              </a:rPr>
              <a:t>km</a:t>
            </a:r>
            <a:r>
              <a:rPr lang="en-US" sz="2800" b="1" baseline="30000" dirty="0" smtClean="0">
                <a:solidFill>
                  <a:schemeClr val="accent6">
                    <a:lumMod val="75000"/>
                  </a:schemeClr>
                </a:solidFill>
              </a:rPr>
              <a:t>2</a:t>
            </a:r>
            <a:r>
              <a:rPr lang="sr-Cyrl-RS" sz="2800" b="1" baseline="30000" dirty="0" smtClean="0">
                <a:solidFill>
                  <a:schemeClr val="accent6">
                    <a:lumMod val="75000"/>
                  </a:schemeClr>
                </a:solidFill>
              </a:rPr>
              <a:t>   </a:t>
            </a:r>
            <a:r>
              <a:rPr lang="sr-Cyrl-RS" sz="2800" b="1" dirty="0" smtClean="0">
                <a:solidFill>
                  <a:schemeClr val="accent5">
                    <a:lumMod val="75000"/>
                  </a:schemeClr>
                </a:solidFill>
              </a:rPr>
              <a:t>(51.250 евра)</a:t>
            </a:r>
            <a:r>
              <a:rPr lang="sr-Cyrl-RS" sz="2800" b="1" baseline="30000" dirty="0" smtClean="0">
                <a:solidFill>
                  <a:schemeClr val="accent5">
                    <a:lumMod val="75000"/>
                  </a:schemeClr>
                </a:solidFill>
              </a:rPr>
              <a:t> </a:t>
            </a:r>
            <a:r>
              <a:rPr lang="sr-Cyrl-RS" sz="2800" b="1" dirty="0" smtClean="0">
                <a:solidFill>
                  <a:schemeClr val="accent5">
                    <a:lumMod val="75000"/>
                  </a:schemeClr>
                </a:solidFill>
              </a:rPr>
              <a:t> </a:t>
            </a:r>
            <a:endParaRPr lang="sr-Cyrl-RS" sz="2800" b="1" dirty="0">
              <a:solidFill>
                <a:schemeClr val="accent5">
                  <a:lumMod val="75000"/>
                </a:schemeClr>
              </a:solidFill>
            </a:endParaRPr>
          </a:p>
          <a:p>
            <a:pPr algn="just"/>
            <a:endParaRPr lang="en-US" sz="2800" b="1" dirty="0">
              <a:solidFill>
                <a:schemeClr val="accent6">
                  <a:lumMod val="75000"/>
                </a:schemeClr>
              </a:solidFill>
            </a:endParaRPr>
          </a:p>
        </p:txBody>
      </p:sp>
    </p:spTree>
    <p:extLst>
      <p:ext uri="{BB962C8B-B14F-4D97-AF65-F5344CB8AC3E}">
        <p14:creationId xmlns:p14="http://schemas.microsoft.com/office/powerpoint/2010/main" val="285727702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bwMode="auto">
          <a:xfrm>
            <a:off x="1066800" y="3124200"/>
            <a:ext cx="5811831" cy="559724"/>
          </a:xfrm>
          <a:prstGeom prst="rect">
            <a:avLst/>
          </a:prstGeom>
          <a:noFill/>
          <a:ln>
            <a:miter lim="800000"/>
            <a:headEnd/>
            <a:tailEnd/>
          </a:ln>
        </p:spPr>
        <p:txBody>
          <a:bodyPr vert="horz" wrap="square" lIns="68580" tIns="34290" rIns="68580" bIns="34290" numCol="1" rtlCol="0" anchor="t" anchorCtr="0" compatLnSpc="1">
            <a:prstTxWarp prst="textNoShape">
              <a:avLst/>
            </a:prstTxWarp>
            <a:noAutofit/>
          </a:bodyPr>
          <a:lstStyle/>
          <a:p>
            <a:pPr lvl="0" algn="r">
              <a:spcBef>
                <a:spcPct val="20000"/>
              </a:spcBef>
              <a:defRPr/>
            </a:pPr>
            <a:r>
              <a:rPr lang="sr-Cyrl-CS" sz="4400" b="1" dirty="0">
                <a:solidFill>
                  <a:srgbClr val="C00000"/>
                </a:solidFill>
              </a:rPr>
              <a:t>Хвала на пажњи</a:t>
            </a:r>
            <a:r>
              <a:rPr lang="en-US" sz="4400" b="1" dirty="0">
                <a:solidFill>
                  <a:srgbClr val="C00000"/>
                </a:solidFill>
              </a:rPr>
              <a:t>!</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3258</TotalTime>
  <Words>4061</Words>
  <Application>Microsoft Office PowerPoint</Application>
  <PresentationFormat>On-screen Show (4:3)</PresentationFormat>
  <Paragraphs>904</Paragraphs>
  <Slides>91</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91</vt:i4>
      </vt:variant>
    </vt:vector>
  </HeadingPairs>
  <TitlesOfParts>
    <vt:vector size="105" baseType="lpstr">
      <vt:lpstr>Batang</vt:lpstr>
      <vt:lpstr>ＭＳ Ｐゴシック</vt:lpstr>
      <vt:lpstr>Angsana New</vt:lpstr>
      <vt:lpstr>Arial</vt:lpstr>
      <vt:lpstr>ArialMT</vt:lpstr>
      <vt:lpstr>Calibri</vt:lpstr>
      <vt:lpstr>Courier New</vt:lpstr>
      <vt:lpstr>Palatino Linotype</vt:lpstr>
      <vt:lpstr>Times New Roman</vt:lpstr>
      <vt:lpstr>Times YU</vt:lpstr>
      <vt:lpstr>TimesNewRoman</vt:lpstr>
      <vt:lpstr>Wingdings</vt:lpstr>
      <vt:lpstr>YU L Times</vt:lpstr>
      <vt:lpstr>Office Theme</vt:lpstr>
      <vt:lpstr>ОБУКА ЗАПОСЛЕНИХ У ЛОКАЛНИМ ЗАЈЕДНИЦАМА У ОБЛАСТИ ПРЕВЕНЦИЈЕ БУЈИЧНИХ ПОПЛАВА-ЈУГОИСТОЧНА СРБИЈА -Ниш, 15.06.2021.-</vt:lpstr>
      <vt:lpstr>PowerPoint Presentation</vt:lpstr>
      <vt:lpstr>PowerPoint Presentation</vt:lpstr>
      <vt:lpstr>PowerPoint Presentation</vt:lpstr>
      <vt:lpstr>PowerPoint Presentation</vt:lpstr>
      <vt:lpstr>PowerPoint Presentation</vt:lpstr>
      <vt:lpstr>PowerPoint Presentation</vt:lpstr>
      <vt:lpstr>Циклон изнад Балкана (15 мај 2014.) Непокретност, трајање, просторни обухват  </vt:lpstr>
      <vt:lpstr>PowerPoint Presentation</vt:lpstr>
      <vt:lpstr>Меродавне кишомерне станице и забележени историјски максимуми падавина</vt:lpstr>
      <vt:lpstr>Анвелопе специфичних максималних отицаја </vt:lpstr>
      <vt:lpstr>PowerPoint Presentation</vt:lpstr>
      <vt:lpstr>Еродиране површине на нагибима</vt:lpstr>
      <vt:lpstr>PowerPoint Presentation</vt:lpstr>
      <vt:lpstr>Јаружаста ерозија</vt:lpstr>
      <vt:lpstr>Златибор, Љубиш (2004)</vt:lpstr>
      <vt:lpstr>PowerPoint Presentation</vt:lpstr>
      <vt:lpstr>PowerPoint Presentation</vt:lpstr>
      <vt:lpstr>PowerPoint Presentation</vt:lpstr>
      <vt:lpstr>PowerPoint Presentation</vt:lpstr>
      <vt:lpstr>Карта ерозије (слив Бистричак, град Зеница, 2016)</vt:lpstr>
      <vt:lpstr>PowerPoint Presentation</vt:lpstr>
      <vt:lpstr>PowerPoint Presentation</vt:lpstr>
      <vt:lpstr>PowerPoint Presentation</vt:lpstr>
      <vt:lpstr>Лозница (мај, 2014) </vt:lpstr>
      <vt:lpstr>PowerPoint Presentation</vt:lpstr>
      <vt:lpstr>Нелегална градња (Владичин Хан, 2011)</vt:lpstr>
      <vt:lpstr>Нелегална градња (Крупањ, 2014.)</vt:lpstr>
      <vt:lpstr>Топчидерска река у Рипњу, 2004.</vt:lpstr>
      <vt:lpstr>Угрожено приобаље (околина Београда, 2004.)</vt:lpstr>
      <vt:lpstr>Ушће Камендолског потока у Болечицу, 2004.</vt:lpstr>
      <vt:lpstr>PowerPoint Presentation</vt:lpstr>
      <vt:lpstr>Стара планина, октобар 2006.  </vt:lpstr>
      <vt:lpstr>Стара планина - мај 2007.  </vt:lpstr>
      <vt:lpstr>Стара планина - јуни 2007.  </vt:lpstr>
      <vt:lpstr>Стара планина - јули 2007.  </vt:lpstr>
      <vt:lpstr>Стара планина - август 2007.  </vt:lpstr>
      <vt:lpstr>Стара планина – септембар 2007.  </vt:lpstr>
      <vt:lpstr>Ушће потока у Дунав (пре бране Ђердап)</vt:lpstr>
      <vt:lpstr>Хоргош, 2000.</vt:lpstr>
      <vt:lpstr>МХЕ „Звонце“</vt:lpstr>
      <vt:lpstr>PowerPoint Presentation</vt:lpstr>
      <vt:lpstr>PowerPoint Presentation</vt:lpstr>
      <vt:lpstr>PowerPoint Presentation</vt:lpstr>
      <vt:lpstr>Кратак историјат појаве бујичних поплава на подручју Градске Општине Лазаревац</vt:lpstr>
      <vt:lpstr> Поплаве -мај 2014- (извештај ватрогасне јединице)</vt:lpstr>
      <vt:lpstr>Резултати прорачуна максималних дневних падавина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ИЗДВАЈАЊЕ УГРОЖЕНИХ СЕКТОРА ПРИОБАЉА И КРИТИЧНИХ ДЕОНИЦА БУЈИЧНИХ ВОДОТОКОВА  </vt:lpstr>
      <vt:lpstr>Буровачки поток, пропуст цевасти на локалном путу Лазаревац - Бурово</vt:lpstr>
      <vt:lpstr>Река Пештан, мост на на локалном путу Бурово - Барошевац</vt:lpstr>
      <vt:lpstr>Река Лукавица, пешачки мост у Лазаревцу</vt:lpstr>
      <vt:lpstr>PowerPoint Presentation</vt:lpstr>
      <vt:lpstr>PowerPoint Presentation</vt:lpstr>
      <vt:lpstr>PowerPoint Presentation</vt:lpstr>
      <vt:lpstr>PowerPoint Presentation</vt:lpstr>
      <vt:lpstr>Посебни услови ангажовања људства, механизације, опреме и материјалних средстава </vt:lpstr>
      <vt:lpstr>PowerPoint Presentation</vt:lpstr>
      <vt:lpstr>PowerPoint Presentation</vt:lpstr>
      <vt:lpstr>Списак неопходне механизације и опреме  на Сектору 2 </vt:lpstr>
      <vt:lpstr>PowerPoint Presentation</vt:lpstr>
      <vt:lpstr>Списак неопходне механизације и опреме  на Сектору 3 </vt:lpstr>
      <vt:lpstr>ШЕМА ОРГАНИЗАЦИЈЕ ОДБРАНЕ  ОД БУЈИЧНИХ ПОПЛАВА </vt:lpstr>
      <vt:lpstr>PowerPoint Presentation</vt:lpstr>
      <vt:lpstr>ПРОГЛАШЕЊЕ И УКИДАЊЕ ОДБРАНЕ ОД БУЈИЧНИХ ПОПЛАВА  </vt:lpstr>
      <vt:lpstr>PowerPoint Presentation</vt:lpstr>
      <vt:lpstr>PowerPoint Presentation</vt:lpstr>
      <vt:lpstr>PowerPoint Presentation</vt:lpstr>
      <vt:lpstr>PowerPoint Presentation</vt:lpstr>
      <vt:lpstr>PowerPoint Presentation</vt:lpstr>
      <vt:lpstr>PowerPoint Presentation</vt:lpstr>
      <vt:lpstr>ПЛАНИРАНИ ПРЕВЕНТИВНИ РАДОВИ НА ВОДОТОКОВИМА II РЕДА НА ТЕРИТОРИЈИ ГРАДСКЕ ОПШТИНЕ ЛАЗАРЕВАЦ ЗА 2016. ГОДИНУ  </vt:lpstr>
      <vt:lpstr>PowerPoint Presentation</vt:lpstr>
      <vt:lpstr>PowerPoint Presentation</vt:lpstr>
      <vt:lpstr>Преглед хитних превентивних радова (2016)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Ерозија и бујичне поплаве-фактори деградације животне средине</dc:title>
  <dc:creator>Ratko Ristic</dc:creator>
  <cp:lastModifiedBy>Ratko Ristic</cp:lastModifiedBy>
  <cp:revision>365</cp:revision>
  <dcterms:created xsi:type="dcterms:W3CDTF">2014-06-03T09:53:45Z</dcterms:created>
  <dcterms:modified xsi:type="dcterms:W3CDTF">2021-06-13T22:11:09Z</dcterms:modified>
</cp:coreProperties>
</file>