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755" r:id="rId2"/>
    <p:sldId id="767" r:id="rId3"/>
    <p:sldId id="768" r:id="rId4"/>
    <p:sldId id="769" r:id="rId5"/>
    <p:sldId id="756" r:id="rId6"/>
    <p:sldId id="757" r:id="rId7"/>
    <p:sldId id="758" r:id="rId8"/>
    <p:sldId id="759" r:id="rId9"/>
    <p:sldId id="766" r:id="rId10"/>
    <p:sldId id="765" r:id="rId11"/>
    <p:sldId id="761" r:id="rId12"/>
    <p:sldId id="754" r:id="rId13"/>
    <p:sldId id="753" r:id="rId14"/>
    <p:sldId id="748" r:id="rId15"/>
    <p:sldId id="752" r:id="rId16"/>
    <p:sldId id="751" r:id="rId17"/>
    <p:sldId id="662" r:id="rId18"/>
    <p:sldId id="665" r:id="rId19"/>
    <p:sldId id="671" r:id="rId20"/>
    <p:sldId id="676" r:id="rId21"/>
    <p:sldId id="677" r:id="rId22"/>
    <p:sldId id="762" r:id="rId23"/>
    <p:sldId id="704" r:id="rId24"/>
    <p:sldId id="705" r:id="rId25"/>
    <p:sldId id="706" r:id="rId26"/>
    <p:sldId id="707" r:id="rId27"/>
    <p:sldId id="708" r:id="rId28"/>
    <p:sldId id="709" r:id="rId29"/>
    <p:sldId id="710" r:id="rId30"/>
    <p:sldId id="711" r:id="rId31"/>
    <p:sldId id="712" r:id="rId32"/>
    <p:sldId id="713" r:id="rId33"/>
    <p:sldId id="714" r:id="rId34"/>
    <p:sldId id="727" r:id="rId35"/>
    <p:sldId id="728" r:id="rId36"/>
    <p:sldId id="729" r:id="rId37"/>
    <p:sldId id="732" r:id="rId38"/>
    <p:sldId id="738" r:id="rId39"/>
    <p:sldId id="740" r:id="rId40"/>
    <p:sldId id="648" r:id="rId41"/>
    <p:sldId id="30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E5B"/>
    <a:srgbClr val="639563"/>
    <a:srgbClr val="749F74"/>
    <a:srgbClr val="070DFF"/>
    <a:srgbClr val="ADB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0" autoAdjust="0"/>
    <p:restoredTop sz="94660"/>
  </p:normalViewPr>
  <p:slideViewPr>
    <p:cSldViewPr>
      <p:cViewPr varScale="1">
        <p:scale>
          <a:sx n="106" d="100"/>
          <a:sy n="106" d="100"/>
        </p:scale>
        <p:origin x="99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1576F-4A3C-4318-BC08-698FDE297AA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861C6-D3A5-4427-8EF6-419A61A0B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9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• </a:t>
            </a:r>
            <a:r>
              <a:rPr lang="en-US" dirty="0" err="1" smtClean="0"/>
              <a:t>Ekstremne</a:t>
            </a:r>
            <a:r>
              <a:rPr lang="en-US" dirty="0" smtClean="0"/>
              <a:t> </a:t>
            </a:r>
            <a:r>
              <a:rPr lang="en-US" dirty="0" err="1" smtClean="0"/>
              <a:t>padavine</a:t>
            </a:r>
            <a:r>
              <a:rPr lang="en-US" dirty="0" smtClean="0"/>
              <a:t> </a:t>
            </a:r>
            <a:r>
              <a:rPr lang="en-US" dirty="0" err="1" smtClean="0"/>
              <a:t>pogodile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ceo</a:t>
            </a:r>
            <a:r>
              <a:rPr lang="en-US" dirty="0" smtClean="0"/>
              <a:t> </a:t>
            </a:r>
            <a:r>
              <a:rPr lang="en-US" dirty="0" err="1" smtClean="0"/>
              <a:t>prostor</a:t>
            </a:r>
            <a:r>
              <a:rPr lang="en-US" dirty="0" smtClean="0"/>
              <a:t> </a:t>
            </a:r>
            <a:r>
              <a:rPr lang="en-US" dirty="0" err="1" smtClean="0"/>
              <a:t>Srbije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24 </a:t>
            </a:r>
            <a:r>
              <a:rPr lang="en-US" dirty="0" err="1" smtClean="0"/>
              <a:t>časa</a:t>
            </a:r>
            <a:r>
              <a:rPr lang="en-US" dirty="0" smtClean="0"/>
              <a:t> </a:t>
            </a:r>
            <a:r>
              <a:rPr lang="en-US" dirty="0" err="1" smtClean="0"/>
              <a:t>registrovano</a:t>
            </a:r>
            <a:r>
              <a:rPr lang="en-US" dirty="0" smtClean="0"/>
              <a:t> je </a:t>
            </a:r>
            <a:r>
              <a:rPr lang="en-US" dirty="0" err="1" smtClean="0"/>
              <a:t>preko</a:t>
            </a:r>
            <a:r>
              <a:rPr lang="en-US" dirty="0" smtClean="0"/>
              <a:t> 100 </a:t>
            </a:r>
            <a:r>
              <a:rPr lang="en-US" dirty="0" err="1" smtClean="0"/>
              <a:t>litara</a:t>
            </a:r>
            <a:r>
              <a:rPr lang="en-US" dirty="0" smtClean="0"/>
              <a:t> </a:t>
            </a:r>
            <a:r>
              <a:rPr lang="en-US" dirty="0" err="1" smtClean="0"/>
              <a:t>kiše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kvadratnom</a:t>
            </a:r>
            <a:r>
              <a:rPr lang="en-US" dirty="0" smtClean="0"/>
              <a:t> </a:t>
            </a:r>
            <a:r>
              <a:rPr lang="en-US" dirty="0" err="1" smtClean="0"/>
              <a:t>metru</a:t>
            </a:r>
            <a:r>
              <a:rPr lang="en-US" dirty="0" smtClean="0"/>
              <a:t>.</a:t>
            </a:r>
            <a:endParaRPr lang="sr-Latn-R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nevreme</a:t>
            </a:r>
            <a:r>
              <a:rPr lang="en-US" dirty="0" smtClean="0"/>
              <a:t> </a:t>
            </a:r>
            <a:r>
              <a:rPr lang="en-US" dirty="0" err="1" smtClean="0"/>
              <a:t>praćeno</a:t>
            </a:r>
            <a:r>
              <a:rPr lang="en-US" dirty="0" smtClean="0"/>
              <a:t> </a:t>
            </a:r>
            <a:r>
              <a:rPr lang="en-US" dirty="0" err="1" smtClean="0"/>
              <a:t>ekstremnim</a:t>
            </a:r>
            <a:r>
              <a:rPr lang="en-US" dirty="0" smtClean="0"/>
              <a:t> </a:t>
            </a:r>
            <a:r>
              <a:rPr lang="en-US" dirty="0" err="1" smtClean="0"/>
              <a:t>padavinama</a:t>
            </a:r>
            <a:r>
              <a:rPr lang="en-US" dirty="0" smtClean="0"/>
              <a:t>, </a:t>
            </a:r>
            <a:r>
              <a:rPr lang="en-US" dirty="0" err="1" smtClean="0"/>
              <a:t>izazvalo</a:t>
            </a:r>
            <a:r>
              <a:rPr lang="en-US" dirty="0" smtClean="0"/>
              <a:t> je </a:t>
            </a:r>
            <a:r>
              <a:rPr lang="en-US" dirty="0" err="1" smtClean="0"/>
              <a:t>formiranje</a:t>
            </a:r>
            <a:r>
              <a:rPr lang="en-US" dirty="0" smtClean="0"/>
              <a:t> </a:t>
            </a:r>
            <a:r>
              <a:rPr lang="en-US" dirty="0" err="1" smtClean="0"/>
              <a:t>bujica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izlivanje</a:t>
            </a:r>
            <a:r>
              <a:rPr lang="en-US" dirty="0" smtClean="0"/>
              <a:t> </a:t>
            </a:r>
            <a:r>
              <a:rPr lang="en-US" dirty="0" err="1" smtClean="0"/>
              <a:t>reka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korita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861C6-D3A5-4427-8EF6-419A61A0B8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9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53713-2E7E-466C-96D7-26648152AF2B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tof.org/wp-content/uploads/2019/09/WP1.2-SERBIA-1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4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381000" y="1960670"/>
            <a:ext cx="7772400" cy="1703030"/>
          </a:xfrm>
          <a:prstGeom prst="rect">
            <a:avLst/>
          </a:prstGeom>
        </p:spPr>
        <p:txBody>
          <a:bodyPr vert="horz" wrap="square" lIns="0" tIns="60960" rIns="0" bIns="0" rtlCol="0" anchor="ctr">
            <a:spAutoFit/>
          </a:bodyPr>
          <a:lstStyle/>
          <a:p>
            <a:pPr marL="744379" marR="3810" indent="-733901">
              <a:lnSpc>
                <a:spcPts val="3240"/>
              </a:lnSpc>
              <a:spcBef>
                <a:spcPts val="480"/>
              </a:spcBef>
            </a:pPr>
            <a:r>
              <a:rPr lang="sr-Cyrl-RS" sz="2800" dirty="0" smtClean="0">
                <a:solidFill>
                  <a:srgbClr val="00B050"/>
                </a:solidFill>
                <a:latin typeface="+mn-lt"/>
              </a:rPr>
              <a:t>	ОБУКА </a:t>
            </a:r>
            <a:r>
              <a:rPr lang="sr-Cyrl-RS" sz="2800" dirty="0">
                <a:solidFill>
                  <a:srgbClr val="00B050"/>
                </a:solidFill>
                <a:latin typeface="+mn-lt"/>
              </a:rPr>
              <a:t>У ЛОКАЛНОЈ ЗАЈЕДНИЦИ У</a:t>
            </a:r>
            <a:r>
              <a:rPr lang="en-GB" sz="2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sr-Cyrl-RS" sz="2800" dirty="0">
                <a:solidFill>
                  <a:srgbClr val="00B050"/>
                </a:solidFill>
                <a:latin typeface="+mn-lt"/>
              </a:rPr>
              <a:t>ОБЛАСТИ ЗАШТИТЕ ЗЕМЉИШТА ОД</a:t>
            </a:r>
            <a:r>
              <a:rPr lang="en-GB" sz="2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sr-Cyrl-RS" sz="2800" dirty="0">
                <a:solidFill>
                  <a:srgbClr val="00B050"/>
                </a:solidFill>
                <a:latin typeface="+mn-lt"/>
              </a:rPr>
              <a:t>ЕРОЗИЈЕ И ПРЕВЕНЦИЈЕ БУЈИЧНИХ</a:t>
            </a:r>
            <a:r>
              <a:rPr lang="en-GB" sz="2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sr-Cyrl-RS" sz="2800" dirty="0">
                <a:solidFill>
                  <a:srgbClr val="00B050"/>
                </a:solidFill>
                <a:latin typeface="+mn-lt"/>
              </a:rPr>
              <a:t>ПОПЛАВА</a:t>
            </a:r>
            <a:br>
              <a:rPr lang="sr-Cyrl-RS" sz="2800" dirty="0">
                <a:solidFill>
                  <a:srgbClr val="00B050"/>
                </a:solidFill>
                <a:latin typeface="+mn-lt"/>
              </a:rPr>
            </a:br>
            <a:r>
              <a:rPr lang="sr-Cyrl-RS" sz="2800" dirty="0" err="1">
                <a:solidFill>
                  <a:srgbClr val="00B0F0"/>
                </a:solidFill>
                <a:latin typeface="+mn-lt"/>
              </a:rPr>
              <a:t>Мионица</a:t>
            </a:r>
            <a:r>
              <a:rPr lang="sr-Cyrl-RS" sz="2800" dirty="0">
                <a:solidFill>
                  <a:srgbClr val="00B0F0"/>
                </a:solidFill>
                <a:latin typeface="+mn-lt"/>
              </a:rPr>
              <a:t>, 25.02.2022.</a:t>
            </a:r>
            <a:endParaRPr sz="28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799" y="4800599"/>
            <a:ext cx="8001000" cy="558761"/>
          </a:xfrm>
        </p:spPr>
        <p:txBody>
          <a:bodyPr>
            <a:normAutofit fontScale="925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Тијана Вулевић, Катарина Лазаревић, Александар </a:t>
            </a:r>
            <a:r>
              <a:rPr lang="ru-RU" sz="2000" dirty="0" smtClean="0">
                <a:solidFill>
                  <a:schemeClr val="tx1"/>
                </a:solidFill>
              </a:rPr>
              <a:t>Баумгертел, Ратко Ристић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461" y="3823147"/>
            <a:ext cx="2733675" cy="81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24200" y="327819"/>
            <a:ext cx="5943600" cy="1143000"/>
          </a:xfrm>
        </p:spPr>
        <p:txBody>
          <a:bodyPr>
            <a:noAutofit/>
          </a:bodyPr>
          <a:lstStyle/>
          <a:p>
            <a:pPr algn="l"/>
            <a:r>
              <a:rPr lang="ru-RU" sz="2200" b="1" spc="-113" dirty="0">
                <a:solidFill>
                  <a:srgbClr val="00B050"/>
                </a:solidFill>
                <a:latin typeface="+mn-lt"/>
                <a:cs typeface="Arial"/>
              </a:rPr>
              <a:t>Поплаве </a:t>
            </a:r>
            <a:r>
              <a:rPr lang="ru-RU" sz="2200" b="1" spc="-90" dirty="0">
                <a:solidFill>
                  <a:srgbClr val="00B050"/>
                </a:solidFill>
                <a:latin typeface="+mn-lt"/>
                <a:cs typeface="Arial"/>
              </a:rPr>
              <a:t>из </a:t>
            </a:r>
            <a:r>
              <a:rPr lang="ru-RU" sz="2200" b="1" spc="-101" dirty="0">
                <a:solidFill>
                  <a:srgbClr val="00B050"/>
                </a:solidFill>
                <a:latin typeface="+mn-lt"/>
                <a:cs typeface="Arial"/>
              </a:rPr>
              <a:t>2014. </a:t>
            </a:r>
            <a:r>
              <a:rPr lang="ru-RU" sz="2200" b="1" spc="-71" dirty="0">
                <a:solidFill>
                  <a:srgbClr val="00B050"/>
                </a:solidFill>
                <a:latin typeface="+mn-lt"/>
                <a:cs typeface="Arial"/>
              </a:rPr>
              <a:t>указују </a:t>
            </a:r>
            <a:r>
              <a:rPr lang="ru-RU" sz="2200" b="1" spc="-101" dirty="0">
                <a:solidFill>
                  <a:srgbClr val="00B050"/>
                </a:solidFill>
                <a:latin typeface="+mn-lt"/>
                <a:cs typeface="Arial"/>
              </a:rPr>
              <a:t>да </a:t>
            </a:r>
            <a:r>
              <a:rPr lang="ru-RU" sz="2200" b="1" spc="-124" dirty="0">
                <a:solidFill>
                  <a:srgbClr val="00B050"/>
                </a:solidFill>
                <a:latin typeface="+mn-lt"/>
                <a:cs typeface="Arial"/>
              </a:rPr>
              <a:t>су </a:t>
            </a:r>
            <a:r>
              <a:rPr lang="ru-RU" sz="2200" b="1" spc="-79" dirty="0">
                <a:solidFill>
                  <a:srgbClr val="00B050"/>
                </a:solidFill>
                <a:latin typeface="+mn-lt"/>
                <a:cs typeface="Arial"/>
              </a:rPr>
              <a:t>потребна  </a:t>
            </a:r>
            <a:r>
              <a:rPr lang="ru-RU" sz="2200" b="1" spc="-90" dirty="0">
                <a:solidFill>
                  <a:srgbClr val="00B050"/>
                </a:solidFill>
                <a:latin typeface="+mn-lt"/>
                <a:cs typeface="Arial"/>
              </a:rPr>
              <a:t>додатна </a:t>
            </a:r>
            <a:r>
              <a:rPr lang="ru-RU" sz="2200" b="1" spc="-113" dirty="0">
                <a:solidFill>
                  <a:srgbClr val="00B050"/>
                </a:solidFill>
                <a:latin typeface="+mn-lt"/>
                <a:cs typeface="Arial"/>
              </a:rPr>
              <a:t>улагања </a:t>
            </a:r>
            <a:r>
              <a:rPr lang="ru-RU" sz="2200" b="1" spc="-94" dirty="0">
                <a:solidFill>
                  <a:srgbClr val="00B050"/>
                </a:solidFill>
                <a:latin typeface="+mn-lt"/>
                <a:cs typeface="Arial"/>
              </a:rPr>
              <a:t>у </a:t>
            </a:r>
            <a:r>
              <a:rPr lang="ru-RU" sz="2200" b="1" spc="-71" dirty="0">
                <a:solidFill>
                  <a:srgbClr val="00B050"/>
                </a:solidFill>
                <a:latin typeface="+mn-lt"/>
                <a:cs typeface="Arial"/>
              </a:rPr>
              <a:t>мере </a:t>
            </a:r>
            <a:r>
              <a:rPr lang="ru-RU" sz="2200" b="1" spc="-86" dirty="0">
                <a:solidFill>
                  <a:srgbClr val="00B050"/>
                </a:solidFill>
                <a:latin typeface="+mn-lt"/>
                <a:cs typeface="Arial"/>
              </a:rPr>
              <a:t>превенције </a:t>
            </a:r>
            <a:r>
              <a:rPr lang="ru-RU" sz="2200" b="1" spc="-94" dirty="0">
                <a:solidFill>
                  <a:srgbClr val="00B050"/>
                </a:solidFill>
                <a:latin typeface="+mn-lt"/>
                <a:cs typeface="Arial"/>
              </a:rPr>
              <a:t>од  </a:t>
            </a:r>
            <a:r>
              <a:rPr lang="ru-RU" sz="2200" b="1" spc="-86" dirty="0">
                <a:solidFill>
                  <a:srgbClr val="00B050"/>
                </a:solidFill>
                <a:latin typeface="+mn-lt"/>
                <a:cs typeface="Arial"/>
              </a:rPr>
              <a:t>бујичних</a:t>
            </a:r>
            <a:r>
              <a:rPr lang="ru-RU" sz="2200" b="1" spc="-90" dirty="0">
                <a:solidFill>
                  <a:srgbClr val="00B050"/>
                </a:solidFill>
                <a:latin typeface="+mn-lt"/>
                <a:cs typeface="Arial"/>
              </a:rPr>
              <a:t> </a:t>
            </a:r>
            <a:r>
              <a:rPr lang="ru-RU" sz="2200" b="1" spc="-113" dirty="0">
                <a:solidFill>
                  <a:srgbClr val="00B050"/>
                </a:solidFill>
                <a:latin typeface="+mn-lt"/>
                <a:cs typeface="Arial"/>
              </a:rPr>
              <a:t>поплава</a:t>
            </a:r>
            <a:endParaRPr lang="en-US" sz="22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0"/>
            <a:ext cx="7620000" cy="44161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6046499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Септембар 2014, </a:t>
            </a:r>
            <a:r>
              <a:rPr lang="sr-Cyrl-RS" dirty="0" err="1"/>
              <a:t>Т</a:t>
            </a:r>
            <a:r>
              <a:rPr lang="sr-Cyrl-RS" dirty="0" err="1" smtClean="0"/>
              <a:t>екија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66800" y="1066800"/>
            <a:ext cx="7221854" cy="4799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1066800" y="6096000"/>
            <a:ext cx="1981200" cy="28709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pc="-19" dirty="0">
                <a:cs typeface="Arial"/>
              </a:rPr>
              <a:t>Мај </a:t>
            </a:r>
            <a:r>
              <a:rPr spc="-79" dirty="0">
                <a:cs typeface="Arial"/>
              </a:rPr>
              <a:t>2014,</a:t>
            </a:r>
            <a:r>
              <a:rPr spc="-165" dirty="0">
                <a:cs typeface="Arial"/>
              </a:rPr>
              <a:t> </a:t>
            </a:r>
            <a:r>
              <a:rPr spc="-38" dirty="0">
                <a:cs typeface="Arial"/>
              </a:rPr>
              <a:t>Крупањ</a:t>
            </a:r>
            <a:endParaRPr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77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48359C-855E-4E3F-8A6F-B9A1622ED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03" b="1540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BE4D7-FC25-4A89-8308-D541FB16A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sr-Cyrl-RS" sz="1800" b="0" i="0" dirty="0">
                <a:effectLst/>
              </a:rPr>
              <a:t>Након великих поплава </a:t>
            </a:r>
            <a:r>
              <a:rPr lang="en-GB" sz="1800" b="0" i="0" dirty="0">
                <a:effectLst/>
              </a:rPr>
              <a:t>2014. </a:t>
            </a:r>
            <a:r>
              <a:rPr lang="sr-Cyrl-RS" sz="1800" b="0" i="0" dirty="0">
                <a:effectLst/>
              </a:rPr>
              <a:t>државним средствима делимично су сређене обале Лепенице и </a:t>
            </a:r>
            <a:r>
              <a:rPr lang="sr-Cyrl-RS" sz="1800" b="0" i="0" dirty="0" err="1">
                <a:effectLst/>
              </a:rPr>
              <a:t>Рибнице</a:t>
            </a:r>
            <a:r>
              <a:rPr lang="en-GB" sz="1800" b="0" i="0" dirty="0">
                <a:effectLst/>
              </a:rPr>
              <a:t>. </a:t>
            </a:r>
            <a:r>
              <a:rPr lang="sr-Cyrl-RS" sz="1800" b="0" i="0" dirty="0">
                <a:effectLst/>
              </a:rPr>
              <a:t>Регулацију реке Лепенице и изградњу 2 моста преко реке, Канцеларија за управљање јавним</a:t>
            </a:r>
            <a:r>
              <a:rPr lang="en-GB" sz="1800" b="0" i="0" dirty="0">
                <a:effectLst/>
              </a:rPr>
              <a:t> </a:t>
            </a:r>
            <a:r>
              <a:rPr lang="sr-Cyrl-RS" sz="1800" b="0" i="0" dirty="0">
                <a:effectLst/>
              </a:rPr>
              <a:t>улагањима финансирала је са скоро 170 милиона динара.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22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989B5-4911-49E8-AFE1-2C3A1CCC0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+mn-lt"/>
              </a:rPr>
              <a:t>САНАЦИЈА КЛИЗИШТА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E04BA-13B5-4AAA-B7F6-13EBD165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dirty="0"/>
              <a:t>Европска унија донирала 200.000 евра за отклањање последица непогода из 2014. Сређује се пут до Дивчибара.</a:t>
            </a:r>
          </a:p>
          <a:p>
            <a:pPr>
              <a:lnSpc>
                <a:spcPct val="90000"/>
              </a:lnSpc>
            </a:pPr>
            <a:r>
              <a:rPr lang="ru-RU" sz="1800" dirty="0"/>
              <a:t>Уз велику помоћ Владе Србије санирана су клизишта у Паштрићу, на путу који води до Парка природе Рибница, те на саобраћајницама у селима Брежђе, Осеченица и Крчмар. </a:t>
            </a: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22258-99B1-41D2-8FF5-F996D73E3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21" r="20946" b="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76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0030" y="4892040"/>
            <a:ext cx="8661654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604A45-70E1-4A9E-8FE6-253AC392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14" y="5091762"/>
            <a:ext cx="5613590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sr-Cyrl-RS" sz="2000" dirty="0">
                <a:solidFill>
                  <a:srgbClr val="FFFFFF"/>
                </a:solidFill>
                <a:latin typeface="+mn-lt"/>
              </a:rPr>
              <a:t>Ј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ул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, 2018</a:t>
            </a:r>
            <a:br>
              <a:rPr lang="en-US" sz="2000" dirty="0">
                <a:solidFill>
                  <a:srgbClr val="FFFFFF"/>
                </a:solidFill>
                <a:latin typeface="+mn-lt"/>
              </a:rPr>
            </a:br>
            <a:r>
              <a:rPr lang="en-US" sz="2000" dirty="0">
                <a:solidFill>
                  <a:srgbClr val="FFFFFF"/>
                </a:solidFill>
                <a:latin typeface="+mn-lt"/>
              </a:rPr>
              <a:t>ПРОГЛАШЕНА ВАНРЕДНА СИТУАЦИЈА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+mn-lt"/>
              </a:rPr>
              <a:t/>
            </a:r>
            <a:br>
              <a:rPr lang="en-US" sz="2000" b="0" i="0" dirty="0">
                <a:solidFill>
                  <a:srgbClr val="FFFFFF"/>
                </a:solidFill>
                <a:effectLst/>
                <a:latin typeface="+mn-lt"/>
              </a:rPr>
            </a:br>
            <a:endParaRPr lang="en-US" sz="20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13FD66-FCCB-4731-B132-A48C0263E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534" r="-1" b="1879"/>
          <a:stretch/>
        </p:blipFill>
        <p:spPr>
          <a:xfrm>
            <a:off x="240030" y="320040"/>
            <a:ext cx="8661654" cy="44622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4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83DC2F-F94D-4E39-95A0-6AC27F030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7132"/>
          <a:stretch/>
        </p:blipFill>
        <p:spPr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098" name="Picture 2" descr="Radovi na proširenju rečnog korita">
            <a:extLst>
              <a:ext uri="{FF2B5EF4-FFF2-40B4-BE49-F238E27FC236}">
                <a16:creationId xmlns:a16="http://schemas.microsoft.com/office/drawing/2014/main" id="{C5D697C6-5DDF-4D90-8BE2-CF2B437B1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4" r="13114" b="-1"/>
          <a:stretch/>
        </p:blipFill>
        <p:spPr bwMode="auto"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1094DD-9FA0-495D-B199-A3180868C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3619"/>
          <a:stretch/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9B4B7-D7AA-412D-9ADD-6C05904A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53" y="1905000"/>
            <a:ext cx="3765042" cy="80104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GB" sz="22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J</a:t>
            </a:r>
            <a:r>
              <a:rPr lang="sr-Cyrl-RS" sz="22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ун</a:t>
            </a:r>
            <a:r>
              <a:rPr lang="en-GB" sz="22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</a:t>
            </a:r>
            <a:r>
              <a:rPr lang="sr-Cyrl-RS" sz="22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2020.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F3522-841A-4E60-8A8D-99FF41CDB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53" y="2895599"/>
            <a:ext cx="3689604" cy="32394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200" dirty="0">
                <a:solidFill>
                  <a:srgbClr val="FF0000"/>
                </a:solidFill>
              </a:rPr>
              <a:t>ПРОГЛАШЕНА ВАНРЕДНА СИТУАЦИЈА У МИОНИЦИ!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2200" dirty="0"/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Због обилних падавина излиле су се реке Рибница, Лепеница, Топлица, Манастирица, Паклешница и Герића поток, тако да се под водом нашао део општине.</a:t>
            </a:r>
          </a:p>
        </p:txBody>
      </p:sp>
    </p:spTree>
    <p:extLst>
      <p:ext uri="{BB962C8B-B14F-4D97-AF65-F5344CB8AC3E}">
        <p14:creationId xmlns:p14="http://schemas.microsoft.com/office/powerpoint/2010/main" val="9763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86EF-991A-4278-9173-35944BAE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</a:t>
            </a:r>
            <a:r>
              <a:rPr lang="sr-Cyrl-R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ун</a:t>
            </a:r>
            <a:r>
              <a:rPr lang="en-GB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</a:t>
            </a:r>
            <a:r>
              <a:rPr lang="sr-Cyrl-R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2020.</a:t>
            </a:r>
            <a:endParaRPr lang="en-GB" dirty="0"/>
          </a:p>
        </p:txBody>
      </p:sp>
      <p:pic>
        <p:nvPicPr>
          <p:cNvPr id="7" name="tuzna-slika-poplavljenog-mionickog-kraja-online-video-cuttercom_3VgyEOAb">
            <a:hlinkClick r:id="" action="ppaction://media"/>
            <a:extLst>
              <a:ext uri="{FF2B5EF4-FFF2-40B4-BE49-F238E27FC236}">
                <a16:creationId xmlns:a16="http://schemas.microsoft.com/office/drawing/2014/main" id="{9A149443-A87A-4969-8C53-D5E8F2191D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1"/>
            <a:ext cx="7720922" cy="4343400"/>
          </a:xfrm>
        </p:spPr>
      </p:pic>
    </p:spTree>
    <p:extLst>
      <p:ext uri="{BB962C8B-B14F-4D97-AF65-F5344CB8AC3E}">
        <p14:creationId xmlns:p14="http://schemas.microsoft.com/office/powerpoint/2010/main" val="88532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O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" b="11668"/>
          <a:stretch>
            <a:fillRect/>
          </a:stretch>
        </p:blipFill>
        <p:spPr bwMode="auto">
          <a:xfrm>
            <a:off x="4648200" y="3048000"/>
            <a:ext cx="4168147" cy="282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19400" y="510716"/>
            <a:ext cx="5810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r-Cyrl-CS" sz="2400" b="1" dirty="0">
                <a:solidFill>
                  <a:srgbClr val="00B050"/>
                </a:solidFill>
              </a:rPr>
              <a:t>Неконтролисана </a:t>
            </a:r>
            <a:r>
              <a:rPr lang="sr-Cyrl-CS" sz="2400" b="1" dirty="0" smtClean="0">
                <a:solidFill>
                  <a:srgbClr val="00B050"/>
                </a:solidFill>
              </a:rPr>
              <a:t>и масовна </a:t>
            </a:r>
            <a:r>
              <a:rPr lang="sr-Cyrl-CS" sz="2400" b="1" dirty="0" smtClean="0">
                <a:solidFill>
                  <a:srgbClr val="00B050"/>
                </a:solidFill>
              </a:rPr>
              <a:t>сеча </a:t>
            </a:r>
            <a:r>
              <a:rPr lang="sr-Cyrl-CS" sz="2400" b="1" dirty="0">
                <a:solidFill>
                  <a:srgbClr val="00B050"/>
                </a:solidFill>
              </a:rPr>
              <a:t>шуме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295400"/>
            <a:ext cx="4267200" cy="290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lik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4"/>
          <a:stretch>
            <a:fillRect/>
          </a:stretch>
        </p:blipFill>
        <p:spPr bwMode="auto">
          <a:xfrm>
            <a:off x="1519237" y="1114050"/>
            <a:ext cx="6481763" cy="481883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828800" y="666690"/>
            <a:ext cx="64579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r-Cyrl-CS" sz="2200" b="1" dirty="0">
                <a:solidFill>
                  <a:srgbClr val="C00000"/>
                </a:solidFill>
              </a:rPr>
              <a:t>Обрада у редовима низ нагиб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98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2332240" y="985136"/>
            <a:ext cx="452437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200" b="1" dirty="0">
                <a:solidFill>
                  <a:srgbClr val="C00000"/>
                </a:solidFill>
                <a:cs typeface="Arial" panose="020B0604020202020204" pitchFamily="34" charset="0"/>
              </a:rPr>
              <a:t>УРБАНИЗАЦИЈА</a:t>
            </a:r>
            <a:r>
              <a:rPr 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CS" sz="2200" b="1" dirty="0">
                <a:solidFill>
                  <a:srgbClr val="C00000"/>
                </a:solidFill>
                <a:cs typeface="Arial" panose="020B0604020202020204" pitchFamily="34" charset="0"/>
              </a:rPr>
              <a:t>Слив потока </a:t>
            </a:r>
            <a:r>
              <a:rPr lang="sr-Cyrl-C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Јелезовац</a:t>
            </a:r>
            <a:endParaRPr lang="en-US" sz="2200" b="1" dirty="0">
              <a:solidFill>
                <a:srgbClr val="C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3914A-E3E2-4F89-8072-E4D84DE76FFA}"/>
              </a:ext>
            </a:extLst>
          </p:cNvPr>
          <p:cNvGrpSpPr>
            <a:grpSpLocks noChangeAspect="1"/>
          </p:cNvGrpSpPr>
          <p:nvPr/>
        </p:nvGrpSpPr>
        <p:grpSpPr>
          <a:xfrm>
            <a:off x="140661" y="1928291"/>
            <a:ext cx="4431339" cy="3520679"/>
            <a:chOff x="1732361" y="1099754"/>
            <a:chExt cx="6116239" cy="4859325"/>
          </a:xfrm>
        </p:grpSpPr>
        <p:pic>
          <p:nvPicPr>
            <p:cNvPr id="31746" name="Picture 3" descr="C:\Users\Boris Radic\Desktop\IAUS\1-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361" y="1099754"/>
              <a:ext cx="6116239" cy="485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1763316" y="2240757"/>
              <a:ext cx="3024188" cy="2970610"/>
            </a:xfrm>
            <a:prstGeom prst="roundRect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E0986C6-B7EA-434A-ADFF-E30BAE20B804}"/>
              </a:ext>
            </a:extLst>
          </p:cNvPr>
          <p:cNvGrpSpPr>
            <a:grpSpLocks noChangeAspect="1"/>
          </p:cNvGrpSpPr>
          <p:nvPr/>
        </p:nvGrpSpPr>
        <p:grpSpPr>
          <a:xfrm>
            <a:off x="4594428" y="1928722"/>
            <a:ext cx="4431339" cy="3520248"/>
            <a:chOff x="1652588" y="1084416"/>
            <a:chExt cx="6119811" cy="4861566"/>
          </a:xfrm>
        </p:grpSpPr>
        <p:pic>
          <p:nvPicPr>
            <p:cNvPr id="8" name="Picture 3" descr="C:\Users\Boris Radic\Desktop\IAUS\1-1.jpg">
              <a:extLst>
                <a:ext uri="{FF2B5EF4-FFF2-40B4-BE49-F238E27FC236}">
                  <a16:creationId xmlns:a16="http://schemas.microsoft.com/office/drawing/2014/main" id="{9713A1D3-3256-4BA5-B86E-B10AA403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588" y="1084416"/>
              <a:ext cx="6119811" cy="486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1">
              <a:extLst>
                <a:ext uri="{FF2B5EF4-FFF2-40B4-BE49-F238E27FC236}">
                  <a16:creationId xmlns:a16="http://schemas.microsoft.com/office/drawing/2014/main" id="{EA6D3FD0-16E8-4A4A-BF85-AE6011F3ED5B}"/>
                </a:ext>
              </a:extLst>
            </p:cNvPr>
            <p:cNvSpPr/>
            <p:nvPr/>
          </p:nvSpPr>
          <p:spPr>
            <a:xfrm>
              <a:off x="1763316" y="2240757"/>
              <a:ext cx="3024188" cy="2970610"/>
            </a:xfrm>
            <a:prstGeom prst="roundRect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F0700E3-B4BD-4DA5-A004-4110489EAA2D}"/>
              </a:ext>
            </a:extLst>
          </p:cNvPr>
          <p:cNvSpPr txBox="1"/>
          <p:nvPr/>
        </p:nvSpPr>
        <p:spPr>
          <a:xfrm>
            <a:off x="1888114" y="5662198"/>
            <a:ext cx="932119" cy="373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(2003)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949D7-D610-44AB-A8FC-6881CAC73DE3}"/>
              </a:ext>
            </a:extLst>
          </p:cNvPr>
          <p:cNvSpPr txBox="1"/>
          <p:nvPr/>
        </p:nvSpPr>
        <p:spPr>
          <a:xfrm>
            <a:off x="5425940" y="5662198"/>
            <a:ext cx="932119" cy="373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(2010)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15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524000"/>
            <a:ext cx="8001000" cy="2057400"/>
          </a:xfrm>
        </p:spPr>
        <p:txBody>
          <a:bodyPr>
            <a:normAutofit/>
          </a:bodyPr>
          <a:lstStyle/>
          <a:p>
            <a:pPr lvl="0" algn="just"/>
            <a:r>
              <a:rPr lang="sr-Cyrl-RS" sz="2200" dirty="0" smtClean="0">
                <a:solidFill>
                  <a:srgbClr val="00B050"/>
                </a:solidFill>
              </a:rPr>
              <a:t>Ерозија земљишта </a:t>
            </a:r>
            <a:r>
              <a:rPr lang="sr-Cyrl-RS" sz="2200" dirty="0" smtClean="0"/>
              <a:t>–</a:t>
            </a:r>
            <a:r>
              <a:rPr lang="sr-Latn-RS" sz="2200" dirty="0" smtClean="0"/>
              <a:t> </a:t>
            </a:r>
            <a:r>
              <a:rPr lang="en-US" sz="2200" dirty="0" err="1" smtClean="0"/>
              <a:t>промене</a:t>
            </a:r>
            <a:r>
              <a:rPr lang="en-US" sz="2200" dirty="0" smtClean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површинском</a:t>
            </a:r>
            <a:r>
              <a:rPr lang="en-US" sz="2200" dirty="0"/>
              <a:t> </a:t>
            </a:r>
            <a:r>
              <a:rPr lang="en-US" sz="2200" dirty="0" err="1"/>
              <a:t>слоју</a:t>
            </a:r>
            <a:r>
              <a:rPr lang="en-US" sz="2200" dirty="0"/>
              <a:t> </a:t>
            </a:r>
            <a:r>
              <a:rPr lang="en-US" sz="2200" dirty="0" err="1"/>
              <a:t>земљишног</a:t>
            </a:r>
            <a:r>
              <a:rPr lang="en-US" sz="2200" dirty="0"/>
              <a:t> </a:t>
            </a:r>
            <a:r>
              <a:rPr lang="en-US" sz="2200" dirty="0" err="1"/>
              <a:t>рељефа</a:t>
            </a:r>
            <a:r>
              <a:rPr lang="en-US" sz="2200" dirty="0"/>
              <a:t>, </a:t>
            </a:r>
            <a:r>
              <a:rPr lang="en-US" sz="2200" dirty="0" err="1"/>
              <a:t>које</a:t>
            </a:r>
            <a:r>
              <a:rPr lang="en-US" sz="2200" dirty="0"/>
              <a:t> </a:t>
            </a:r>
            <a:r>
              <a:rPr lang="en-US" sz="2200" dirty="0" err="1"/>
              <a:t>настају</a:t>
            </a:r>
            <a:r>
              <a:rPr lang="en-US" sz="2200" dirty="0"/>
              <a:t> </a:t>
            </a:r>
            <a:r>
              <a:rPr lang="en-US" sz="2200" dirty="0" err="1"/>
              <a:t>као</a:t>
            </a:r>
            <a:r>
              <a:rPr lang="en-US" sz="2200" dirty="0"/>
              <a:t> </a:t>
            </a:r>
            <a:r>
              <a:rPr lang="en-US" sz="2200" dirty="0" err="1"/>
              <a:t>последица</a:t>
            </a:r>
            <a:r>
              <a:rPr lang="en-US" sz="2200" dirty="0"/>
              <a:t> </a:t>
            </a:r>
            <a:r>
              <a:rPr lang="en-US" sz="2200" dirty="0" err="1"/>
              <a:t>деловања</a:t>
            </a:r>
            <a:r>
              <a:rPr lang="en-US" sz="2200" dirty="0"/>
              <a:t> </a:t>
            </a:r>
            <a:r>
              <a:rPr lang="en-US" sz="2200" dirty="0" err="1"/>
              <a:t>кише</a:t>
            </a:r>
            <a:r>
              <a:rPr lang="en-US" sz="2200" dirty="0"/>
              <a:t>, </a:t>
            </a:r>
            <a:r>
              <a:rPr lang="en-US" sz="2200" dirty="0" err="1"/>
              <a:t>снега</a:t>
            </a:r>
            <a:r>
              <a:rPr lang="en-US" sz="2200" dirty="0"/>
              <a:t>, </a:t>
            </a:r>
            <a:r>
              <a:rPr lang="en-US" sz="2200" dirty="0" err="1"/>
              <a:t>мраза</a:t>
            </a:r>
            <a:r>
              <a:rPr lang="en-US" sz="2200" dirty="0"/>
              <a:t>, </a:t>
            </a:r>
            <a:r>
              <a:rPr lang="en-US" sz="2200" dirty="0" err="1"/>
              <a:t>температурних</a:t>
            </a:r>
            <a:r>
              <a:rPr lang="en-US" sz="2200" dirty="0"/>
              <a:t> </a:t>
            </a:r>
            <a:r>
              <a:rPr lang="en-US" sz="2200" dirty="0" err="1"/>
              <a:t>разлика</a:t>
            </a:r>
            <a:r>
              <a:rPr lang="en-US" sz="2200" dirty="0"/>
              <a:t>, </a:t>
            </a:r>
            <a:r>
              <a:rPr lang="en-US" sz="2200" dirty="0" err="1"/>
              <a:t>ветра</a:t>
            </a:r>
            <a:r>
              <a:rPr lang="en-US" sz="2200" dirty="0"/>
              <a:t> и </a:t>
            </a:r>
            <a:r>
              <a:rPr lang="en-US" sz="2200" dirty="0" err="1"/>
              <a:t>текуће</a:t>
            </a:r>
            <a:r>
              <a:rPr lang="en-US" sz="2200" dirty="0"/>
              <a:t> </a:t>
            </a:r>
            <a:r>
              <a:rPr lang="en-US" sz="2200" dirty="0" err="1"/>
              <a:t>воде</a:t>
            </a:r>
            <a:r>
              <a:rPr lang="en-US" sz="2200" dirty="0"/>
              <a:t>, </a:t>
            </a:r>
            <a:r>
              <a:rPr lang="en-US" sz="2200" dirty="0" err="1"/>
              <a:t>или</a:t>
            </a:r>
            <a:r>
              <a:rPr lang="en-US" sz="2200" dirty="0"/>
              <a:t> </a:t>
            </a:r>
            <a:r>
              <a:rPr lang="en-US" sz="2200" dirty="0" err="1"/>
              <a:t>услед</a:t>
            </a:r>
            <a:r>
              <a:rPr lang="en-US" sz="2200" dirty="0"/>
              <a:t> </a:t>
            </a:r>
            <a:r>
              <a:rPr lang="en-US" sz="2200" dirty="0" err="1"/>
              <a:t>антропогених</a:t>
            </a:r>
            <a:r>
              <a:rPr lang="en-US" sz="2200" dirty="0"/>
              <a:t> </a:t>
            </a:r>
            <a:r>
              <a:rPr lang="en-US" sz="2200" dirty="0" err="1"/>
              <a:t>чинилаца</a:t>
            </a:r>
            <a:r>
              <a:rPr lang="en-US" sz="2200" dirty="0"/>
              <a:t> (</a:t>
            </a:r>
            <a:r>
              <a:rPr lang="en-US" sz="2200" dirty="0" err="1"/>
              <a:t>Гавриловић</a:t>
            </a:r>
            <a:r>
              <a:rPr lang="en-US" sz="2200" dirty="0"/>
              <a:t>, 1972</a:t>
            </a:r>
            <a:r>
              <a:rPr lang="en-US" sz="2200" dirty="0" smtClean="0"/>
              <a:t>)</a:t>
            </a:r>
            <a:r>
              <a:rPr lang="sr-Latn-RS" sz="2200" dirty="0" smtClean="0"/>
              <a:t>.</a:t>
            </a:r>
            <a:endParaRPr lang="en-US" sz="2200" dirty="0"/>
          </a:p>
          <a:p>
            <a:pPr algn="just"/>
            <a:endParaRPr lang="en-US" dirty="0"/>
          </a:p>
        </p:txBody>
      </p:sp>
      <p:pic>
        <p:nvPicPr>
          <p:cNvPr id="2050" name="Picture 2" descr="GeoLog | GeoTalk: Severe soil erosion events and how to predict th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276600"/>
            <a:ext cx="4343400" cy="24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2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 descr="Figure 2_Ristic et al._INTERPRAEVEN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799" y="1054539"/>
            <a:ext cx="6928869" cy="4889061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819399" y="609600"/>
            <a:ext cx="5410201" cy="4286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sr-Cyrl-CS" sz="2200" b="1" dirty="0">
                <a:solidFill>
                  <a:srgbClr val="C00000"/>
                </a:solidFill>
              </a:rPr>
              <a:t>Нелегална градња </a:t>
            </a:r>
            <a:r>
              <a:rPr lang="sr-Latn-CS" sz="2200" b="1" dirty="0">
                <a:solidFill>
                  <a:srgbClr val="C00000"/>
                </a:solidFill>
              </a:rPr>
              <a:t>(</a:t>
            </a:r>
            <a:r>
              <a:rPr lang="sr-Cyrl-RS" sz="2200" b="1" dirty="0">
                <a:solidFill>
                  <a:srgbClr val="C00000"/>
                </a:solidFill>
              </a:rPr>
              <a:t>Крупањ, </a:t>
            </a:r>
            <a:r>
              <a:rPr lang="ru-RU" sz="2200" b="1" dirty="0">
                <a:solidFill>
                  <a:srgbClr val="C00000"/>
                </a:solidFill>
              </a:rPr>
              <a:t>2014.)</a:t>
            </a:r>
          </a:p>
        </p:txBody>
      </p:sp>
    </p:spTree>
    <p:extLst>
      <p:ext uri="{BB962C8B-B14F-4D97-AF65-F5344CB8AC3E}">
        <p14:creationId xmlns:p14="http://schemas.microsoft.com/office/powerpoint/2010/main" val="33419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260299" y="5334000"/>
            <a:ext cx="4343400" cy="47744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b="1" dirty="0" err="1">
                <a:solidFill>
                  <a:srgbClr val="00B050"/>
                </a:solidFill>
              </a:rPr>
              <a:t>Топчидерска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река</a:t>
            </a:r>
            <a:r>
              <a:rPr lang="en-US" sz="2000" b="1" dirty="0">
                <a:solidFill>
                  <a:srgbClr val="00B050"/>
                </a:solidFill>
              </a:rPr>
              <a:t> у </a:t>
            </a:r>
            <a:r>
              <a:rPr lang="en-US" sz="2000" b="1" dirty="0" err="1">
                <a:solidFill>
                  <a:srgbClr val="00B050"/>
                </a:solidFill>
              </a:rPr>
              <a:t>Рипњу</a:t>
            </a:r>
            <a:r>
              <a:rPr lang="en-US" sz="2000" b="1" dirty="0">
                <a:solidFill>
                  <a:srgbClr val="00B050"/>
                </a:solidFill>
              </a:rPr>
              <a:t>, 2004.</a:t>
            </a:r>
          </a:p>
        </p:txBody>
      </p:sp>
      <p:pic>
        <p:nvPicPr>
          <p:cNvPr id="51203" name="Picture 4" descr="RIPANJ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9"/>
          <a:stretch>
            <a:fillRect/>
          </a:stretch>
        </p:blipFill>
        <p:spPr bwMode="auto">
          <a:xfrm>
            <a:off x="282178" y="2209800"/>
            <a:ext cx="4236244" cy="290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9A9FAA-3169-4F32-BC1E-DC6B29D3E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991" y="597791"/>
            <a:ext cx="3672800" cy="25264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2B74B6-044A-41B6-9BA9-FF0482B2A766}"/>
              </a:ext>
            </a:extLst>
          </p:cNvPr>
          <p:cNvSpPr txBox="1">
            <a:spLocks/>
          </p:cNvSpPr>
          <p:nvPr/>
        </p:nvSpPr>
        <p:spPr>
          <a:xfrm>
            <a:off x="1066800" y="1236327"/>
            <a:ext cx="3124200" cy="624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rgbClr val="00B050"/>
                </a:solidFill>
              </a:rPr>
              <a:t>Угрожено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приобаље</a:t>
            </a:r>
            <a:r>
              <a:rPr lang="en-US" sz="2000" b="1" dirty="0">
                <a:solidFill>
                  <a:srgbClr val="00B050"/>
                </a:solidFill>
              </a:rPr>
              <a:t> (</a:t>
            </a:r>
            <a:r>
              <a:rPr lang="en-US" sz="2000" b="1" dirty="0" err="1">
                <a:solidFill>
                  <a:srgbClr val="00B050"/>
                </a:solidFill>
              </a:rPr>
              <a:t>околина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Београда</a:t>
            </a:r>
            <a:r>
              <a:rPr lang="sr-Cyrl-RS" sz="2000" b="1" dirty="0">
                <a:solidFill>
                  <a:srgbClr val="00B050"/>
                </a:solidFill>
              </a:rPr>
              <a:t>, </a:t>
            </a:r>
            <a:r>
              <a:rPr lang="en-US" sz="2000" b="1" dirty="0" smtClean="0">
                <a:solidFill>
                  <a:srgbClr val="00B050"/>
                </a:solidFill>
              </a:rPr>
              <a:t>2004</a:t>
            </a:r>
            <a:r>
              <a:rPr lang="sr-Cyrl-RS" sz="2000" b="1" dirty="0" smtClean="0">
                <a:solidFill>
                  <a:srgbClr val="00B050"/>
                </a:solidFill>
              </a:rPr>
              <a:t>)</a:t>
            </a:r>
            <a:endParaRPr lang="en-US" sz="2000" b="1" dirty="0">
              <a:solidFill>
                <a:srgbClr val="00B050"/>
              </a:solidFill>
            </a:endParaRPr>
          </a:p>
        </p:txBody>
      </p:sp>
      <p:pic>
        <p:nvPicPr>
          <p:cNvPr id="6" name="Picture 4" descr="19A_01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"/>
          <a:stretch>
            <a:fillRect/>
          </a:stretch>
        </p:blipFill>
        <p:spPr bwMode="auto">
          <a:xfrm>
            <a:off x="4686990" y="3498564"/>
            <a:ext cx="3663360" cy="244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2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5250" y="3247262"/>
            <a:ext cx="5032629" cy="2176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81400" y="868233"/>
            <a:ext cx="4842986" cy="440025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2800" b="1" spc="-139" dirty="0">
                <a:solidFill>
                  <a:srgbClr val="1F4E79"/>
                </a:solidFill>
                <a:latin typeface="+mn-lt"/>
                <a:cs typeface="Arial"/>
              </a:rPr>
              <a:t>Превенција </a:t>
            </a:r>
            <a:r>
              <a:rPr sz="2800" b="1" spc="-143" dirty="0">
                <a:solidFill>
                  <a:srgbClr val="1F4E79"/>
                </a:solidFill>
                <a:latin typeface="+mn-lt"/>
                <a:cs typeface="Arial"/>
              </a:rPr>
              <a:t>од </a:t>
            </a:r>
            <a:r>
              <a:rPr sz="2800" b="1" spc="-135" dirty="0">
                <a:solidFill>
                  <a:srgbClr val="1F4E79"/>
                </a:solidFill>
                <a:latin typeface="+mn-lt"/>
                <a:cs typeface="Arial"/>
              </a:rPr>
              <a:t>бујичних</a:t>
            </a:r>
            <a:r>
              <a:rPr sz="2800" b="1" spc="-98" dirty="0">
                <a:solidFill>
                  <a:srgbClr val="1F4E79"/>
                </a:solidFill>
                <a:latin typeface="+mn-lt"/>
                <a:cs typeface="Arial"/>
              </a:rPr>
              <a:t> </a:t>
            </a:r>
            <a:r>
              <a:rPr sz="2800" b="1" spc="-180" dirty="0">
                <a:solidFill>
                  <a:srgbClr val="1F4E79"/>
                </a:solidFill>
                <a:latin typeface="+mn-lt"/>
                <a:cs typeface="Arial"/>
              </a:rPr>
              <a:t>поплава</a:t>
            </a:r>
            <a:endParaRPr sz="2800" dirty="0">
              <a:latin typeface="+mn-lt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000" y="1752600"/>
            <a:ext cx="7662386" cy="120225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just">
              <a:spcBef>
                <a:spcPts val="75"/>
              </a:spcBef>
            </a:pPr>
            <a:r>
              <a:rPr sz="1350" spc="-53" dirty="0">
                <a:solidFill>
                  <a:srgbClr val="1F4E79"/>
                </a:solidFill>
                <a:latin typeface="Arial"/>
                <a:cs typeface="Arial"/>
              </a:rPr>
              <a:t>Превенција </a:t>
            </a:r>
            <a:r>
              <a:rPr sz="1350" spc="-15" dirty="0">
                <a:solidFill>
                  <a:srgbClr val="1F4E79"/>
                </a:solidFill>
                <a:latin typeface="Arial"/>
                <a:cs typeface="Arial"/>
              </a:rPr>
              <a:t>од </a:t>
            </a:r>
            <a:r>
              <a:rPr sz="1350" spc="-34" dirty="0">
                <a:solidFill>
                  <a:srgbClr val="1F4E79"/>
                </a:solidFill>
                <a:latin typeface="Arial"/>
                <a:cs typeface="Arial"/>
              </a:rPr>
              <a:t>бујичних </a:t>
            </a:r>
            <a:r>
              <a:rPr sz="1350" spc="-64" dirty="0">
                <a:solidFill>
                  <a:srgbClr val="1F4E79"/>
                </a:solidFill>
                <a:latin typeface="Arial"/>
                <a:cs typeface="Arial"/>
              </a:rPr>
              <a:t>поплава </a:t>
            </a:r>
            <a:r>
              <a:rPr sz="1350" spc="-41" dirty="0">
                <a:solidFill>
                  <a:srgbClr val="1F4E79"/>
                </a:solidFill>
                <a:latin typeface="Arial"/>
                <a:cs typeface="Arial"/>
              </a:rPr>
              <a:t>подразумева </a:t>
            </a:r>
            <a:r>
              <a:rPr sz="1350" spc="-23" dirty="0">
                <a:solidFill>
                  <a:srgbClr val="1F4E79"/>
                </a:solidFill>
                <a:latin typeface="Arial"/>
                <a:cs typeface="Arial"/>
              </a:rPr>
              <a:t>контролу </a:t>
            </a:r>
            <a:r>
              <a:rPr sz="1350" spc="-53" dirty="0">
                <a:solidFill>
                  <a:srgbClr val="1F4E79"/>
                </a:solidFill>
                <a:latin typeface="Arial"/>
                <a:cs typeface="Arial"/>
              </a:rPr>
              <a:t>процеса </a:t>
            </a:r>
            <a:r>
              <a:rPr sz="1350" spc="-34" dirty="0">
                <a:solidFill>
                  <a:srgbClr val="1F4E79"/>
                </a:solidFill>
                <a:latin typeface="Arial"/>
                <a:cs typeface="Arial"/>
              </a:rPr>
              <a:t>ерозије </a:t>
            </a:r>
            <a:r>
              <a:rPr sz="1350" spc="-41" dirty="0">
                <a:solidFill>
                  <a:srgbClr val="1F4E79"/>
                </a:solidFill>
                <a:latin typeface="Arial"/>
                <a:cs typeface="Arial"/>
              </a:rPr>
              <a:t>и бујица, </a:t>
            </a:r>
            <a:r>
              <a:rPr sz="1350" spc="4" dirty="0">
                <a:solidFill>
                  <a:srgbClr val="1F4E79"/>
                </a:solidFill>
                <a:latin typeface="Arial"/>
                <a:cs typeface="Arial"/>
              </a:rPr>
              <a:t>кроз </a:t>
            </a:r>
            <a:r>
              <a:rPr sz="1350" spc="-41" dirty="0">
                <a:solidFill>
                  <a:srgbClr val="1F4E79"/>
                </a:solidFill>
                <a:latin typeface="Arial"/>
                <a:cs typeface="Arial"/>
              </a:rPr>
              <a:t>перманентно  </a:t>
            </a:r>
            <a:r>
              <a:rPr sz="1350" spc="-49" dirty="0">
                <a:solidFill>
                  <a:srgbClr val="1F4E79"/>
                </a:solidFill>
                <a:latin typeface="Arial"/>
                <a:cs typeface="Arial"/>
              </a:rPr>
              <a:t>извођење </a:t>
            </a:r>
            <a:r>
              <a:rPr sz="1350" spc="-41" dirty="0">
                <a:solidFill>
                  <a:srgbClr val="1F4E79"/>
                </a:solidFill>
                <a:latin typeface="Arial"/>
                <a:cs typeface="Arial"/>
              </a:rPr>
              <a:t>радова </a:t>
            </a:r>
            <a:r>
              <a:rPr sz="1350" spc="-68" dirty="0">
                <a:solidFill>
                  <a:srgbClr val="1F4E79"/>
                </a:solidFill>
                <a:latin typeface="Arial"/>
                <a:cs typeface="Arial"/>
              </a:rPr>
              <a:t>на </a:t>
            </a:r>
            <a:r>
              <a:rPr sz="1350" spc="-49" dirty="0">
                <a:solidFill>
                  <a:srgbClr val="1F4E79"/>
                </a:solidFill>
                <a:latin typeface="Arial"/>
                <a:cs typeface="Arial"/>
              </a:rPr>
              <a:t>заштити </a:t>
            </a:r>
            <a:r>
              <a:rPr sz="1350" spc="-11" dirty="0">
                <a:solidFill>
                  <a:srgbClr val="1F4E79"/>
                </a:solidFill>
                <a:latin typeface="Arial"/>
                <a:cs typeface="Arial"/>
              </a:rPr>
              <a:t>од </a:t>
            </a:r>
            <a:r>
              <a:rPr sz="1350" spc="-34" dirty="0">
                <a:solidFill>
                  <a:srgbClr val="1F4E79"/>
                </a:solidFill>
                <a:latin typeface="Arial"/>
                <a:cs typeface="Arial"/>
              </a:rPr>
              <a:t>ерозије </a:t>
            </a:r>
            <a:r>
              <a:rPr sz="1350" spc="-49" dirty="0">
                <a:solidFill>
                  <a:srgbClr val="1F4E79"/>
                </a:solidFill>
                <a:latin typeface="Arial"/>
                <a:cs typeface="Arial"/>
              </a:rPr>
              <a:t>у </a:t>
            </a:r>
            <a:r>
              <a:rPr sz="1350" spc="-64" dirty="0">
                <a:solidFill>
                  <a:srgbClr val="1F4E79"/>
                </a:solidFill>
                <a:latin typeface="Arial"/>
                <a:cs typeface="Arial"/>
              </a:rPr>
              <a:t>сливу </a:t>
            </a:r>
            <a:r>
              <a:rPr sz="1350" spc="-41" dirty="0">
                <a:solidFill>
                  <a:srgbClr val="1F4E79"/>
                </a:solidFill>
                <a:latin typeface="Arial"/>
                <a:cs typeface="Arial"/>
              </a:rPr>
              <a:t>и </a:t>
            </a:r>
            <a:r>
              <a:rPr sz="1350" spc="-45" dirty="0">
                <a:solidFill>
                  <a:srgbClr val="1F4E79"/>
                </a:solidFill>
                <a:latin typeface="Arial"/>
                <a:cs typeface="Arial"/>
              </a:rPr>
              <a:t>радова </a:t>
            </a:r>
            <a:r>
              <a:rPr sz="1350" spc="-49" dirty="0">
                <a:solidFill>
                  <a:srgbClr val="1F4E79"/>
                </a:solidFill>
                <a:latin typeface="Arial"/>
                <a:cs typeface="Arial"/>
              </a:rPr>
              <a:t>у </a:t>
            </a:r>
            <a:r>
              <a:rPr sz="1350" spc="-30" dirty="0">
                <a:solidFill>
                  <a:srgbClr val="1F4E79"/>
                </a:solidFill>
                <a:latin typeface="Arial"/>
                <a:cs typeface="Arial"/>
              </a:rPr>
              <a:t>хидрографској </a:t>
            </a:r>
            <a:r>
              <a:rPr sz="1350" spc="-19" dirty="0">
                <a:solidFill>
                  <a:srgbClr val="1F4E79"/>
                </a:solidFill>
                <a:latin typeface="Arial"/>
                <a:cs typeface="Arial"/>
              </a:rPr>
              <a:t>мрежи, </a:t>
            </a:r>
            <a:r>
              <a:rPr sz="1350" spc="-30" dirty="0">
                <a:solidFill>
                  <a:srgbClr val="1F4E79"/>
                </a:solidFill>
                <a:latin typeface="Arial"/>
                <a:cs typeface="Arial"/>
              </a:rPr>
              <a:t>односно  </a:t>
            </a:r>
            <a:r>
              <a:rPr sz="1350" spc="-38" dirty="0">
                <a:solidFill>
                  <a:srgbClr val="1F4E79"/>
                </a:solidFill>
                <a:latin typeface="Arial"/>
                <a:cs typeface="Arial"/>
              </a:rPr>
              <a:t>интегрисано </a:t>
            </a:r>
            <a:r>
              <a:rPr sz="1350" spc="-86" dirty="0">
                <a:solidFill>
                  <a:srgbClr val="1F4E79"/>
                </a:solidFill>
                <a:latin typeface="Arial"/>
                <a:cs typeface="Arial"/>
              </a:rPr>
              <a:t>управљање </a:t>
            </a:r>
            <a:r>
              <a:rPr sz="1350" spc="-38" dirty="0">
                <a:solidFill>
                  <a:srgbClr val="1F4E79"/>
                </a:solidFill>
                <a:latin typeface="Arial"/>
                <a:cs typeface="Arial"/>
              </a:rPr>
              <a:t>речним</a:t>
            </a:r>
            <a:r>
              <a:rPr sz="1350" spc="-131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350" spc="-45" dirty="0">
                <a:solidFill>
                  <a:srgbClr val="1F4E79"/>
                </a:solidFill>
                <a:latin typeface="Arial"/>
                <a:cs typeface="Arial"/>
              </a:rPr>
              <a:t>сливом</a:t>
            </a:r>
            <a:r>
              <a:rPr sz="1350" spc="-45" dirty="0">
                <a:solidFill>
                  <a:srgbClr val="1F4E79"/>
                </a:solidFill>
                <a:latin typeface="Arial"/>
                <a:cs typeface="Arial"/>
              </a:rPr>
              <a:t>.</a:t>
            </a:r>
            <a:endParaRPr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50" dirty="0">
              <a:latin typeface="Arial"/>
              <a:cs typeface="Arial"/>
            </a:endParaRPr>
          </a:p>
          <a:p>
            <a:pPr marL="117634">
              <a:spcBef>
                <a:spcPts val="1211"/>
              </a:spcBef>
            </a:pPr>
            <a:r>
              <a:rPr sz="1350" spc="-60" dirty="0">
                <a:latin typeface="Arial"/>
                <a:cs typeface="Arial"/>
              </a:rPr>
              <a:t>Радови</a:t>
            </a:r>
            <a:r>
              <a:rPr sz="1350" spc="-90" dirty="0">
                <a:latin typeface="Arial"/>
                <a:cs typeface="Arial"/>
              </a:rPr>
              <a:t> </a:t>
            </a:r>
            <a:r>
              <a:rPr sz="1350" spc="-71" dirty="0">
                <a:latin typeface="Arial"/>
                <a:cs typeface="Arial"/>
              </a:rPr>
              <a:t>на</a:t>
            </a:r>
            <a:r>
              <a:rPr sz="1350" spc="-79" dirty="0">
                <a:latin typeface="Arial"/>
                <a:cs typeface="Arial"/>
              </a:rPr>
              <a:t> </a:t>
            </a:r>
            <a:r>
              <a:rPr sz="1350" spc="-23" dirty="0">
                <a:latin typeface="Arial"/>
                <a:cs typeface="Arial"/>
              </a:rPr>
              <a:t>контроли</a:t>
            </a:r>
            <a:r>
              <a:rPr sz="1350" spc="-98" dirty="0">
                <a:latin typeface="Arial"/>
                <a:cs typeface="Arial"/>
              </a:rPr>
              <a:t> </a:t>
            </a:r>
            <a:r>
              <a:rPr sz="1350" spc="-30" dirty="0">
                <a:latin typeface="Arial"/>
                <a:cs typeface="Arial"/>
              </a:rPr>
              <a:t>ерозије</a:t>
            </a:r>
            <a:r>
              <a:rPr sz="1350" spc="-98" dirty="0">
                <a:latin typeface="Arial"/>
                <a:cs typeface="Arial"/>
              </a:rPr>
              <a:t> </a:t>
            </a:r>
            <a:r>
              <a:rPr sz="1350" spc="-41" dirty="0">
                <a:latin typeface="Arial"/>
                <a:cs typeface="Arial"/>
              </a:rPr>
              <a:t>и</a:t>
            </a:r>
            <a:r>
              <a:rPr sz="1350" spc="-83" dirty="0">
                <a:latin typeface="Arial"/>
                <a:cs typeface="Arial"/>
              </a:rPr>
              <a:t> </a:t>
            </a:r>
            <a:r>
              <a:rPr sz="1350" spc="-45" dirty="0">
                <a:latin typeface="Arial"/>
                <a:cs typeface="Arial"/>
              </a:rPr>
              <a:t>бујица</a:t>
            </a:r>
            <a:r>
              <a:rPr sz="1350" spc="-94" dirty="0">
                <a:latin typeface="Arial"/>
                <a:cs typeface="Arial"/>
              </a:rPr>
              <a:t> </a:t>
            </a:r>
            <a:r>
              <a:rPr sz="1350" spc="-26" dirty="0">
                <a:latin typeface="Arial"/>
                <a:cs typeface="Arial"/>
              </a:rPr>
              <a:t>по</a:t>
            </a:r>
            <a:r>
              <a:rPr sz="1350" spc="-94" dirty="0">
                <a:latin typeface="Arial"/>
                <a:cs typeface="Arial"/>
              </a:rPr>
              <a:t> </a:t>
            </a:r>
            <a:r>
              <a:rPr sz="1350" spc="-83" dirty="0">
                <a:latin typeface="Arial"/>
                <a:cs typeface="Arial"/>
              </a:rPr>
              <a:t>фазама, </a:t>
            </a:r>
            <a:r>
              <a:rPr sz="1350" spc="-60" dirty="0">
                <a:latin typeface="Arial"/>
                <a:cs typeface="Arial"/>
              </a:rPr>
              <a:t>за</a:t>
            </a:r>
            <a:r>
              <a:rPr sz="1350" spc="-86" dirty="0">
                <a:latin typeface="Arial"/>
                <a:cs typeface="Arial"/>
              </a:rPr>
              <a:t> </a:t>
            </a:r>
            <a:r>
              <a:rPr sz="1350" spc="-30" dirty="0">
                <a:latin typeface="Arial"/>
                <a:cs typeface="Arial"/>
              </a:rPr>
              <a:t>период</a:t>
            </a:r>
            <a:r>
              <a:rPr sz="1350" spc="-90" dirty="0">
                <a:latin typeface="Arial"/>
                <a:cs typeface="Arial"/>
              </a:rPr>
              <a:t> </a:t>
            </a:r>
            <a:r>
              <a:rPr sz="1350" spc="-109" dirty="0">
                <a:latin typeface="Arial"/>
                <a:cs typeface="Arial"/>
              </a:rPr>
              <a:t>1907-2010</a:t>
            </a:r>
            <a:endParaRPr sz="13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2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225" y="1600200"/>
            <a:ext cx="9131300" cy="5141913"/>
          </a:xfrm>
        </p:spPr>
      </p:pic>
      <p:sp>
        <p:nvSpPr>
          <p:cNvPr id="81923" name="Title 1"/>
          <p:cNvSpPr>
            <a:spLocks noGrp="1"/>
          </p:cNvSpPr>
          <p:nvPr>
            <p:ph type="title"/>
          </p:nvPr>
        </p:nvSpPr>
        <p:spPr>
          <a:xfrm>
            <a:off x="3429000" y="228759"/>
            <a:ext cx="4648200" cy="8761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r-Cyrl-RS" sz="2400" b="1" dirty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/>
              <a:t/>
            </a:r>
            <a:br>
              <a:rPr lang="sr-Cyrl-RS" sz="2400" b="1" dirty="0"/>
            </a:br>
            <a:r>
              <a:rPr lang="sr-Cyrl-RS" sz="2400" b="1" dirty="0">
                <a:solidFill>
                  <a:srgbClr val="002060"/>
                </a:solidFill>
              </a:rPr>
              <a:t>(Турска, планина Таурус, мај 2015.)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04900"/>
            <a:ext cx="8229600" cy="503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Cyrl-RS" sz="2400" b="1" dirty="0" smtClean="0">
                <a:solidFill>
                  <a:schemeClr val="accent1">
                    <a:lumMod val="50000"/>
                  </a:schemeClr>
                </a:solidFill>
              </a:rPr>
              <a:t>Пошумљавање </a:t>
            </a:r>
            <a:r>
              <a:rPr lang="sr-Cyrl-RS" sz="2400" b="1" dirty="0">
                <a:solidFill>
                  <a:schemeClr val="accent1">
                    <a:lumMod val="50000"/>
                  </a:schemeClr>
                </a:solidFill>
              </a:rPr>
              <a:t>голети (либански кедар)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600200"/>
            <a:ext cx="9131300" cy="5141913"/>
          </a:xfrm>
        </p:spPr>
      </p:pic>
      <p:sp>
        <p:nvSpPr>
          <p:cNvPr id="82947" name="Title 1"/>
          <p:cNvSpPr>
            <a:spLocks noGrp="1"/>
          </p:cNvSpPr>
          <p:nvPr>
            <p:ph type="title"/>
          </p:nvPr>
        </p:nvSpPr>
        <p:spPr>
          <a:xfrm>
            <a:off x="4114800" y="312737"/>
            <a:ext cx="4876800" cy="792163"/>
          </a:xfrm>
        </p:spPr>
        <p:txBody>
          <a:bodyPr>
            <a:noAutofit/>
          </a:bodyPr>
          <a:lstStyle/>
          <a:p>
            <a:pPr eaLnBrk="1" hangingPunct="1"/>
            <a:r>
              <a:rPr lang="sr-Cyrl-RS" sz="2400" b="1" dirty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/>
              <a:t/>
            </a:r>
            <a:br>
              <a:rPr lang="sr-Cyrl-RS" sz="2400" b="1" dirty="0"/>
            </a:br>
            <a:r>
              <a:rPr lang="sr-Cyrl-RS" sz="2400" b="1" dirty="0">
                <a:solidFill>
                  <a:srgbClr val="002060"/>
                </a:solidFill>
              </a:rPr>
              <a:t>(Турска, планина Таурус, мај 2015.)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04900"/>
            <a:ext cx="8229600" cy="503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Cyrl-RS" sz="2400" b="1" dirty="0">
                <a:solidFill>
                  <a:schemeClr val="accent1">
                    <a:lumMod val="50000"/>
                  </a:schemeClr>
                </a:solidFill>
              </a:rPr>
              <a:t>Систем рустикалних преграда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1452563"/>
            <a:ext cx="9136063" cy="5145087"/>
          </a:xfrm>
        </p:spPr>
      </p:pic>
      <p:sp>
        <p:nvSpPr>
          <p:cNvPr id="83971" name="Title 1"/>
          <p:cNvSpPr>
            <a:spLocks noGrp="1"/>
          </p:cNvSpPr>
          <p:nvPr>
            <p:ph type="title"/>
          </p:nvPr>
        </p:nvSpPr>
        <p:spPr>
          <a:xfrm>
            <a:off x="3429000" y="304800"/>
            <a:ext cx="5181600" cy="854076"/>
          </a:xfrm>
        </p:spPr>
        <p:txBody>
          <a:bodyPr>
            <a:normAutofit/>
          </a:bodyPr>
          <a:lstStyle/>
          <a:p>
            <a:pPr eaLnBrk="1" hangingPunct="1"/>
            <a:r>
              <a:rPr lang="sr-Cyrl-RS" sz="2400" b="1" dirty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/>
              <a:t/>
            </a:r>
            <a:br>
              <a:rPr lang="sr-Cyrl-RS" sz="2400" b="1" dirty="0"/>
            </a:br>
            <a:r>
              <a:rPr lang="sr-Cyrl-RS" sz="2400" b="1" dirty="0">
                <a:solidFill>
                  <a:srgbClr val="002060"/>
                </a:solidFill>
              </a:rPr>
              <a:t>(Турска, планина Таурус, мај 2015.)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78249" y="1016001"/>
            <a:ext cx="8229600" cy="503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Cyrl-RS" sz="2400" b="1" dirty="0" smtClean="0">
                <a:solidFill>
                  <a:schemeClr val="accent1">
                    <a:lumMod val="50000"/>
                  </a:schemeClr>
                </a:solidFill>
              </a:rPr>
              <a:t>Контурни </a:t>
            </a:r>
            <a:r>
              <a:rPr lang="sr-Cyrl-RS" sz="2400" b="1" dirty="0">
                <a:solidFill>
                  <a:schemeClr val="accent1">
                    <a:lumMod val="50000"/>
                  </a:schemeClr>
                </a:solidFill>
              </a:rPr>
              <a:t>зидићи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1600200"/>
            <a:ext cx="9131301" cy="5141913"/>
          </a:xfrm>
        </p:spPr>
      </p:pic>
      <p:sp>
        <p:nvSpPr>
          <p:cNvPr id="84995" name="Title 1"/>
          <p:cNvSpPr>
            <a:spLocks noGrp="1"/>
          </p:cNvSpPr>
          <p:nvPr>
            <p:ph type="title"/>
          </p:nvPr>
        </p:nvSpPr>
        <p:spPr>
          <a:xfrm>
            <a:off x="4267200" y="307022"/>
            <a:ext cx="4876800" cy="782638"/>
          </a:xfrm>
        </p:spPr>
        <p:txBody>
          <a:bodyPr>
            <a:noAutofit/>
          </a:bodyPr>
          <a:lstStyle/>
          <a:p>
            <a:pPr eaLnBrk="1" hangingPunct="1"/>
            <a:r>
              <a:rPr lang="sr-Cyrl-RS" sz="2400" b="1" dirty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/>
              <a:t/>
            </a:r>
            <a:br>
              <a:rPr lang="sr-Cyrl-RS" sz="2400" b="1" dirty="0"/>
            </a:br>
            <a:r>
              <a:rPr lang="sr-Cyrl-RS" sz="2400" b="1" dirty="0">
                <a:solidFill>
                  <a:srgbClr val="002060"/>
                </a:solidFill>
              </a:rPr>
              <a:t>(Турска, мај 2015.)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04900"/>
            <a:ext cx="8229600" cy="503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Cyrl-RS" sz="2400" b="1" dirty="0" smtClean="0">
                <a:solidFill>
                  <a:schemeClr val="accent1">
                    <a:lumMod val="50000"/>
                  </a:schemeClr>
                </a:solidFill>
              </a:rPr>
              <a:t>Заштита </a:t>
            </a:r>
            <a:r>
              <a:rPr lang="sr-Cyrl-RS" sz="2400" b="1" dirty="0">
                <a:solidFill>
                  <a:schemeClr val="accent1">
                    <a:lumMod val="50000"/>
                  </a:schemeClr>
                </a:solidFill>
              </a:rPr>
              <a:t>падина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4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600200"/>
            <a:ext cx="9064625" cy="5103813"/>
          </a:xfrm>
        </p:spPr>
      </p:pic>
      <p:sp>
        <p:nvSpPr>
          <p:cNvPr id="86019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8229600" cy="792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r-Cyrl-RS" sz="3200" b="1" dirty="0">
                <a:solidFill>
                  <a:srgbClr val="C00000"/>
                </a:solidFill>
              </a:rPr>
              <a:t>Шта се ради у свету? </a:t>
            </a:r>
            <a:r>
              <a:rPr lang="sr-Cyrl-RS" sz="3200" b="1" dirty="0"/>
              <a:t/>
            </a:r>
            <a:br>
              <a:rPr lang="sr-Cyrl-RS" sz="3200" b="1" dirty="0"/>
            </a:br>
            <a:r>
              <a:rPr lang="sr-Cyrl-RS" sz="2800" b="1" dirty="0">
                <a:solidFill>
                  <a:schemeClr val="accent1">
                    <a:lumMod val="50000"/>
                  </a:schemeClr>
                </a:solidFill>
              </a:rPr>
              <a:t>(Турска, мај </a:t>
            </a:r>
            <a:r>
              <a:rPr lang="sr-Cyrl-RS" sz="2800" b="1" dirty="0" smtClean="0">
                <a:solidFill>
                  <a:schemeClr val="accent1">
                    <a:lumMod val="50000"/>
                  </a:schemeClr>
                </a:solidFill>
              </a:rPr>
              <a:t>2015)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020" name="Title 1"/>
          <p:cNvSpPr txBox="1">
            <a:spLocks/>
          </p:cNvSpPr>
          <p:nvPr/>
        </p:nvSpPr>
        <p:spPr bwMode="auto">
          <a:xfrm>
            <a:off x="457200" y="1104900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200" b="1" dirty="0" smtClean="0">
                <a:solidFill>
                  <a:srgbClr val="002060"/>
                </a:solidFill>
              </a:rPr>
              <a:t>Контурне </a:t>
            </a:r>
            <a:r>
              <a:rPr lang="sr-Cyrl-RS" sz="2200" b="1" dirty="0">
                <a:solidFill>
                  <a:srgbClr val="002060"/>
                </a:solidFill>
              </a:rPr>
              <a:t>заштитне мреже</a:t>
            </a:r>
            <a:endParaRPr lang="en-US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1600200"/>
            <a:ext cx="9131301" cy="5141913"/>
          </a:xfrm>
        </p:spPr>
      </p:pic>
      <p:sp>
        <p:nvSpPr>
          <p:cNvPr id="87043" name="Title 1"/>
          <p:cNvSpPr>
            <a:spLocks noGrp="1"/>
          </p:cNvSpPr>
          <p:nvPr>
            <p:ph type="title"/>
          </p:nvPr>
        </p:nvSpPr>
        <p:spPr>
          <a:xfrm>
            <a:off x="4191000" y="297497"/>
            <a:ext cx="4648200" cy="792163"/>
          </a:xfrm>
        </p:spPr>
        <p:txBody>
          <a:bodyPr>
            <a:noAutofit/>
          </a:bodyPr>
          <a:lstStyle/>
          <a:p>
            <a:pPr eaLnBrk="1" hangingPunct="1"/>
            <a:r>
              <a:rPr lang="sr-Cyrl-RS" sz="2400" b="1" dirty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/>
              <a:t/>
            </a:r>
            <a:br>
              <a:rPr lang="sr-Cyrl-RS" sz="2400" b="1" dirty="0"/>
            </a:br>
            <a:r>
              <a:rPr lang="sr-Cyrl-RS" sz="2400" b="1" dirty="0">
                <a:solidFill>
                  <a:srgbClr val="002060"/>
                </a:solidFill>
              </a:rPr>
              <a:t>(Турска, мај 2015.)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7044" name="Title 1"/>
          <p:cNvSpPr txBox="1">
            <a:spLocks/>
          </p:cNvSpPr>
          <p:nvPr/>
        </p:nvSpPr>
        <p:spPr bwMode="auto">
          <a:xfrm>
            <a:off x="851608" y="1100206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400" b="1" dirty="0" smtClean="0">
                <a:solidFill>
                  <a:srgbClr val="002060"/>
                </a:solidFill>
              </a:rPr>
              <a:t>Контурне </a:t>
            </a:r>
            <a:r>
              <a:rPr lang="sr-Cyrl-RS" sz="2400" b="1" dirty="0">
                <a:solidFill>
                  <a:srgbClr val="002060"/>
                </a:solidFill>
              </a:rPr>
              <a:t>заштитне мреже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" y="1600200"/>
            <a:ext cx="9172575" cy="5164138"/>
          </a:xfrm>
        </p:spPr>
      </p:pic>
      <p:sp>
        <p:nvSpPr>
          <p:cNvPr id="88067" name="Title 1"/>
          <p:cNvSpPr txBox="1">
            <a:spLocks/>
          </p:cNvSpPr>
          <p:nvPr/>
        </p:nvSpPr>
        <p:spPr bwMode="auto">
          <a:xfrm>
            <a:off x="457200" y="1104900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400" b="1" dirty="0" smtClean="0">
                <a:solidFill>
                  <a:srgbClr val="002060"/>
                </a:solidFill>
              </a:rPr>
              <a:t>Камено-дрвени </a:t>
            </a:r>
            <a:r>
              <a:rPr lang="sr-Cyrl-RS" sz="2400" b="1" dirty="0">
                <a:solidFill>
                  <a:srgbClr val="002060"/>
                </a:solidFill>
              </a:rPr>
              <a:t>праг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8068" name="Title 1"/>
          <p:cNvSpPr>
            <a:spLocks noGrp="1"/>
          </p:cNvSpPr>
          <p:nvPr>
            <p:ph type="title"/>
          </p:nvPr>
        </p:nvSpPr>
        <p:spPr>
          <a:xfrm>
            <a:off x="3810000" y="228600"/>
            <a:ext cx="5105400" cy="792163"/>
          </a:xfrm>
        </p:spPr>
        <p:txBody>
          <a:bodyPr>
            <a:noAutofit/>
          </a:bodyPr>
          <a:lstStyle/>
          <a:p>
            <a:pPr eaLnBrk="1" hangingPunct="1"/>
            <a:r>
              <a:rPr lang="sr-Cyrl-RS" sz="2400" b="1" dirty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/>
              <a:t/>
            </a:r>
            <a:br>
              <a:rPr lang="sr-Cyrl-RS" sz="2400" b="1" dirty="0"/>
            </a:br>
            <a:r>
              <a:rPr lang="sr-Cyrl-RS" sz="2400" b="1" dirty="0">
                <a:solidFill>
                  <a:srgbClr val="002060"/>
                </a:solidFill>
              </a:rPr>
              <a:t>(Турска, мај 2015.)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524000"/>
            <a:ext cx="8001000" cy="2057400"/>
          </a:xfrm>
        </p:spPr>
        <p:txBody>
          <a:bodyPr>
            <a:normAutofit/>
          </a:bodyPr>
          <a:lstStyle/>
          <a:p>
            <a:pPr lvl="0" algn="just"/>
            <a:r>
              <a:rPr lang="sr-Cyrl-RS" sz="2200" dirty="0" smtClean="0">
                <a:solidFill>
                  <a:srgbClr val="00B050"/>
                </a:solidFill>
              </a:rPr>
              <a:t>Бујичне поплаве </a:t>
            </a:r>
            <a:r>
              <a:rPr lang="sr-Cyrl-RS" sz="2200" dirty="0" smtClean="0"/>
              <a:t>–</a:t>
            </a:r>
            <a:r>
              <a:rPr lang="sr-Latn-RS" sz="2200" dirty="0" smtClean="0"/>
              <a:t> </a:t>
            </a:r>
            <a:r>
              <a:rPr lang="sr-Cyrl-RS" sz="2200" dirty="0" smtClean="0"/>
              <a:t>су последица водне ерозије. Догађају се изненада у кориту водотока који поред воде (течне фазе) садржи и нанос (чврсту фазу).</a:t>
            </a:r>
            <a:r>
              <a:rPr lang="sr-Latn-RS" sz="2200" dirty="0" smtClean="0"/>
              <a:t> </a:t>
            </a:r>
            <a:r>
              <a:rPr lang="sr-Cyrl-RS" sz="2200" dirty="0" smtClean="0"/>
              <a:t>Имају велику разорну моћ.</a:t>
            </a:r>
            <a:endParaRPr lang="en-US" sz="2200" dirty="0"/>
          </a:p>
          <a:p>
            <a:pPr algn="just"/>
            <a:endParaRPr lang="en-US" dirty="0"/>
          </a:p>
        </p:txBody>
      </p:sp>
      <p:pic>
        <p:nvPicPr>
          <p:cNvPr id="4" name="Bujica_u_Tekiji_Srbij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7B813E2-873A-46BA-A4F7-0FE9ED0F28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3047999"/>
            <a:ext cx="4163897" cy="3124201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2721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" y="1611313"/>
            <a:ext cx="9110663" cy="5130800"/>
          </a:xfrm>
        </p:spPr>
      </p:pic>
      <p:sp>
        <p:nvSpPr>
          <p:cNvPr id="89091" name="Title 1"/>
          <p:cNvSpPr txBox="1">
            <a:spLocks/>
          </p:cNvSpPr>
          <p:nvPr/>
        </p:nvSpPr>
        <p:spPr bwMode="auto">
          <a:xfrm>
            <a:off x="762000" y="1101725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400" b="1" dirty="0" smtClean="0">
                <a:solidFill>
                  <a:srgbClr val="002060"/>
                </a:solidFill>
              </a:rPr>
              <a:t>Камено-дрвени </a:t>
            </a:r>
            <a:r>
              <a:rPr lang="sr-Cyrl-RS" sz="2400" b="1" dirty="0">
                <a:solidFill>
                  <a:srgbClr val="002060"/>
                </a:solidFill>
              </a:rPr>
              <a:t>праг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9092" name="Title 1"/>
          <p:cNvSpPr>
            <a:spLocks noGrp="1"/>
          </p:cNvSpPr>
          <p:nvPr>
            <p:ph type="title"/>
          </p:nvPr>
        </p:nvSpPr>
        <p:spPr>
          <a:xfrm>
            <a:off x="4026694" y="381000"/>
            <a:ext cx="4876800" cy="720725"/>
          </a:xfrm>
        </p:spPr>
        <p:txBody>
          <a:bodyPr>
            <a:noAutofit/>
          </a:bodyPr>
          <a:lstStyle/>
          <a:p>
            <a:pPr eaLnBrk="1" hangingPunct="1"/>
            <a:r>
              <a:rPr lang="sr-Cyrl-RS" sz="2400" b="1" dirty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/>
              <a:t/>
            </a:r>
            <a:br>
              <a:rPr lang="sr-Cyrl-RS" sz="2400" b="1" dirty="0"/>
            </a:br>
            <a:r>
              <a:rPr lang="sr-Cyrl-RS" sz="2400" b="1" dirty="0">
                <a:solidFill>
                  <a:srgbClr val="002060"/>
                </a:solidFill>
              </a:rPr>
              <a:t>(Турска, мај 2015.)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75" y="1600200"/>
            <a:ext cx="9131300" cy="5141913"/>
          </a:xfrm>
        </p:spPr>
      </p:pic>
      <p:sp>
        <p:nvSpPr>
          <p:cNvPr id="90115" name="Title 1"/>
          <p:cNvSpPr>
            <a:spLocks noGrp="1"/>
          </p:cNvSpPr>
          <p:nvPr>
            <p:ph type="title"/>
          </p:nvPr>
        </p:nvSpPr>
        <p:spPr>
          <a:xfrm>
            <a:off x="3976688" y="241300"/>
            <a:ext cx="4953000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sr-Cyrl-RS" sz="2400" b="1" dirty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/>
              <a:t/>
            </a:r>
            <a:br>
              <a:rPr lang="sr-Cyrl-RS" sz="2400" b="1" dirty="0"/>
            </a:br>
            <a:r>
              <a:rPr lang="sr-Cyrl-RS" sz="2400" b="1" dirty="0">
                <a:solidFill>
                  <a:srgbClr val="002060"/>
                </a:solidFill>
              </a:rPr>
              <a:t>(Турска, мај 2015.)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492125" y="990600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400" b="1" dirty="0" smtClean="0">
                <a:solidFill>
                  <a:srgbClr val="002060"/>
                </a:solidFill>
              </a:rPr>
              <a:t>Вештачко </a:t>
            </a:r>
            <a:r>
              <a:rPr lang="sr-Cyrl-RS" sz="2400" b="1" dirty="0">
                <a:solidFill>
                  <a:srgbClr val="002060"/>
                </a:solidFill>
              </a:rPr>
              <a:t>језеро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Content Placeholder 3" descr="WP_20150528_1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600200"/>
            <a:ext cx="8956675" cy="5043488"/>
          </a:xfrm>
        </p:spPr>
      </p:pic>
      <p:sp>
        <p:nvSpPr>
          <p:cNvPr id="91139" name="Title 1"/>
          <p:cNvSpPr>
            <a:spLocks noGrp="1"/>
          </p:cNvSpPr>
          <p:nvPr>
            <p:ph type="title"/>
          </p:nvPr>
        </p:nvSpPr>
        <p:spPr>
          <a:xfrm>
            <a:off x="3886200" y="271371"/>
            <a:ext cx="5334000" cy="868363"/>
          </a:xfrm>
        </p:spPr>
        <p:txBody>
          <a:bodyPr>
            <a:normAutofit/>
          </a:bodyPr>
          <a:lstStyle/>
          <a:p>
            <a:pPr eaLnBrk="1" hangingPunct="1"/>
            <a:r>
              <a:rPr lang="sr-Cyrl-RS" sz="2400" b="1" dirty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/>
              <a:t/>
            </a:r>
            <a:br>
              <a:rPr lang="sr-Cyrl-RS" sz="2400" b="1" dirty="0"/>
            </a:br>
            <a:r>
              <a:rPr lang="sr-Cyrl-RS" sz="2400" b="1" dirty="0">
                <a:solidFill>
                  <a:srgbClr val="002060"/>
                </a:solidFill>
              </a:rPr>
              <a:t>(Турска, мај 2015.)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1140" name="Title 1"/>
          <p:cNvSpPr txBox="1">
            <a:spLocks/>
          </p:cNvSpPr>
          <p:nvPr/>
        </p:nvSpPr>
        <p:spPr bwMode="auto">
          <a:xfrm>
            <a:off x="533400" y="990600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400" b="1" dirty="0" smtClean="0">
                <a:solidFill>
                  <a:srgbClr val="002060"/>
                </a:solidFill>
              </a:rPr>
              <a:t>Експерименталне </a:t>
            </a:r>
            <a:r>
              <a:rPr lang="sr-Cyrl-RS" sz="2400" b="1" dirty="0">
                <a:solidFill>
                  <a:srgbClr val="002060"/>
                </a:solidFill>
              </a:rPr>
              <a:t>парцеле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9172575" cy="5164138"/>
          </a:xfrm>
        </p:spPr>
      </p:pic>
      <p:sp>
        <p:nvSpPr>
          <p:cNvPr id="92163" name="Title 1"/>
          <p:cNvSpPr>
            <a:spLocks noGrp="1"/>
          </p:cNvSpPr>
          <p:nvPr>
            <p:ph type="title"/>
          </p:nvPr>
        </p:nvSpPr>
        <p:spPr>
          <a:xfrm>
            <a:off x="3900488" y="241300"/>
            <a:ext cx="5029200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sr-Cyrl-RS" sz="2400" b="1" dirty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/>
              <a:t/>
            </a:r>
            <a:br>
              <a:rPr lang="sr-Cyrl-RS" sz="2400" b="1" dirty="0"/>
            </a:br>
            <a:r>
              <a:rPr lang="sr-Cyrl-RS" sz="2400" b="1" dirty="0">
                <a:solidFill>
                  <a:srgbClr val="002060"/>
                </a:solidFill>
              </a:rPr>
              <a:t>(Турска, река Ердемли, мај 2015.)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04900"/>
            <a:ext cx="8229600" cy="503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Cyrl-RS" sz="2400" b="1" dirty="0" err="1" smtClean="0">
                <a:solidFill>
                  <a:schemeClr val="accent1">
                    <a:lumMod val="50000"/>
                  </a:schemeClr>
                </a:solidFill>
              </a:rPr>
              <a:t>Депонијска</a:t>
            </a:r>
            <a:r>
              <a:rPr lang="sr-Cyrl-R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Cyrl-RS" sz="2400" b="1" dirty="0">
                <a:solidFill>
                  <a:schemeClr val="accent1">
                    <a:lumMod val="50000"/>
                  </a:schemeClr>
                </a:solidFill>
              </a:rPr>
              <a:t>преграда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4" name="Group 12"/>
          <p:cNvGrpSpPr>
            <a:grpSpLocks/>
          </p:cNvGrpSpPr>
          <p:nvPr/>
        </p:nvGrpSpPr>
        <p:grpSpPr bwMode="auto">
          <a:xfrm>
            <a:off x="285750" y="1270000"/>
            <a:ext cx="8591550" cy="3671888"/>
            <a:chOff x="301625" y="1270000"/>
            <a:chExt cx="8591550" cy="3671888"/>
          </a:xfrm>
        </p:grpSpPr>
        <p:pic>
          <p:nvPicPr>
            <p:cNvPr id="105477" name="Picture 6" descr="01File000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70000"/>
              <a:ext cx="2533650" cy="17986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78" name="Picture 7" descr="02File00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3143250"/>
              <a:ext cx="2508250" cy="17986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79" name="Picture 8" descr="03File00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450" y="1270000"/>
              <a:ext cx="2903538" cy="17986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80" name="Picture 9" descr="04File00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638" y="1270000"/>
              <a:ext cx="2903537" cy="17986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81" name="Picture 10" descr="05File000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450" y="3143250"/>
              <a:ext cx="2903538" cy="17986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82" name="Picture 11" descr="06File000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638" y="3143250"/>
              <a:ext cx="2900362" cy="17986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475" name="Title 1"/>
          <p:cNvSpPr>
            <a:spLocks noGrp="1"/>
          </p:cNvSpPr>
          <p:nvPr>
            <p:ph type="title"/>
          </p:nvPr>
        </p:nvSpPr>
        <p:spPr>
          <a:xfrm>
            <a:off x="-34834" y="5105400"/>
            <a:ext cx="658803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200" b="1" dirty="0">
                <a:solidFill>
                  <a:srgbClr val="C00000"/>
                </a:solidFill>
              </a:rPr>
              <a:t>Пошумљавање голети (1953-2001)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0125" y="359829"/>
            <a:ext cx="5334000" cy="7112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r-Cyrl-RS" sz="2800" b="1" dirty="0" err="1">
                <a:solidFill>
                  <a:srgbClr val="FF0000"/>
                </a:solidFill>
                <a:ea typeface="+mj-ea"/>
                <a:cs typeface="+mj-cs"/>
              </a:rPr>
              <a:t>П</a:t>
            </a:r>
            <a:r>
              <a:rPr lang="sr-Cyrl-RS" sz="2800" b="1" dirty="0" err="1" smtClean="0">
                <a:solidFill>
                  <a:srgbClr val="FF0000"/>
                </a:solidFill>
                <a:ea typeface="+mj-ea"/>
                <a:cs typeface="+mj-cs"/>
              </a:rPr>
              <a:t>ротиверозиона</a:t>
            </a:r>
            <a:r>
              <a:rPr lang="sr-Cyrl-RS" sz="2800" b="1" dirty="0" smtClean="0">
                <a:solidFill>
                  <a:srgbClr val="FF0000"/>
                </a:solidFill>
                <a:ea typeface="+mj-ea"/>
                <a:cs typeface="+mj-cs"/>
              </a:rPr>
              <a:t> пракса код нас</a:t>
            </a:r>
            <a:endParaRPr lang="ru-RU" sz="2800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9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381000" y="6000750"/>
            <a:ext cx="4800600" cy="636587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>
                <a:solidFill>
                  <a:srgbClr val="C00000"/>
                </a:solidFill>
              </a:rPr>
              <a:t>Пошумљавање голети (1953-2001)</a:t>
            </a:r>
          </a:p>
        </p:txBody>
      </p:sp>
      <p:grpSp>
        <p:nvGrpSpPr>
          <p:cNvPr id="106499" name="Group 12"/>
          <p:cNvGrpSpPr>
            <a:grpSpLocks/>
          </p:cNvGrpSpPr>
          <p:nvPr/>
        </p:nvGrpSpPr>
        <p:grpSpPr bwMode="auto">
          <a:xfrm>
            <a:off x="685800" y="1219200"/>
            <a:ext cx="7239000" cy="4958005"/>
            <a:chOff x="481" y="210"/>
            <a:chExt cx="5069" cy="3898"/>
          </a:xfrm>
        </p:grpSpPr>
        <p:pic>
          <p:nvPicPr>
            <p:cNvPr id="106500" name="Picture 8" descr="01_16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" y="210"/>
              <a:ext cx="1583" cy="158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501" name="Picture 9" descr="02_39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" y="210"/>
              <a:ext cx="1607" cy="158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502" name="Picture 10" descr="03_39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" y="1888"/>
              <a:ext cx="1596" cy="158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503" name="Picture 11" descr="04_File00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" y="1888"/>
              <a:ext cx="3383" cy="22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083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990600" y="4800600"/>
            <a:ext cx="2743200" cy="708025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C00000"/>
                </a:solidFill>
              </a:rPr>
              <a:t>1953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7523" name="Picture 2" descr="GOLET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 r="15257" b="5402"/>
          <a:stretch>
            <a:fillRect/>
          </a:stretch>
        </p:blipFill>
        <p:spPr>
          <a:xfrm>
            <a:off x="73798" y="1446291"/>
            <a:ext cx="4635620" cy="304799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32" y="1444782"/>
            <a:ext cx="4371208" cy="3049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856" y="4724806"/>
            <a:ext cx="358475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itle 1"/>
          <p:cNvSpPr>
            <a:spLocks noGrp="1"/>
          </p:cNvSpPr>
          <p:nvPr>
            <p:ph type="title"/>
          </p:nvPr>
        </p:nvSpPr>
        <p:spPr>
          <a:xfrm>
            <a:off x="4114800" y="609600"/>
            <a:ext cx="4946469" cy="511175"/>
          </a:xfrm>
        </p:spPr>
        <p:txBody>
          <a:bodyPr anchor="t">
            <a:noAutofit/>
          </a:bodyPr>
          <a:lstStyle/>
          <a:p>
            <a:pPr eaLnBrk="1" hangingPunct="1"/>
            <a:r>
              <a:rPr lang="en-US" sz="2800" b="1" dirty="0" err="1">
                <a:solidFill>
                  <a:srgbClr val="C00000"/>
                </a:solidFill>
              </a:rPr>
              <a:t>Контурни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ровови</a:t>
            </a:r>
            <a:r>
              <a:rPr lang="en-US" sz="2800" b="1" dirty="0">
                <a:solidFill>
                  <a:srgbClr val="C00000"/>
                </a:solidFill>
              </a:rPr>
              <a:t> (1956)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708" y="2209800"/>
            <a:ext cx="4594342" cy="2981149"/>
          </a:xfrm>
          <a:prstGeom prst="rect">
            <a:avLst/>
          </a:prstGeom>
        </p:spPr>
      </p:pic>
      <p:pic>
        <p:nvPicPr>
          <p:cNvPr id="110594" name="Picture 2" descr="C:\Users\Ratko Ristic\Desktop\SLIKE\RESENJA\Novi rovovi u Randjelovc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371600"/>
            <a:ext cx="5108899" cy="5153025"/>
          </a:xfrm>
        </p:spPr>
      </p:pic>
    </p:spTree>
    <p:extLst>
      <p:ext uri="{BB962C8B-B14F-4D97-AF65-F5344CB8AC3E}">
        <p14:creationId xmlns:p14="http://schemas.microsoft.com/office/powerpoint/2010/main" val="1406522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DSCN05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143001"/>
            <a:ext cx="369254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58" y="2323354"/>
            <a:ext cx="4631840" cy="297329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14800" y="533401"/>
            <a:ext cx="4572000" cy="12192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Санација јаруга плетерима са каменом испуном (2012</a:t>
            </a:r>
            <a:r>
              <a:rPr lang="ru-RU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89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>
          <a:xfrm>
            <a:off x="3733800" y="609600"/>
            <a:ext cx="4838700" cy="538162"/>
          </a:xfrm>
          <a:ln>
            <a:miter lim="800000"/>
            <a:headEnd/>
            <a:tailEnd/>
          </a:ln>
        </p:spPr>
        <p:txBody>
          <a:bodyPr rtlCol="0" anchor="b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sr-Cyrl-CS" sz="2400" b="1" dirty="0">
                <a:solidFill>
                  <a:srgbClr val="C00000"/>
                </a:solidFill>
              </a:rPr>
              <a:t>Регулација </a:t>
            </a:r>
            <a:r>
              <a:rPr lang="sr-Cyrl-CS" sz="2400" b="1" dirty="0" err="1">
                <a:solidFill>
                  <a:srgbClr val="C00000"/>
                </a:solidFill>
              </a:rPr>
              <a:t>Калиманске</a:t>
            </a:r>
            <a:r>
              <a:rPr lang="sr-Cyrl-CS" sz="2400" b="1" dirty="0">
                <a:solidFill>
                  <a:srgbClr val="C00000"/>
                </a:solidFill>
              </a:rPr>
              <a:t> </a:t>
            </a:r>
            <a:r>
              <a:rPr lang="sr-Cyrl-CS" sz="2400" b="1" dirty="0" smtClean="0">
                <a:solidFill>
                  <a:srgbClr val="C00000"/>
                </a:solidFill>
              </a:rPr>
              <a:t>реке</a:t>
            </a:r>
            <a:endParaRPr lang="de-DE" sz="2400" b="1" dirty="0">
              <a:solidFill>
                <a:srgbClr val="C00000"/>
              </a:solidFill>
            </a:endParaRPr>
          </a:p>
        </p:txBody>
      </p:sp>
      <p:pic>
        <p:nvPicPr>
          <p:cNvPr id="118787" name="Picture 6" descr="IMG_1452-KALIMANSKA RE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6903720" cy="498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942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524000"/>
            <a:ext cx="8191500" cy="4724400"/>
          </a:xfrm>
        </p:spPr>
        <p:txBody>
          <a:bodyPr>
            <a:normAutofit/>
          </a:bodyPr>
          <a:lstStyle/>
          <a:p>
            <a:pPr lvl="0" algn="just"/>
            <a:r>
              <a:rPr lang="sr-Cyrl-RS" sz="2200" dirty="0" smtClean="0">
                <a:solidFill>
                  <a:srgbClr val="00B050"/>
                </a:solidFill>
              </a:rPr>
              <a:t>Мере и радови за уређење бујичног слива и ерозионог подручја су (</a:t>
            </a:r>
            <a:r>
              <a:rPr lang="sr-Cyrl-RS" sz="2200" dirty="0" err="1" smtClean="0">
                <a:solidFill>
                  <a:srgbClr val="00B050"/>
                </a:solidFill>
              </a:rPr>
              <a:t>Костадинов</a:t>
            </a:r>
            <a:r>
              <a:rPr lang="sr-Cyrl-RS" sz="2200" dirty="0" smtClean="0">
                <a:solidFill>
                  <a:srgbClr val="00B050"/>
                </a:solidFill>
              </a:rPr>
              <a:t>, 2008):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sr-Cyrl-RS" sz="2200" dirty="0" smtClean="0"/>
              <a:t>Радови:</a:t>
            </a:r>
          </a:p>
          <a:p>
            <a:pPr lvl="0" algn="just"/>
            <a:r>
              <a:rPr lang="sr-Cyrl-RS" sz="2200" dirty="0" smtClean="0">
                <a:solidFill>
                  <a:srgbClr val="0070C0"/>
                </a:solidFill>
              </a:rPr>
              <a:t>Технички радови </a:t>
            </a:r>
            <a:r>
              <a:rPr lang="sr-Cyrl-RS" sz="2200" dirty="0" smtClean="0"/>
              <a:t>(регулације, преграде, насипи…)</a:t>
            </a:r>
          </a:p>
          <a:p>
            <a:pPr lvl="0" algn="just"/>
            <a:r>
              <a:rPr lang="sr-Cyrl-RS" sz="2200" dirty="0" smtClean="0">
                <a:solidFill>
                  <a:srgbClr val="0070C0"/>
                </a:solidFill>
              </a:rPr>
              <a:t>Биолошки радови </a:t>
            </a:r>
            <a:r>
              <a:rPr lang="sr-Cyrl-RS" sz="2200" dirty="0" smtClean="0"/>
              <a:t>(пошумљавање, појасеви…)</a:t>
            </a:r>
          </a:p>
          <a:p>
            <a:pPr lvl="0" algn="just"/>
            <a:r>
              <a:rPr lang="sr-Cyrl-RS" sz="2200" dirty="0" smtClean="0">
                <a:solidFill>
                  <a:srgbClr val="0070C0"/>
                </a:solidFill>
              </a:rPr>
              <a:t>Биотехнички радови </a:t>
            </a:r>
            <a:r>
              <a:rPr lang="sr-Cyrl-RS" sz="2200" dirty="0" smtClean="0"/>
              <a:t>(контурни ровови, терасе, </a:t>
            </a:r>
            <a:r>
              <a:rPr lang="sr-Cyrl-RS" sz="2200" dirty="0" err="1" smtClean="0"/>
              <a:t>градони</a:t>
            </a:r>
            <a:r>
              <a:rPr lang="sr-Cyrl-RS" sz="2200" dirty="0" smtClean="0"/>
              <a:t>)</a:t>
            </a:r>
          </a:p>
          <a:p>
            <a:pPr lvl="0" algn="just"/>
            <a:r>
              <a:rPr lang="sr-Cyrl-RS" sz="2200" dirty="0" err="1" smtClean="0">
                <a:solidFill>
                  <a:srgbClr val="0070C0"/>
                </a:solidFill>
              </a:rPr>
              <a:t>Агротехнички</a:t>
            </a:r>
            <a:r>
              <a:rPr lang="sr-Latn-RS" sz="2200" dirty="0">
                <a:solidFill>
                  <a:srgbClr val="0070C0"/>
                </a:solidFill>
              </a:rPr>
              <a:t> </a:t>
            </a:r>
            <a:r>
              <a:rPr lang="sr-Cyrl-RS" sz="2200" dirty="0" smtClean="0">
                <a:solidFill>
                  <a:srgbClr val="0070C0"/>
                </a:solidFill>
              </a:rPr>
              <a:t>радови</a:t>
            </a:r>
            <a:r>
              <a:rPr lang="sr-Cyrl-RS" sz="2200" dirty="0" smtClean="0"/>
              <a:t>(контурно-појасна обрада, наводњавање…)</a:t>
            </a:r>
          </a:p>
          <a:p>
            <a:pPr marL="514350" lvl="0" indent="-514350" algn="just">
              <a:buFont typeface="+mj-lt"/>
              <a:buAutoNum type="arabicPeriod" startAt="2"/>
            </a:pPr>
            <a:r>
              <a:rPr lang="sr-Cyrl-RS" sz="2200" dirty="0" smtClean="0"/>
              <a:t>Мере:</a:t>
            </a:r>
          </a:p>
          <a:p>
            <a:pPr algn="just"/>
            <a:r>
              <a:rPr lang="sr-Cyrl-RS" sz="2200" dirty="0">
                <a:solidFill>
                  <a:schemeClr val="accent6">
                    <a:lumMod val="75000"/>
                  </a:schemeClr>
                </a:solidFill>
              </a:rPr>
              <a:t>Административне мере </a:t>
            </a:r>
            <a:r>
              <a:rPr lang="sr-Cyrl-RS" sz="2200" dirty="0"/>
              <a:t>(прописи, забране…)</a:t>
            </a:r>
          </a:p>
          <a:p>
            <a:pPr lvl="0" algn="just"/>
            <a:r>
              <a:rPr lang="sr-Cyrl-RS" sz="2200" dirty="0" smtClean="0">
                <a:solidFill>
                  <a:schemeClr val="accent6">
                    <a:lumMod val="75000"/>
                  </a:schemeClr>
                </a:solidFill>
              </a:rPr>
              <a:t>Економско-газдинске мере</a:t>
            </a:r>
            <a:r>
              <a:rPr lang="sr-Latn-RS" sz="2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r-Latn-RS" sz="2200" dirty="0" smtClean="0"/>
              <a:t>(</a:t>
            </a:r>
            <a:r>
              <a:rPr lang="sr-Cyrl-RS" sz="2200" dirty="0" smtClean="0"/>
              <a:t>гајење одређеног бр. стоке)</a:t>
            </a:r>
          </a:p>
          <a:p>
            <a:pPr lvl="0" algn="just"/>
            <a:r>
              <a:rPr lang="sr-Cyrl-RS" sz="2200" dirty="0" smtClean="0">
                <a:solidFill>
                  <a:schemeClr val="accent6">
                    <a:lumMod val="75000"/>
                  </a:schemeClr>
                </a:solidFill>
              </a:rPr>
              <a:t>Просветно-васпитне и пропагандне мере</a:t>
            </a:r>
          </a:p>
          <a:p>
            <a:pPr lvl="0" algn="just"/>
            <a:endParaRPr lang="sr-Cyrl-RS" sz="2200" dirty="0" smtClean="0">
              <a:solidFill>
                <a:srgbClr val="00B050"/>
              </a:solidFill>
            </a:endParaRPr>
          </a:p>
          <a:p>
            <a:pPr lvl="0" algn="just"/>
            <a:endParaRPr lang="sr-Cyrl-RS" sz="2200" dirty="0" smtClean="0">
              <a:solidFill>
                <a:srgbClr val="00B050"/>
              </a:solidFill>
            </a:endParaRPr>
          </a:p>
          <a:p>
            <a:pPr lvl="0"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61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81000"/>
            <a:ext cx="3276600" cy="4968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CS" sz="2800" b="1" dirty="0">
                <a:solidFill>
                  <a:schemeClr val="bg2">
                    <a:lumMod val="25000"/>
                  </a:schemeClr>
                </a:solidFill>
              </a:rPr>
              <a:t>Одговорност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63" y="990600"/>
            <a:ext cx="8229600" cy="57864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r-Cyrl-CS" sz="2000" b="1" dirty="0">
                <a:solidFill>
                  <a:srgbClr val="FF0000"/>
                </a:solidFill>
              </a:rPr>
              <a:t>Системски</a:t>
            </a:r>
            <a:r>
              <a:rPr lang="sr-Latn-CS" sz="2000" b="1" dirty="0">
                <a:solidFill>
                  <a:srgbClr val="FF0000"/>
                </a:solidFill>
              </a:rPr>
              <a:t> </a:t>
            </a:r>
            <a:r>
              <a:rPr lang="sr-Cyrl-CS" sz="2000" b="1" dirty="0">
                <a:solidFill>
                  <a:srgbClr val="FF0000"/>
                </a:solidFill>
              </a:rPr>
              <a:t>ниво</a:t>
            </a:r>
            <a:r>
              <a:rPr lang="sr-Latn-CS" sz="2000" b="1" dirty="0">
                <a:solidFill>
                  <a:srgbClr val="FF0000"/>
                </a:solidFill>
              </a:rPr>
              <a:t> </a:t>
            </a:r>
            <a:r>
              <a:rPr lang="sr-Cyrl-CS" sz="2000" b="1" dirty="0">
                <a:solidFill>
                  <a:srgbClr val="FF0000"/>
                </a:solidFill>
              </a:rPr>
              <a:t>одговорности</a:t>
            </a:r>
            <a:r>
              <a:rPr lang="sr-Latn-CS" sz="2000" dirty="0"/>
              <a:t> </a:t>
            </a:r>
            <a:r>
              <a:rPr lang="sr-Cyrl-CS" sz="2000" b="1" dirty="0">
                <a:solidFill>
                  <a:srgbClr val="0070C0"/>
                </a:solidFill>
              </a:rPr>
              <a:t>(ДРЖАВА)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/>
              <a:t>финансирање</a:t>
            </a:r>
            <a:r>
              <a:rPr lang="sr-Latn-CS" sz="2000" dirty="0"/>
              <a:t> </a:t>
            </a:r>
            <a:r>
              <a:rPr lang="sr-Cyrl-CS" sz="2000" dirty="0"/>
              <a:t>радова</a:t>
            </a:r>
            <a:r>
              <a:rPr lang="sr-Latn-CS" sz="2000" dirty="0"/>
              <a:t> </a:t>
            </a:r>
            <a:r>
              <a:rPr lang="sr-Cyrl-CS" sz="2000" dirty="0"/>
              <a:t>на</a:t>
            </a:r>
            <a:r>
              <a:rPr lang="sr-Latn-CS" sz="2000" dirty="0"/>
              <a:t> </a:t>
            </a:r>
            <a:r>
              <a:rPr lang="sr-Cyrl-CS" sz="2000" dirty="0"/>
              <a:t>заштити</a:t>
            </a:r>
            <a:r>
              <a:rPr lang="sr-Latn-CS" sz="2000" dirty="0"/>
              <a:t> </a:t>
            </a:r>
            <a:r>
              <a:rPr lang="sr-Cyrl-CS" sz="2000" dirty="0"/>
              <a:t>од</a:t>
            </a:r>
            <a:r>
              <a:rPr lang="sr-Latn-CS" sz="2000" dirty="0"/>
              <a:t> </a:t>
            </a:r>
            <a:r>
              <a:rPr lang="sr-Cyrl-CS" sz="2000" dirty="0"/>
              <a:t>поплава</a:t>
            </a:r>
            <a:r>
              <a:rPr lang="sr-Latn-CS" sz="2000" dirty="0"/>
              <a:t>, </a:t>
            </a:r>
            <a:endParaRPr lang="sr-Cyrl-CS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/>
              <a:t>надлежности</a:t>
            </a:r>
            <a:r>
              <a:rPr lang="sr-Latn-CS" sz="2000" dirty="0"/>
              <a:t> </a:t>
            </a:r>
            <a:r>
              <a:rPr lang="sr-Cyrl-CS" sz="2000" dirty="0"/>
              <a:t>и</a:t>
            </a:r>
            <a:r>
              <a:rPr lang="sr-Latn-CS" sz="2000" dirty="0"/>
              <a:t> </a:t>
            </a:r>
            <a:r>
              <a:rPr lang="sr-Cyrl-CS" sz="2000" dirty="0"/>
              <a:t>делокруг</a:t>
            </a:r>
            <a:r>
              <a:rPr lang="sr-Latn-CS" sz="2000" dirty="0"/>
              <a:t> </a:t>
            </a:r>
            <a:r>
              <a:rPr lang="sr-Cyrl-CS" sz="2000" dirty="0"/>
              <a:t>рада</a:t>
            </a:r>
            <a:r>
              <a:rPr lang="sr-Latn-CS" sz="2000" dirty="0"/>
              <a:t> </a:t>
            </a:r>
            <a:r>
              <a:rPr lang="sr-Cyrl-CS" sz="2000" dirty="0"/>
              <a:t>јавних</a:t>
            </a:r>
            <a:r>
              <a:rPr lang="sr-Latn-CS" sz="2000" dirty="0"/>
              <a:t> </a:t>
            </a:r>
            <a:r>
              <a:rPr lang="sr-Cyrl-CS" sz="2000" dirty="0"/>
              <a:t>водопривредних</a:t>
            </a:r>
            <a:r>
              <a:rPr lang="sr-Latn-CS" sz="2000" dirty="0"/>
              <a:t> </a:t>
            </a:r>
            <a:r>
              <a:rPr lang="sr-Cyrl-CS" sz="2000" dirty="0"/>
              <a:t>предузећа</a:t>
            </a:r>
            <a:r>
              <a:rPr lang="sr-Latn-CS" sz="2000" dirty="0"/>
              <a:t>, </a:t>
            </a:r>
            <a:endParaRPr lang="sr-Cyrl-CS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/>
              <a:t>власнички</a:t>
            </a:r>
            <a:r>
              <a:rPr lang="sr-Latn-CS" sz="2000" dirty="0"/>
              <a:t> </a:t>
            </a:r>
            <a:r>
              <a:rPr lang="sr-Cyrl-CS" sz="2000" dirty="0"/>
              <a:t>статус</a:t>
            </a:r>
            <a:r>
              <a:rPr lang="sr-Latn-CS" sz="2000" dirty="0"/>
              <a:t> </a:t>
            </a:r>
            <a:r>
              <a:rPr lang="sr-Cyrl-CS" sz="2000" dirty="0"/>
              <a:t>регионалних</a:t>
            </a:r>
            <a:r>
              <a:rPr lang="sr-Latn-CS" sz="2000" dirty="0"/>
              <a:t> </a:t>
            </a:r>
            <a:r>
              <a:rPr lang="sr-Cyrl-CS" sz="2000" dirty="0"/>
              <a:t>водопривредних</a:t>
            </a:r>
            <a:r>
              <a:rPr lang="sr-Latn-CS" sz="2000" dirty="0"/>
              <a:t> </a:t>
            </a:r>
            <a:r>
              <a:rPr lang="sr-Cyrl-CS" sz="2000" dirty="0"/>
              <a:t>предузећа</a:t>
            </a:r>
            <a:r>
              <a:rPr lang="sr-Latn-CS" sz="2000" dirty="0"/>
              <a:t>, </a:t>
            </a:r>
            <a:endParaRPr lang="sr-Cyrl-CS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/>
              <a:t>актуелна</a:t>
            </a:r>
            <a:r>
              <a:rPr lang="sr-Latn-CS" sz="2000" dirty="0"/>
              <a:t> </a:t>
            </a:r>
            <a:r>
              <a:rPr lang="sr-Cyrl-CS" sz="2000" dirty="0"/>
              <a:t>законска</a:t>
            </a:r>
            <a:r>
              <a:rPr lang="sr-Latn-CS" sz="2000" dirty="0"/>
              <a:t> </a:t>
            </a:r>
            <a:r>
              <a:rPr lang="sr-Cyrl-CS" sz="2000" dirty="0"/>
              <a:t>решења</a:t>
            </a:r>
            <a:r>
              <a:rPr lang="sr-Latn-CS" sz="2000" dirty="0"/>
              <a:t> </a:t>
            </a:r>
            <a:endParaRPr lang="sr-Cyrl-CS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/>
              <a:t>позицију</a:t>
            </a:r>
            <a:r>
              <a:rPr lang="sr-Latn-CS" sz="2000" dirty="0"/>
              <a:t> </a:t>
            </a:r>
            <a:r>
              <a:rPr lang="sr-Cyrl-CS" sz="2000" dirty="0"/>
              <a:t>водопривреде</a:t>
            </a:r>
            <a:r>
              <a:rPr lang="sr-Latn-CS" sz="2000" dirty="0"/>
              <a:t> </a:t>
            </a:r>
            <a:r>
              <a:rPr lang="sr-Cyrl-CS" sz="2000" dirty="0"/>
              <a:t>у</a:t>
            </a:r>
            <a:r>
              <a:rPr lang="sr-Latn-CS" sz="2000" dirty="0"/>
              <a:t> </a:t>
            </a:r>
            <a:r>
              <a:rPr lang="sr-Cyrl-CS" sz="2000" dirty="0"/>
              <a:t>систему</a:t>
            </a:r>
            <a:r>
              <a:rPr lang="sr-Latn-CS" sz="2000" dirty="0"/>
              <a:t> </a:t>
            </a:r>
            <a:r>
              <a:rPr lang="sr-Cyrl-CS" sz="2000" dirty="0"/>
              <a:t>јавних</a:t>
            </a:r>
            <a:r>
              <a:rPr lang="sr-Latn-CS" sz="2000" dirty="0"/>
              <a:t> </a:t>
            </a:r>
            <a:r>
              <a:rPr lang="sr-Cyrl-CS" sz="2000" dirty="0"/>
              <a:t>делатности</a:t>
            </a:r>
            <a:r>
              <a:rPr lang="sr-Latn-CS" sz="2000" dirty="0"/>
              <a:t>. </a:t>
            </a:r>
            <a:endParaRPr lang="sr-Cyrl-CS" sz="2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r-Cyrl-CS" sz="2000" b="1" dirty="0">
                <a:solidFill>
                  <a:srgbClr val="FF0000"/>
                </a:solidFill>
              </a:rPr>
              <a:t>Локални</a:t>
            </a:r>
            <a:r>
              <a:rPr lang="sr-Latn-CS" sz="2000" b="1" dirty="0">
                <a:solidFill>
                  <a:srgbClr val="FF0000"/>
                </a:solidFill>
              </a:rPr>
              <a:t> </a:t>
            </a:r>
            <a:r>
              <a:rPr lang="sr-Cyrl-CS" sz="2000" b="1" dirty="0">
                <a:solidFill>
                  <a:srgbClr val="FF0000"/>
                </a:solidFill>
              </a:rPr>
              <a:t>ниво</a:t>
            </a:r>
            <a:r>
              <a:rPr lang="sr-Latn-CS" sz="2000" b="1" dirty="0">
                <a:solidFill>
                  <a:srgbClr val="FF0000"/>
                </a:solidFill>
              </a:rPr>
              <a:t> </a:t>
            </a:r>
            <a:r>
              <a:rPr lang="sr-Cyrl-CS" sz="2000" b="1" dirty="0">
                <a:solidFill>
                  <a:srgbClr val="FF0000"/>
                </a:solidFill>
              </a:rPr>
              <a:t>одговорности</a:t>
            </a:r>
            <a:r>
              <a:rPr lang="sr-Latn-CS" sz="2000" dirty="0"/>
              <a:t> </a:t>
            </a:r>
            <a:r>
              <a:rPr lang="sr-Cyrl-CS" sz="2000" b="1" dirty="0">
                <a:solidFill>
                  <a:schemeClr val="accent3">
                    <a:lumMod val="75000"/>
                  </a:schemeClr>
                </a:solidFill>
              </a:rPr>
              <a:t>(ОПШТИНЕ И ГРАДОВИ)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/>
              <a:t>перцепција</a:t>
            </a:r>
            <a:r>
              <a:rPr lang="sr-Latn-CS" sz="2000" dirty="0"/>
              <a:t> </a:t>
            </a:r>
            <a:r>
              <a:rPr lang="sr-Cyrl-CS" sz="2000" dirty="0"/>
              <a:t>проблема</a:t>
            </a:r>
            <a:r>
              <a:rPr lang="sr-Latn-CS" sz="2000" dirty="0"/>
              <a:t> </a:t>
            </a:r>
            <a:endParaRPr lang="sr-Cyrl-CS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/>
              <a:t>укупан</a:t>
            </a:r>
            <a:r>
              <a:rPr lang="sr-Latn-CS" sz="2000" dirty="0"/>
              <a:t> </a:t>
            </a:r>
            <a:r>
              <a:rPr lang="sr-Cyrl-CS" sz="2000" dirty="0"/>
              <a:t>обим</a:t>
            </a:r>
            <a:r>
              <a:rPr lang="sr-Latn-CS" sz="2000" dirty="0"/>
              <a:t> </a:t>
            </a:r>
            <a:r>
              <a:rPr lang="sr-Cyrl-CS" sz="2000" dirty="0"/>
              <a:t>активности</a:t>
            </a:r>
            <a:r>
              <a:rPr lang="sr-Latn-CS" sz="2000" dirty="0"/>
              <a:t> </a:t>
            </a:r>
            <a:r>
              <a:rPr lang="sr-Cyrl-CS" sz="2000" dirty="0"/>
              <a:t>(урбанистички и комунални ред, едукација)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/>
              <a:t>системи ране најаве и упозорења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r-Cyrl-CS" sz="2000" b="1" dirty="0">
                <a:solidFill>
                  <a:srgbClr val="FF0000"/>
                </a:solidFill>
              </a:rPr>
              <a:t>Лични</a:t>
            </a:r>
            <a:r>
              <a:rPr lang="sr-Latn-CS" sz="2000" b="1" dirty="0">
                <a:solidFill>
                  <a:srgbClr val="FF0000"/>
                </a:solidFill>
              </a:rPr>
              <a:t> </a:t>
            </a:r>
            <a:r>
              <a:rPr lang="sr-Cyrl-CS" sz="2000" b="1" dirty="0">
                <a:solidFill>
                  <a:srgbClr val="FF0000"/>
                </a:solidFill>
              </a:rPr>
              <a:t>ниво</a:t>
            </a:r>
            <a:r>
              <a:rPr lang="sr-Latn-CS" sz="2000" b="1" dirty="0">
                <a:solidFill>
                  <a:srgbClr val="FF0000"/>
                </a:solidFill>
              </a:rPr>
              <a:t> </a:t>
            </a:r>
            <a:r>
              <a:rPr lang="sr-Cyrl-CS" sz="2000" b="1" dirty="0">
                <a:solidFill>
                  <a:srgbClr val="FF0000"/>
                </a:solidFill>
              </a:rPr>
              <a:t>одговорности</a:t>
            </a:r>
            <a:r>
              <a:rPr lang="sr-Latn-CS" sz="2000" dirty="0">
                <a:solidFill>
                  <a:srgbClr val="FF0000"/>
                </a:solidFill>
              </a:rPr>
              <a:t> </a:t>
            </a:r>
            <a:r>
              <a:rPr lang="sr-Cyrl-CS" sz="2000" b="1" dirty="0">
                <a:solidFill>
                  <a:srgbClr val="7030A0"/>
                </a:solidFill>
              </a:rPr>
              <a:t>(ГРАЂАНИ)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/>
              <a:t>градња стамбених</a:t>
            </a:r>
            <a:r>
              <a:rPr lang="sr-Latn-CS" sz="2000" dirty="0"/>
              <a:t> </a:t>
            </a:r>
            <a:r>
              <a:rPr lang="sr-Cyrl-CS" sz="2000" dirty="0"/>
              <a:t>објеката</a:t>
            </a:r>
            <a:r>
              <a:rPr lang="sr-Latn-CS" sz="2000" dirty="0"/>
              <a:t> </a:t>
            </a:r>
            <a:r>
              <a:rPr lang="sr-Cyrl-CS" sz="2000" dirty="0"/>
              <a:t>у</a:t>
            </a:r>
            <a:r>
              <a:rPr lang="sr-Latn-CS" sz="2000" dirty="0"/>
              <a:t> </a:t>
            </a:r>
            <a:r>
              <a:rPr lang="sr-Cyrl-CS" sz="2000" dirty="0"/>
              <a:t>плавним</a:t>
            </a:r>
            <a:r>
              <a:rPr lang="sr-Latn-CS" sz="2000" dirty="0"/>
              <a:t> </a:t>
            </a:r>
            <a:r>
              <a:rPr lang="sr-Cyrl-CS" sz="2000" dirty="0"/>
              <a:t>зонама</a:t>
            </a:r>
            <a:r>
              <a:rPr lang="sr-Latn-CS" sz="2000" dirty="0"/>
              <a:t> </a:t>
            </a:r>
            <a:endParaRPr lang="sr-Cyrl-CS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/>
              <a:t>одлагање</a:t>
            </a:r>
            <a:r>
              <a:rPr lang="sr-Latn-CS" sz="2000" dirty="0"/>
              <a:t> </a:t>
            </a:r>
            <a:r>
              <a:rPr lang="sr-Cyrl-CS" sz="2000" dirty="0"/>
              <a:t>отпада</a:t>
            </a:r>
            <a:r>
              <a:rPr lang="sr-Latn-CS" sz="2000" dirty="0"/>
              <a:t> </a:t>
            </a:r>
            <a:r>
              <a:rPr lang="sr-Cyrl-CS" sz="2000" dirty="0"/>
              <a:t>у</a:t>
            </a:r>
            <a:r>
              <a:rPr lang="sr-Latn-CS" sz="2000" dirty="0"/>
              <a:t> </a:t>
            </a:r>
            <a:r>
              <a:rPr lang="sr-Cyrl-CS" sz="2000" dirty="0"/>
              <a:t>приобаљу</a:t>
            </a:r>
            <a:r>
              <a:rPr lang="sr-Latn-CS" sz="2000" dirty="0"/>
              <a:t>, </a:t>
            </a:r>
            <a:r>
              <a:rPr lang="sr-Cyrl-CS" sz="2000" dirty="0"/>
              <a:t>речним</a:t>
            </a:r>
            <a:r>
              <a:rPr lang="sr-Latn-CS" sz="2000" dirty="0"/>
              <a:t> </a:t>
            </a:r>
            <a:r>
              <a:rPr lang="sr-Cyrl-CS" sz="2000" dirty="0"/>
              <a:t>и</a:t>
            </a:r>
            <a:r>
              <a:rPr lang="sr-Latn-CS" sz="2000" dirty="0"/>
              <a:t> </a:t>
            </a:r>
            <a:r>
              <a:rPr lang="sr-Cyrl-CS" sz="2000" dirty="0"/>
              <a:t>поточним</a:t>
            </a:r>
            <a:r>
              <a:rPr lang="sr-Latn-CS" sz="2000" dirty="0"/>
              <a:t> </a:t>
            </a:r>
            <a:r>
              <a:rPr lang="sr-Cyrl-CS" sz="2000" dirty="0"/>
              <a:t>коритима</a:t>
            </a:r>
            <a:r>
              <a:rPr lang="sr-Latn-CS" sz="2000" dirty="0"/>
              <a:t>. </a:t>
            </a:r>
            <a:endParaRPr lang="sr-Cyrl-CS" sz="2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r-Cyrl-CS" sz="2000" b="1" dirty="0">
                <a:solidFill>
                  <a:srgbClr val="FF0000"/>
                </a:solidFill>
              </a:rPr>
              <a:t>Незаинтересованост медија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/>
              <a:t>Телевизије са</a:t>
            </a:r>
            <a:r>
              <a:rPr lang="sr-Latn-CS" sz="2000" dirty="0"/>
              <a:t> </a:t>
            </a:r>
            <a:r>
              <a:rPr lang="sr-Cyrl-CS" sz="2000" dirty="0"/>
              <a:t>националном</a:t>
            </a:r>
            <a:r>
              <a:rPr lang="sr-Latn-CS" sz="2000" dirty="0"/>
              <a:t> </a:t>
            </a:r>
            <a:r>
              <a:rPr lang="sr-Cyrl-CS" sz="2000" dirty="0"/>
              <a:t>фреквенцијом</a:t>
            </a:r>
            <a:r>
              <a:rPr lang="sr-Latn-CS" sz="2000" dirty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48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38200" y="914400"/>
            <a:ext cx="7848600" cy="5597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sr-Cyrl-CS" sz="5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Хвала на пажњи</a:t>
            </a:r>
            <a:r>
              <a:rPr lang="en-US" sz="5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!</a:t>
            </a:r>
          </a:p>
        </p:txBody>
      </p:sp>
      <p:pic>
        <p:nvPicPr>
          <p:cNvPr id="3074" name="Picture 2" descr="https://www.setof.org/wp-content/uploads/2019/08/SETOF-gallery-2-img-10-s-6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4758" y="609600"/>
            <a:ext cx="4932042" cy="419859"/>
          </a:xfrm>
          <a:prstGeom prst="rect">
            <a:avLst/>
          </a:prstGeom>
        </p:spPr>
        <p:txBody>
          <a:bodyPr vert="horz" wrap="square" lIns="0" tIns="55245" rIns="0" bIns="0" rtlCol="0" anchor="ctr">
            <a:spAutoFit/>
          </a:bodyPr>
          <a:lstStyle/>
          <a:p>
            <a:pPr marL="571500" marR="3810" indent="-562451">
              <a:lnSpc>
                <a:spcPts val="2834"/>
              </a:lnSpc>
              <a:spcBef>
                <a:spcPts val="435"/>
              </a:spcBef>
            </a:pPr>
            <a:r>
              <a:rPr sz="2800" spc="-101" dirty="0">
                <a:latin typeface="+mn-lt"/>
              </a:rPr>
              <a:t>Ерозија</a:t>
            </a:r>
            <a:r>
              <a:rPr sz="2800" spc="-210" dirty="0">
                <a:latin typeface="+mn-lt"/>
              </a:rPr>
              <a:t> </a:t>
            </a:r>
            <a:r>
              <a:rPr sz="2800" spc="-146" dirty="0">
                <a:latin typeface="+mn-lt"/>
              </a:rPr>
              <a:t>земљишта  </a:t>
            </a:r>
            <a:r>
              <a:rPr sz="2800" spc="-94" dirty="0">
                <a:latin typeface="+mn-lt"/>
              </a:rPr>
              <a:t>у</a:t>
            </a:r>
            <a:r>
              <a:rPr sz="2800" spc="-169" dirty="0">
                <a:latin typeface="+mn-lt"/>
              </a:rPr>
              <a:t> </a:t>
            </a:r>
            <a:r>
              <a:rPr sz="2800" spc="-113" dirty="0">
                <a:latin typeface="+mn-lt"/>
              </a:rPr>
              <a:t>Србији</a:t>
            </a:r>
            <a:endParaRPr sz="2800" dirty="0">
              <a:latin typeface="+mn-lt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304800" y="1280193"/>
            <a:ext cx="3657600" cy="5256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4114046" y="5486400"/>
            <a:ext cx="2134354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200" spc="-34" dirty="0" err="1">
                <a:latin typeface="Arial"/>
                <a:cs typeface="Arial"/>
              </a:rPr>
              <a:t>Модификована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lang="sr-Cyrl-RS" sz="1200" spc="-34" dirty="0" smtClean="0">
                <a:latin typeface="Arial"/>
                <a:cs typeface="Arial"/>
              </a:rPr>
              <a:t>карта </a:t>
            </a:r>
            <a:r>
              <a:rPr sz="1200" spc="-26" dirty="0" err="1" smtClean="0">
                <a:latin typeface="Arial"/>
                <a:cs typeface="Arial"/>
              </a:rPr>
              <a:t>ерозије</a:t>
            </a:r>
            <a:r>
              <a:rPr sz="1200" spc="-26" dirty="0" smtClean="0">
                <a:latin typeface="Arial"/>
                <a:cs typeface="Arial"/>
              </a:rPr>
              <a:t> </a:t>
            </a:r>
            <a:r>
              <a:rPr sz="1200" spc="-60" dirty="0">
                <a:latin typeface="Arial"/>
                <a:cs typeface="Arial"/>
              </a:rPr>
              <a:t>земљишта </a:t>
            </a:r>
            <a:r>
              <a:rPr sz="1200" spc="-26" dirty="0">
                <a:latin typeface="Arial"/>
                <a:cs typeface="Arial"/>
              </a:rPr>
              <a:t>из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spc="-68" dirty="0">
                <a:latin typeface="Arial"/>
                <a:cs typeface="Arial"/>
              </a:rPr>
              <a:t>1983. </a:t>
            </a:r>
            <a:r>
              <a:rPr sz="1200" spc="-19" dirty="0" err="1" smtClean="0">
                <a:latin typeface="Arial"/>
                <a:cs typeface="Arial"/>
              </a:rPr>
              <a:t>применом</a:t>
            </a:r>
            <a:r>
              <a:rPr lang="en-GB" sz="1200" spc="-19" dirty="0" smtClean="0">
                <a:latin typeface="Arial"/>
                <a:cs typeface="Arial"/>
              </a:rPr>
              <a:t> </a:t>
            </a:r>
            <a:r>
              <a:rPr sz="1200" spc="-229" dirty="0" smtClean="0">
                <a:latin typeface="Arial"/>
                <a:cs typeface="Arial"/>
              </a:rPr>
              <a:t> </a:t>
            </a:r>
            <a:r>
              <a:rPr sz="1200" spc="-23" dirty="0" err="1" smtClean="0">
                <a:latin typeface="Arial"/>
                <a:cs typeface="Arial"/>
              </a:rPr>
              <a:t>методе</a:t>
            </a:r>
            <a:r>
              <a:rPr sz="1200" spc="-23" dirty="0" smtClean="0">
                <a:latin typeface="Arial"/>
                <a:cs typeface="Arial"/>
              </a:rPr>
              <a:t> </a:t>
            </a:r>
            <a:r>
              <a:rPr sz="1200" spc="-49" dirty="0">
                <a:latin typeface="Arial"/>
                <a:cs typeface="Arial"/>
              </a:rPr>
              <a:t>Потенцијала</a:t>
            </a:r>
            <a:r>
              <a:rPr sz="1200" spc="-94" dirty="0">
                <a:latin typeface="Arial"/>
                <a:cs typeface="Arial"/>
              </a:rPr>
              <a:t> </a:t>
            </a:r>
            <a:r>
              <a:rPr sz="1200" spc="-26" dirty="0">
                <a:latin typeface="Arial"/>
                <a:cs typeface="Arial"/>
              </a:rPr>
              <a:t>ерозије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676400"/>
            <a:ext cx="4572000" cy="361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33" y="1680222"/>
            <a:ext cx="4417695" cy="1521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790117" y="3316605"/>
            <a:ext cx="3001328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b="1" spc="-86" dirty="0">
                <a:latin typeface="Arial"/>
                <a:cs typeface="Arial"/>
              </a:rPr>
              <a:t>Ерозија </a:t>
            </a:r>
            <a:r>
              <a:rPr sz="1200" b="1" spc="-75" dirty="0">
                <a:latin typeface="Arial"/>
                <a:cs typeface="Arial"/>
              </a:rPr>
              <a:t>ветром </a:t>
            </a:r>
            <a:r>
              <a:rPr sz="1050" spc="-38" dirty="0">
                <a:latin typeface="Arial"/>
                <a:cs typeface="Arial"/>
              </a:rPr>
              <a:t>у </a:t>
            </a:r>
            <a:r>
              <a:rPr sz="1050" spc="-26" dirty="0">
                <a:latin typeface="Arial"/>
                <a:cs typeface="Arial"/>
              </a:rPr>
              <a:t>Суботичко-Хоргошкој </a:t>
            </a:r>
            <a:r>
              <a:rPr sz="1050" spc="-41" dirty="0">
                <a:latin typeface="Arial"/>
                <a:cs typeface="Arial"/>
              </a:rPr>
              <a:t>пешчари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1877" y="3610560"/>
            <a:ext cx="4766028" cy="2236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239641" y="5871388"/>
            <a:ext cx="7278300" cy="3943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00" b="1" spc="-53" dirty="0">
                <a:latin typeface="Arial"/>
                <a:cs typeface="Arial"/>
              </a:rPr>
              <a:t>Интензитет </a:t>
            </a:r>
            <a:r>
              <a:rPr sz="1400" b="1" spc="-68" dirty="0">
                <a:latin typeface="Arial"/>
                <a:cs typeface="Arial"/>
              </a:rPr>
              <a:t>еолске </a:t>
            </a:r>
            <a:r>
              <a:rPr sz="1400" b="1" spc="-56" dirty="0">
                <a:latin typeface="Arial"/>
                <a:cs typeface="Arial"/>
              </a:rPr>
              <a:t>ерозије </a:t>
            </a:r>
            <a:r>
              <a:rPr sz="1400" b="1" spc="-71" dirty="0">
                <a:latin typeface="Arial"/>
                <a:cs typeface="Arial"/>
              </a:rPr>
              <a:t>на </a:t>
            </a:r>
            <a:r>
              <a:rPr sz="1400" b="1" spc="-75" dirty="0">
                <a:latin typeface="Arial"/>
                <a:cs typeface="Arial"/>
              </a:rPr>
              <a:t>обрадивом</a:t>
            </a:r>
            <a:r>
              <a:rPr sz="1400" b="1" spc="-120" dirty="0">
                <a:latin typeface="Arial"/>
                <a:cs typeface="Arial"/>
              </a:rPr>
              <a:t> </a:t>
            </a:r>
            <a:r>
              <a:rPr sz="1400" b="1" spc="-90" dirty="0">
                <a:latin typeface="Arial"/>
                <a:cs typeface="Arial"/>
              </a:rPr>
              <a:t>земљишту</a:t>
            </a:r>
            <a:endParaRPr sz="1400" dirty="0">
              <a:latin typeface="Arial"/>
              <a:cs typeface="Arial"/>
            </a:endParaRPr>
          </a:p>
          <a:p>
            <a:pPr marL="9525" marR="3810">
              <a:spcBef>
                <a:spcPts val="15"/>
              </a:spcBef>
            </a:pPr>
            <a:r>
              <a:rPr sz="1100" spc="-49" dirty="0">
                <a:latin typeface="Arial"/>
                <a:cs typeface="Arial"/>
              </a:rPr>
              <a:t>А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ерозионо</a:t>
            </a:r>
            <a:r>
              <a:rPr sz="1100" spc="-49" dirty="0">
                <a:latin typeface="Arial"/>
                <a:cs typeface="Arial"/>
              </a:rPr>
              <a:t> </a:t>
            </a:r>
            <a:r>
              <a:rPr sz="1100" spc="-64" dirty="0">
                <a:latin typeface="Arial"/>
                <a:cs typeface="Arial"/>
              </a:rPr>
              <a:t>поље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26" dirty="0">
                <a:latin typeface="Arial"/>
                <a:cs typeface="Arial"/>
              </a:rPr>
              <a:t>без</a:t>
            </a:r>
            <a:r>
              <a:rPr sz="1100" spc="-49" dirty="0">
                <a:latin typeface="Arial"/>
                <a:cs typeface="Arial"/>
              </a:rPr>
              <a:t> </a:t>
            </a:r>
            <a:r>
              <a:rPr sz="1100" spc="-38" dirty="0">
                <a:latin typeface="Arial"/>
                <a:cs typeface="Arial"/>
              </a:rPr>
              <a:t>заштите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11" dirty="0">
                <a:latin typeface="Arial"/>
                <a:cs typeface="Arial"/>
              </a:rPr>
              <a:t>од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34" dirty="0">
                <a:latin typeface="Arial"/>
                <a:cs typeface="Arial"/>
              </a:rPr>
              <a:t>ветра,</a:t>
            </a:r>
            <a:r>
              <a:rPr sz="1100" spc="-49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B-</a:t>
            </a:r>
            <a:r>
              <a:rPr sz="1100" spc="-64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ерозионо</a:t>
            </a:r>
            <a:r>
              <a:rPr sz="1100" spc="-49" dirty="0">
                <a:latin typeface="Arial"/>
                <a:cs typeface="Arial"/>
              </a:rPr>
              <a:t> </a:t>
            </a:r>
            <a:r>
              <a:rPr sz="1100" spc="-64" dirty="0">
                <a:latin typeface="Arial"/>
                <a:cs typeface="Arial"/>
              </a:rPr>
              <a:t>поље</a:t>
            </a:r>
            <a:r>
              <a:rPr sz="1100" spc="-56" dirty="0">
                <a:latin typeface="Arial"/>
                <a:cs typeface="Arial"/>
              </a:rPr>
              <a:t> </a:t>
            </a:r>
            <a:r>
              <a:rPr sz="1100" spc="-34" dirty="0">
                <a:latin typeface="Arial"/>
                <a:cs typeface="Arial"/>
              </a:rPr>
              <a:t>у</a:t>
            </a:r>
            <a:r>
              <a:rPr sz="1100" spc="-56" dirty="0">
                <a:latin typeface="Arial"/>
                <a:cs typeface="Arial"/>
              </a:rPr>
              <a:t> </a:t>
            </a:r>
            <a:r>
              <a:rPr sz="1100" spc="-30" dirty="0">
                <a:latin typeface="Arial"/>
                <a:cs typeface="Arial"/>
              </a:rPr>
              <a:t>заштићеном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шумском</a:t>
            </a:r>
            <a:r>
              <a:rPr sz="1100" spc="-34" dirty="0">
                <a:latin typeface="Arial"/>
                <a:cs typeface="Arial"/>
              </a:rPr>
              <a:t> </a:t>
            </a:r>
            <a:r>
              <a:rPr sz="1100" spc="-30" dirty="0">
                <a:latin typeface="Arial"/>
                <a:cs typeface="Arial"/>
              </a:rPr>
              <a:t>појасу  </a:t>
            </a:r>
            <a:r>
              <a:rPr sz="1100" spc="-45" dirty="0">
                <a:latin typeface="Arial"/>
                <a:cs typeface="Arial"/>
              </a:rPr>
              <a:t>(Savic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et </a:t>
            </a:r>
            <a:r>
              <a:rPr sz="1100" spc="-26" dirty="0">
                <a:latin typeface="Arial"/>
                <a:cs typeface="Arial"/>
              </a:rPr>
              <a:t>al,</a:t>
            </a:r>
            <a:r>
              <a:rPr sz="1100" spc="-150" dirty="0">
                <a:latin typeface="Arial"/>
                <a:cs typeface="Arial"/>
              </a:rPr>
              <a:t> </a:t>
            </a:r>
            <a:r>
              <a:rPr sz="1100" spc="-34" dirty="0">
                <a:latin typeface="Arial"/>
                <a:cs typeface="Arial"/>
              </a:rPr>
              <a:t>2002)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343400" y="1463295"/>
            <a:ext cx="4603577" cy="4094225"/>
            <a:chOff x="4864036" y="1853945"/>
            <a:chExt cx="3975545" cy="3535680"/>
          </a:xfrm>
        </p:grpSpPr>
        <p:grpSp>
          <p:nvGrpSpPr>
            <p:cNvPr id="3" name="object 3"/>
            <p:cNvGrpSpPr/>
            <p:nvPr/>
          </p:nvGrpSpPr>
          <p:grpSpPr>
            <a:xfrm>
              <a:off x="4864036" y="1853945"/>
              <a:ext cx="3637598" cy="3535680"/>
              <a:chOff x="6485382" y="1328927"/>
              <a:chExt cx="4850130" cy="471424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7342632" y="1629155"/>
                <a:ext cx="3992879" cy="44135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6485382" y="2078736"/>
                <a:ext cx="2033270" cy="214629"/>
              </a:xfrm>
              <a:custGeom>
                <a:avLst/>
                <a:gdLst/>
                <a:ahLst/>
                <a:cxnLst/>
                <a:rect l="l" t="t" r="r" b="b"/>
                <a:pathLst>
                  <a:path w="2033270" h="214630">
                    <a:moveTo>
                      <a:pt x="83058" y="127762"/>
                    </a:moveTo>
                    <a:lnTo>
                      <a:pt x="0" y="177926"/>
                    </a:lnTo>
                    <a:lnTo>
                      <a:pt x="90042" y="214375"/>
                    </a:lnTo>
                    <a:lnTo>
                      <a:pt x="87800" y="186562"/>
                    </a:lnTo>
                    <a:lnTo>
                      <a:pt x="73278" y="186562"/>
                    </a:lnTo>
                    <a:lnTo>
                      <a:pt x="70992" y="157734"/>
                    </a:lnTo>
                    <a:lnTo>
                      <a:pt x="85381" y="156575"/>
                    </a:lnTo>
                    <a:lnTo>
                      <a:pt x="83058" y="127762"/>
                    </a:lnTo>
                    <a:close/>
                  </a:path>
                  <a:path w="2033270" h="214630">
                    <a:moveTo>
                      <a:pt x="85381" y="156575"/>
                    </a:moveTo>
                    <a:lnTo>
                      <a:pt x="70992" y="157734"/>
                    </a:lnTo>
                    <a:lnTo>
                      <a:pt x="73278" y="186562"/>
                    </a:lnTo>
                    <a:lnTo>
                      <a:pt x="87706" y="185402"/>
                    </a:lnTo>
                    <a:lnTo>
                      <a:pt x="85381" y="156575"/>
                    </a:lnTo>
                    <a:close/>
                  </a:path>
                  <a:path w="2033270" h="214630">
                    <a:moveTo>
                      <a:pt x="87706" y="185402"/>
                    </a:moveTo>
                    <a:lnTo>
                      <a:pt x="73278" y="186562"/>
                    </a:lnTo>
                    <a:lnTo>
                      <a:pt x="87800" y="186562"/>
                    </a:lnTo>
                    <a:lnTo>
                      <a:pt x="87706" y="185402"/>
                    </a:lnTo>
                    <a:close/>
                  </a:path>
                  <a:path w="2033270" h="214630">
                    <a:moveTo>
                      <a:pt x="2030857" y="0"/>
                    </a:moveTo>
                    <a:lnTo>
                      <a:pt x="85381" y="156575"/>
                    </a:lnTo>
                    <a:lnTo>
                      <a:pt x="87706" y="185402"/>
                    </a:lnTo>
                    <a:lnTo>
                      <a:pt x="2033142" y="28955"/>
                    </a:lnTo>
                    <a:lnTo>
                      <a:pt x="2030857" y="0"/>
                    </a:lnTo>
                    <a:close/>
                  </a:path>
                </a:pathLst>
              </a:custGeom>
              <a:solidFill>
                <a:srgbClr val="0D0D0D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9339072" y="1328927"/>
                <a:ext cx="1851660" cy="192328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10264902" y="2472689"/>
                <a:ext cx="382905" cy="436245"/>
              </a:xfrm>
              <a:custGeom>
                <a:avLst/>
                <a:gdLst/>
                <a:ahLst/>
                <a:cxnLst/>
                <a:rect l="l" t="t" r="r" b="b"/>
                <a:pathLst>
                  <a:path w="382904" h="436244">
                    <a:moveTo>
                      <a:pt x="0" y="217932"/>
                    </a:moveTo>
                    <a:lnTo>
                      <a:pt x="5049" y="167951"/>
                    </a:lnTo>
                    <a:lnTo>
                      <a:pt x="19434" y="122075"/>
                    </a:lnTo>
                    <a:lnTo>
                      <a:pt x="42007" y="81611"/>
                    </a:lnTo>
                    <a:lnTo>
                      <a:pt x="71623" y="47866"/>
                    </a:lnTo>
                    <a:lnTo>
                      <a:pt x="107135" y="22144"/>
                    </a:lnTo>
                    <a:lnTo>
                      <a:pt x="147397" y="5753"/>
                    </a:lnTo>
                    <a:lnTo>
                      <a:pt x="191262" y="0"/>
                    </a:lnTo>
                    <a:lnTo>
                      <a:pt x="235126" y="5753"/>
                    </a:lnTo>
                    <a:lnTo>
                      <a:pt x="275388" y="22144"/>
                    </a:lnTo>
                    <a:lnTo>
                      <a:pt x="310900" y="47866"/>
                    </a:lnTo>
                    <a:lnTo>
                      <a:pt x="340516" y="81611"/>
                    </a:lnTo>
                    <a:lnTo>
                      <a:pt x="363089" y="122075"/>
                    </a:lnTo>
                    <a:lnTo>
                      <a:pt x="377474" y="167951"/>
                    </a:lnTo>
                    <a:lnTo>
                      <a:pt x="382524" y="217932"/>
                    </a:lnTo>
                    <a:lnTo>
                      <a:pt x="377474" y="267912"/>
                    </a:lnTo>
                    <a:lnTo>
                      <a:pt x="363089" y="313788"/>
                    </a:lnTo>
                    <a:lnTo>
                      <a:pt x="340516" y="354252"/>
                    </a:lnTo>
                    <a:lnTo>
                      <a:pt x="310900" y="387997"/>
                    </a:lnTo>
                    <a:lnTo>
                      <a:pt x="275388" y="413719"/>
                    </a:lnTo>
                    <a:lnTo>
                      <a:pt x="235126" y="430110"/>
                    </a:lnTo>
                    <a:lnTo>
                      <a:pt x="191262" y="435863"/>
                    </a:lnTo>
                    <a:lnTo>
                      <a:pt x="147397" y="430110"/>
                    </a:lnTo>
                    <a:lnTo>
                      <a:pt x="107135" y="413719"/>
                    </a:lnTo>
                    <a:lnTo>
                      <a:pt x="71623" y="387997"/>
                    </a:lnTo>
                    <a:lnTo>
                      <a:pt x="42007" y="354252"/>
                    </a:lnTo>
                    <a:lnTo>
                      <a:pt x="19434" y="313788"/>
                    </a:lnTo>
                    <a:lnTo>
                      <a:pt x="5049" y="267912"/>
                    </a:lnTo>
                    <a:lnTo>
                      <a:pt x="0" y="217932"/>
                    </a:lnTo>
                    <a:close/>
                  </a:path>
                </a:pathLst>
              </a:custGeom>
              <a:ln w="19812">
                <a:solidFill>
                  <a:srgbClr val="00AF5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11" name="object 11"/>
            <p:cNvSpPr txBox="1"/>
            <p:nvPr/>
          </p:nvSpPr>
          <p:spPr>
            <a:xfrm>
              <a:off x="7628953" y="2272094"/>
              <a:ext cx="1210628" cy="852156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marR="66675">
                <a:spcBef>
                  <a:spcPts val="75"/>
                </a:spcBef>
              </a:pPr>
              <a:r>
                <a:rPr sz="900" spc="-26" dirty="0">
                  <a:latin typeface="Arial"/>
                  <a:cs typeface="Arial"/>
                </a:rPr>
                <a:t>Суботичко-хорговачка  </a:t>
              </a:r>
              <a:r>
                <a:rPr sz="900" spc="-45" dirty="0">
                  <a:latin typeface="Arial"/>
                  <a:cs typeface="Arial"/>
                </a:rPr>
                <a:t>пешчара</a:t>
              </a:r>
              <a:endParaRPr sz="900">
                <a:latin typeface="Arial"/>
                <a:cs typeface="Arial"/>
              </a:endParaRPr>
            </a:p>
            <a:p>
              <a:pPr>
                <a:spcBef>
                  <a:spcPts val="19"/>
                </a:spcBef>
              </a:pPr>
              <a:endParaRPr sz="975">
                <a:latin typeface="Arial"/>
                <a:cs typeface="Arial"/>
              </a:endParaRPr>
            </a:p>
            <a:p>
              <a:pPr marL="426244" marR="3810"/>
              <a:r>
                <a:rPr sz="900" spc="-38" dirty="0">
                  <a:latin typeface="Arial"/>
                  <a:cs typeface="Arial"/>
                </a:rPr>
                <a:t>Делиблатска  </a:t>
              </a:r>
              <a:r>
                <a:rPr sz="900" spc="-45" dirty="0">
                  <a:latin typeface="Arial"/>
                  <a:cs typeface="Arial"/>
                </a:rPr>
                <a:t>пешчара</a:t>
              </a:r>
              <a:r>
                <a:rPr sz="900" spc="-109" dirty="0">
                  <a:latin typeface="Arial"/>
                  <a:cs typeface="Arial"/>
                </a:rPr>
                <a:t> </a:t>
              </a:r>
              <a:r>
                <a:rPr sz="900" spc="-8" dirty="0">
                  <a:latin typeface="Arial"/>
                  <a:cs typeface="Arial"/>
                </a:rPr>
                <a:t>(јужни  </a:t>
              </a:r>
              <a:r>
                <a:rPr sz="900" spc="-38" dirty="0">
                  <a:latin typeface="Arial"/>
                  <a:cs typeface="Arial"/>
                </a:rPr>
                <a:t>Банат)</a:t>
              </a:r>
              <a:endParaRPr sz="900">
                <a:latin typeface="Arial"/>
                <a:cs typeface="Arial"/>
              </a:endParaRPr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080180" y="492609"/>
            <a:ext cx="3559239" cy="440025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lang="sr-Cyrl-RS" sz="2800" spc="-210" dirty="0" err="1" smtClean="0">
                <a:latin typeface="+mn-lt"/>
              </a:rPr>
              <a:t>Еолска</a:t>
            </a:r>
            <a:r>
              <a:rPr lang="sr-Cyrl-RS" sz="2800" spc="-184" dirty="0" smtClean="0">
                <a:latin typeface="+mn-lt"/>
              </a:rPr>
              <a:t> </a:t>
            </a:r>
            <a:r>
              <a:rPr lang="sr-Cyrl-RS" sz="2800" spc="-225" dirty="0" smtClean="0">
                <a:latin typeface="+mn-lt"/>
              </a:rPr>
              <a:t>ерозија</a:t>
            </a:r>
            <a:endParaRPr lang="sr-Cyrl-R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629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282460"/>
            <a:ext cx="4501894" cy="5042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4572000" y="1748575"/>
            <a:ext cx="4344283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2000" spc="-56" dirty="0">
                <a:cs typeface="Arial"/>
              </a:rPr>
              <a:t>Бујичне </a:t>
            </a:r>
            <a:r>
              <a:rPr sz="2000" spc="-60" dirty="0">
                <a:cs typeface="Arial"/>
              </a:rPr>
              <a:t>поплаве</a:t>
            </a:r>
            <a:r>
              <a:rPr sz="2000" spc="-158" dirty="0">
                <a:cs typeface="Arial"/>
              </a:rPr>
              <a:t> </a:t>
            </a:r>
            <a:r>
              <a:rPr sz="2000" spc="-49" dirty="0">
                <a:cs typeface="Arial"/>
              </a:rPr>
              <a:t>у  </a:t>
            </a:r>
            <a:r>
              <a:rPr sz="2000" spc="-60" dirty="0">
                <a:cs typeface="Arial"/>
              </a:rPr>
              <a:t>Србији</a:t>
            </a:r>
            <a:r>
              <a:rPr sz="2000" spc="-116" dirty="0">
                <a:cs typeface="Arial"/>
              </a:rPr>
              <a:t> (1915-2013)</a:t>
            </a:r>
            <a:endParaRPr sz="2000" dirty="0"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929240" y="2519259"/>
            <a:ext cx="182880" cy="422910"/>
            <a:chOff x="6288023" y="3810000"/>
            <a:chExt cx="243840" cy="563880"/>
          </a:xfrm>
        </p:grpSpPr>
        <p:sp>
          <p:nvSpPr>
            <p:cNvPr id="5" name="object 5"/>
            <p:cNvSpPr/>
            <p:nvPr/>
          </p:nvSpPr>
          <p:spPr>
            <a:xfrm>
              <a:off x="6312407" y="3810000"/>
              <a:ext cx="198119" cy="2514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6288023" y="4145279"/>
              <a:ext cx="243840" cy="228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53002" y="2494241"/>
            <a:ext cx="2982278" cy="48282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60" dirty="0">
                <a:latin typeface="Arial"/>
                <a:cs typeface="Arial"/>
              </a:rPr>
              <a:t>са</a:t>
            </a:r>
            <a:r>
              <a:rPr sz="1050" spc="-71" dirty="0">
                <a:latin typeface="Arial"/>
                <a:cs typeface="Arial"/>
              </a:rPr>
              <a:t> </a:t>
            </a:r>
            <a:r>
              <a:rPr sz="1050" spc="-19" dirty="0">
                <a:latin typeface="Arial"/>
                <a:cs typeface="Arial"/>
              </a:rPr>
              <a:t>смртним</a:t>
            </a:r>
            <a:r>
              <a:rPr sz="1050" spc="-101" dirty="0">
                <a:latin typeface="Arial"/>
                <a:cs typeface="Arial"/>
              </a:rPr>
              <a:t> </a:t>
            </a:r>
            <a:r>
              <a:rPr sz="1050" spc="-41" dirty="0">
                <a:latin typeface="Arial"/>
                <a:cs typeface="Arial"/>
              </a:rPr>
              <a:t>последицама</a:t>
            </a:r>
            <a:r>
              <a:rPr sz="1050" spc="-79" dirty="0">
                <a:latin typeface="Arial"/>
                <a:cs typeface="Arial"/>
              </a:rPr>
              <a:t> </a:t>
            </a:r>
            <a:r>
              <a:rPr sz="1050" spc="-30" dirty="0">
                <a:latin typeface="Arial"/>
                <a:cs typeface="Arial"/>
              </a:rPr>
              <a:t>и</a:t>
            </a:r>
            <a:r>
              <a:rPr sz="1050" spc="-83" dirty="0">
                <a:latin typeface="Arial"/>
                <a:cs typeface="Arial"/>
              </a:rPr>
              <a:t> </a:t>
            </a:r>
            <a:r>
              <a:rPr sz="1050" spc="-34" dirty="0">
                <a:latin typeface="Arial"/>
                <a:cs typeface="Arial"/>
              </a:rPr>
              <a:t>материјалним</a:t>
            </a:r>
            <a:r>
              <a:rPr sz="1050" spc="-94" dirty="0">
                <a:latin typeface="Arial"/>
                <a:cs typeface="Arial"/>
              </a:rPr>
              <a:t> </a:t>
            </a:r>
            <a:r>
              <a:rPr sz="1050" spc="-41" dirty="0">
                <a:latin typeface="Arial"/>
                <a:cs typeface="Arial"/>
              </a:rPr>
              <a:t>штетама</a:t>
            </a:r>
            <a:endParaRPr sz="1050" dirty="0">
              <a:latin typeface="Arial"/>
              <a:cs typeface="Arial"/>
            </a:endParaRPr>
          </a:p>
          <a:p>
            <a:pPr>
              <a:spcBef>
                <a:spcPts val="4"/>
              </a:spcBef>
            </a:pPr>
            <a:endParaRPr sz="975" dirty="0">
              <a:cs typeface="Arial"/>
            </a:endParaRPr>
          </a:p>
          <a:p>
            <a:pPr marL="9525"/>
            <a:r>
              <a:rPr sz="1050" spc="-60" dirty="0">
                <a:latin typeface="Arial"/>
                <a:cs typeface="Arial"/>
              </a:rPr>
              <a:t>са </a:t>
            </a:r>
            <a:r>
              <a:rPr sz="1050" spc="-34" dirty="0">
                <a:latin typeface="Arial"/>
                <a:cs typeface="Arial"/>
              </a:rPr>
              <a:t>материјалним</a:t>
            </a:r>
            <a:r>
              <a:rPr sz="1050" spc="-105" dirty="0">
                <a:latin typeface="Arial"/>
                <a:cs typeface="Arial"/>
              </a:rPr>
              <a:t> </a:t>
            </a:r>
            <a:r>
              <a:rPr sz="1050" spc="-41" dirty="0">
                <a:latin typeface="Arial"/>
                <a:cs typeface="Arial"/>
              </a:rPr>
              <a:t>штетама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82962" y="633696"/>
            <a:ext cx="5934075" cy="440986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>
              <a:spcBef>
                <a:spcPts val="79"/>
              </a:spcBef>
            </a:pPr>
            <a:r>
              <a:rPr sz="2800" spc="-105" dirty="0">
                <a:latin typeface="+mn-lt"/>
              </a:rPr>
              <a:t>Водна </a:t>
            </a:r>
            <a:r>
              <a:rPr sz="2800" spc="-64" dirty="0">
                <a:latin typeface="+mn-lt"/>
              </a:rPr>
              <a:t>ерозија </a:t>
            </a:r>
            <a:r>
              <a:rPr sz="2800" spc="-79" dirty="0">
                <a:latin typeface="+mn-lt"/>
              </a:rPr>
              <a:t>и </a:t>
            </a:r>
            <a:r>
              <a:rPr sz="2800" spc="-90" dirty="0" err="1">
                <a:latin typeface="+mn-lt"/>
              </a:rPr>
              <a:t>појава</a:t>
            </a:r>
            <a:r>
              <a:rPr sz="2800" spc="-90" dirty="0">
                <a:latin typeface="+mn-lt"/>
              </a:rPr>
              <a:t> </a:t>
            </a:r>
            <a:r>
              <a:rPr sz="2800" spc="-64" dirty="0" err="1" smtClean="0">
                <a:latin typeface="+mn-lt"/>
              </a:rPr>
              <a:t>бујичних</a:t>
            </a:r>
            <a:r>
              <a:rPr lang="en-GB" sz="2800" spc="-64" dirty="0" smtClean="0">
                <a:latin typeface="+mn-lt"/>
              </a:rPr>
              <a:t> </a:t>
            </a:r>
            <a:r>
              <a:rPr sz="2800" spc="-506" dirty="0" smtClean="0">
                <a:latin typeface="+mn-lt"/>
              </a:rPr>
              <a:t> </a:t>
            </a:r>
            <a:r>
              <a:rPr lang="en-GB" sz="2800" spc="-506" dirty="0" smtClean="0">
                <a:latin typeface="+mn-lt"/>
              </a:rPr>
              <a:t> </a:t>
            </a:r>
            <a:r>
              <a:rPr sz="2800" spc="-124" dirty="0" err="1" smtClean="0">
                <a:latin typeface="+mn-lt"/>
              </a:rPr>
              <a:t>поплава</a:t>
            </a:r>
            <a:endParaRPr sz="28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9506" y="5025154"/>
            <a:ext cx="4261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200" dirty="0"/>
              <a:t>Број бујичних поплава и људских жртава (1914-2013)  </a:t>
            </a:r>
            <a:endParaRPr lang="en-GB" sz="1200" dirty="0" smtClean="0"/>
          </a:p>
          <a:p>
            <a:r>
              <a:rPr lang="sr-Cyrl-RS" sz="1200" dirty="0" smtClean="0"/>
              <a:t>Извор</a:t>
            </a:r>
            <a:r>
              <a:rPr lang="sr-Cyrl-RS" sz="1200" dirty="0"/>
              <a:t>: </a:t>
            </a:r>
            <a:r>
              <a:rPr lang="en-US" sz="1200" dirty="0"/>
              <a:t>WP1.2-SERBIA-1.pdf (setof.org)</a:t>
            </a:r>
          </a:p>
        </p:txBody>
      </p:sp>
      <p:sp>
        <p:nvSpPr>
          <p:cNvPr id="11" name="object 4"/>
          <p:cNvSpPr/>
          <p:nvPr/>
        </p:nvSpPr>
        <p:spPr>
          <a:xfrm>
            <a:off x="4683183" y="3194869"/>
            <a:ext cx="4233100" cy="1793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98965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5203" y="652923"/>
            <a:ext cx="5932028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00" b="1" spc="-75" dirty="0">
                <a:cs typeface="Arial"/>
              </a:rPr>
              <a:t>Главне </a:t>
            </a:r>
            <a:r>
              <a:rPr sz="2000" b="1" spc="-23" dirty="0">
                <a:cs typeface="Arial"/>
              </a:rPr>
              <a:t>карактеристике </a:t>
            </a:r>
            <a:r>
              <a:rPr sz="2000" b="1" spc="-34" dirty="0">
                <a:cs typeface="Arial"/>
              </a:rPr>
              <a:t>бујичних </a:t>
            </a:r>
            <a:r>
              <a:rPr sz="2000" b="1" spc="-64" dirty="0">
                <a:cs typeface="Arial"/>
              </a:rPr>
              <a:t>поплава </a:t>
            </a:r>
            <a:r>
              <a:rPr sz="2000" b="1" spc="-49" dirty="0">
                <a:cs typeface="Arial"/>
              </a:rPr>
              <a:t>у</a:t>
            </a:r>
            <a:r>
              <a:rPr sz="2000" b="1" spc="-236" dirty="0">
                <a:cs typeface="Arial"/>
              </a:rPr>
              <a:t> </a:t>
            </a:r>
            <a:r>
              <a:rPr sz="2000" b="1" spc="-60" dirty="0">
                <a:cs typeface="Arial"/>
              </a:rPr>
              <a:t>Србији</a:t>
            </a:r>
            <a:endParaRPr sz="2000" b="1" dirty="0">
              <a:cs typeface="Arial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392317" y="2250208"/>
            <a:ext cx="6032973" cy="3115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1438640" y="5829398"/>
            <a:ext cx="3285760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19" dirty="0">
                <a:latin typeface="Arial"/>
                <a:cs typeface="Arial"/>
              </a:rPr>
              <a:t>Извор</a:t>
            </a:r>
            <a:r>
              <a:rPr sz="900" spc="-19" dirty="0">
                <a:latin typeface="Arial"/>
                <a:cs typeface="Arial"/>
              </a:rPr>
              <a:t>: </a:t>
            </a:r>
            <a:r>
              <a:rPr sz="900" u="sng" spc="-71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WP1.2-SERBIA-1.pdf</a:t>
            </a:r>
            <a:r>
              <a:rPr sz="900" u="sng" spc="-131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9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(</a:t>
            </a:r>
            <a:r>
              <a:rPr sz="12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cs typeface="Arial"/>
                <a:hlinkClick r:id="rId3"/>
              </a:rPr>
              <a:t>setof.org</a:t>
            </a:r>
            <a:r>
              <a:rPr sz="9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)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1507009"/>
            <a:ext cx="8120063" cy="28661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 marR="3810" algn="just">
              <a:spcBef>
                <a:spcPts val="75"/>
              </a:spcBef>
            </a:pPr>
            <a:r>
              <a:rPr sz="1800" spc="-94" dirty="0">
                <a:latin typeface="+mn-lt"/>
              </a:rPr>
              <a:t>Главни </a:t>
            </a:r>
            <a:r>
              <a:rPr sz="1800" spc="-4" dirty="0">
                <a:latin typeface="+mn-lt"/>
              </a:rPr>
              <a:t>узрок</a:t>
            </a:r>
            <a:r>
              <a:rPr sz="1800" spc="-143" dirty="0">
                <a:latin typeface="+mn-lt"/>
              </a:rPr>
              <a:t> </a:t>
            </a:r>
            <a:r>
              <a:rPr sz="1800" spc="-45" dirty="0">
                <a:latin typeface="+mn-lt"/>
              </a:rPr>
              <a:t>бујичних  </a:t>
            </a:r>
            <a:r>
              <a:rPr sz="1800" spc="-83" dirty="0">
                <a:latin typeface="+mn-lt"/>
              </a:rPr>
              <a:t>поплава су </a:t>
            </a:r>
            <a:r>
              <a:rPr sz="1800" b="1" spc="-94" dirty="0">
                <a:solidFill>
                  <a:srgbClr val="1F4E79"/>
                </a:solidFill>
                <a:latin typeface="+mn-lt"/>
                <a:cs typeface="Arial"/>
              </a:rPr>
              <a:t>екстремне  </a:t>
            </a:r>
            <a:r>
              <a:rPr sz="1800" b="1" spc="-139" dirty="0">
                <a:solidFill>
                  <a:srgbClr val="1F4E79"/>
                </a:solidFill>
                <a:latin typeface="+mn-lt"/>
                <a:cs typeface="Arial"/>
              </a:rPr>
              <a:t>падавине</a:t>
            </a:r>
            <a:r>
              <a:rPr sz="1800" b="1" spc="-139" dirty="0">
                <a:solidFill>
                  <a:srgbClr val="1F4E79"/>
                </a:solidFill>
                <a:latin typeface="+mn-lt"/>
                <a:cs typeface="Arial"/>
              </a:rPr>
              <a:t>!</a:t>
            </a:r>
            <a:endParaRPr sz="1800" dirty="0">
              <a:latin typeface="+mn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61087" y="2616935"/>
            <a:ext cx="2420303" cy="233009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b="1" spc="-101" dirty="0">
                <a:solidFill>
                  <a:srgbClr val="1F4E79"/>
                </a:solidFill>
                <a:cs typeface="Arial"/>
              </a:rPr>
              <a:t>Примери:</a:t>
            </a:r>
            <a:endParaRPr sz="1500" dirty="0">
              <a:cs typeface="Arial"/>
            </a:endParaRPr>
          </a:p>
          <a:p>
            <a:pPr>
              <a:spcBef>
                <a:spcPts val="26"/>
              </a:spcBef>
            </a:pPr>
            <a:endParaRPr sz="1388" dirty="0">
              <a:cs typeface="Arial"/>
            </a:endParaRPr>
          </a:p>
          <a:p>
            <a:pPr marL="9525" marR="3810">
              <a:spcBef>
                <a:spcPts val="4"/>
              </a:spcBef>
            </a:pPr>
            <a:r>
              <a:rPr sz="1350" b="1" spc="-116" dirty="0" err="1">
                <a:solidFill>
                  <a:srgbClr val="1F4E79"/>
                </a:solidFill>
                <a:cs typeface="Arial"/>
              </a:rPr>
              <a:t>Поплава</a:t>
            </a:r>
            <a:r>
              <a:rPr sz="1350" b="1" spc="-116" dirty="0">
                <a:solidFill>
                  <a:srgbClr val="1F4E79"/>
                </a:solidFill>
                <a:cs typeface="Arial"/>
              </a:rPr>
              <a:t> </a:t>
            </a:r>
            <a:r>
              <a:rPr lang="sr-Cyrl-RS" sz="1350" b="1" spc="-116" dirty="0">
                <a:solidFill>
                  <a:srgbClr val="1F4E79"/>
                </a:solidFill>
                <a:cs typeface="Arial"/>
              </a:rPr>
              <a:t>на реци </a:t>
            </a:r>
            <a:r>
              <a:rPr lang="sr-Cyrl-RS" sz="1350" b="1" spc="-116" dirty="0" err="1">
                <a:solidFill>
                  <a:srgbClr val="1F4E79"/>
                </a:solidFill>
                <a:cs typeface="Arial"/>
              </a:rPr>
              <a:t>Рибници</a:t>
            </a:r>
            <a:r>
              <a:rPr lang="sr-Cyrl-RS" sz="1350" b="1" spc="-116" dirty="0">
                <a:solidFill>
                  <a:srgbClr val="1F4E79"/>
                </a:solidFill>
                <a:cs typeface="Arial"/>
              </a:rPr>
              <a:t> 1996. год -</a:t>
            </a:r>
            <a:r>
              <a:rPr sz="1350" b="1" spc="-124" dirty="0">
                <a:solidFill>
                  <a:srgbClr val="1F4E79"/>
                </a:solidFill>
                <a:cs typeface="Arial"/>
              </a:rPr>
              <a:t> </a:t>
            </a:r>
            <a:r>
              <a:rPr lang="sr-Cyrl-RS" sz="1350" b="1" spc="-79" dirty="0">
                <a:solidFill>
                  <a:srgbClr val="1F4E79"/>
                </a:solidFill>
                <a:cs typeface="Arial"/>
              </a:rPr>
              <a:t>135 </a:t>
            </a:r>
            <a:r>
              <a:rPr lang="sr-Latn-RS" sz="1350" b="1" spc="-90" dirty="0">
                <a:solidFill>
                  <a:srgbClr val="1F4E79"/>
                </a:solidFill>
                <a:cs typeface="Arial"/>
              </a:rPr>
              <a:t>mm</a:t>
            </a:r>
            <a:r>
              <a:rPr sz="1350" b="1" spc="-90" dirty="0">
                <a:solidFill>
                  <a:srgbClr val="1F4E79"/>
                </a:solidFill>
                <a:cs typeface="Arial"/>
              </a:rPr>
              <a:t> </a:t>
            </a:r>
            <a:r>
              <a:rPr sz="1350" b="1" spc="-105" dirty="0" err="1">
                <a:solidFill>
                  <a:srgbClr val="1F4E79"/>
                </a:solidFill>
                <a:cs typeface="Arial"/>
              </a:rPr>
              <a:t>падавина</a:t>
            </a:r>
            <a:r>
              <a:rPr sz="1350" b="1" spc="-105" dirty="0">
                <a:solidFill>
                  <a:srgbClr val="1F4E79"/>
                </a:solidFill>
                <a:cs typeface="Arial"/>
              </a:rPr>
              <a:t> </a:t>
            </a:r>
            <a:r>
              <a:rPr sz="1350" b="1" spc="-41" dirty="0" err="1">
                <a:solidFill>
                  <a:srgbClr val="1F4E79"/>
                </a:solidFill>
                <a:cs typeface="Arial"/>
              </a:rPr>
              <a:t>које</a:t>
            </a:r>
            <a:r>
              <a:rPr sz="1350" b="1" spc="-41" dirty="0">
                <a:solidFill>
                  <a:srgbClr val="1F4E79"/>
                </a:solidFill>
                <a:cs typeface="Arial"/>
              </a:rPr>
              <a:t> </a:t>
            </a:r>
            <a:r>
              <a:rPr sz="1350" b="1" spc="-124" dirty="0" err="1">
                <a:solidFill>
                  <a:srgbClr val="1F4E79"/>
                </a:solidFill>
                <a:cs typeface="Arial"/>
              </a:rPr>
              <a:t>су</a:t>
            </a:r>
            <a:r>
              <a:rPr sz="1350" b="1" spc="-124" dirty="0">
                <a:solidFill>
                  <a:srgbClr val="1F4E79"/>
                </a:solidFill>
                <a:cs typeface="Arial"/>
              </a:rPr>
              <a:t> </a:t>
            </a:r>
            <a:r>
              <a:rPr sz="1350" b="1" spc="-109" dirty="0" err="1">
                <a:solidFill>
                  <a:srgbClr val="1F4E79"/>
                </a:solidFill>
                <a:cs typeface="Arial"/>
              </a:rPr>
              <a:t>пале</a:t>
            </a:r>
            <a:r>
              <a:rPr sz="1350" b="1" spc="-109" dirty="0">
                <a:solidFill>
                  <a:srgbClr val="1F4E79"/>
                </a:solidFill>
                <a:cs typeface="Arial"/>
              </a:rPr>
              <a:t> </a:t>
            </a:r>
            <a:r>
              <a:rPr sz="1350" b="1" spc="-83" dirty="0" err="1">
                <a:solidFill>
                  <a:srgbClr val="1F4E79"/>
                </a:solidFill>
                <a:cs typeface="Arial"/>
              </a:rPr>
              <a:t>за</a:t>
            </a:r>
            <a:r>
              <a:rPr sz="1350" b="1" spc="-83" dirty="0">
                <a:solidFill>
                  <a:srgbClr val="1F4E79"/>
                </a:solidFill>
                <a:cs typeface="Arial"/>
              </a:rPr>
              <a:t>  </a:t>
            </a:r>
            <a:r>
              <a:rPr lang="sr-Cyrl-RS" sz="1350" b="1" spc="-30" dirty="0">
                <a:solidFill>
                  <a:srgbClr val="1F4E79"/>
                </a:solidFill>
                <a:cs typeface="Arial"/>
              </a:rPr>
              <a:t>3</a:t>
            </a:r>
            <a:r>
              <a:rPr sz="1350" b="1" spc="-98" dirty="0">
                <a:solidFill>
                  <a:srgbClr val="1F4E79"/>
                </a:solidFill>
                <a:cs typeface="Arial"/>
              </a:rPr>
              <a:t> </a:t>
            </a:r>
            <a:r>
              <a:rPr lang="sr-Cyrl-RS" sz="1350" b="1" spc="-113" dirty="0">
                <a:solidFill>
                  <a:srgbClr val="1F4E79"/>
                </a:solidFill>
                <a:cs typeface="Arial"/>
              </a:rPr>
              <a:t>сата</a:t>
            </a:r>
            <a:r>
              <a:rPr lang="sr-Cyrl-RS" sz="1350" b="1" spc="-113" dirty="0" smtClean="0">
                <a:solidFill>
                  <a:srgbClr val="1F4E79"/>
                </a:solidFill>
                <a:cs typeface="Arial"/>
              </a:rPr>
              <a:t>.</a:t>
            </a:r>
          </a:p>
          <a:p>
            <a:pPr marL="9525" marR="3810">
              <a:spcBef>
                <a:spcPts val="4"/>
              </a:spcBef>
            </a:pPr>
            <a:endParaRPr lang="en-GB" sz="1350" b="1" spc="-113" dirty="0" smtClean="0">
              <a:solidFill>
                <a:srgbClr val="1F4E79"/>
              </a:solidFill>
              <a:cs typeface="Arial"/>
            </a:endParaRPr>
          </a:p>
          <a:p>
            <a:pPr marL="9525" marR="3810">
              <a:spcBef>
                <a:spcPts val="4"/>
              </a:spcBef>
            </a:pPr>
            <a:r>
              <a:rPr lang="ru-RU" sz="1350" b="1" spc="-101" dirty="0">
                <a:solidFill>
                  <a:srgbClr val="1F4E79"/>
                </a:solidFill>
                <a:cs typeface="Arial"/>
              </a:rPr>
              <a:t>Бујичне </a:t>
            </a:r>
            <a:r>
              <a:rPr lang="ru-RU" sz="1350" b="1" spc="-109" dirty="0">
                <a:solidFill>
                  <a:srgbClr val="1F4E79"/>
                </a:solidFill>
                <a:cs typeface="Arial"/>
              </a:rPr>
              <a:t>поплаве </a:t>
            </a:r>
            <a:r>
              <a:rPr lang="ru-RU" sz="1350" b="1" spc="-94" dirty="0">
                <a:solidFill>
                  <a:srgbClr val="1F4E79"/>
                </a:solidFill>
                <a:cs typeface="Arial"/>
              </a:rPr>
              <a:t>у </a:t>
            </a:r>
            <a:r>
              <a:rPr lang="ru-RU" sz="1350" b="1" spc="-105" dirty="0">
                <a:solidFill>
                  <a:srgbClr val="1F4E79"/>
                </a:solidFill>
                <a:cs typeface="Arial"/>
              </a:rPr>
              <a:t>Крупњу </a:t>
            </a:r>
            <a:r>
              <a:rPr lang="ru-RU" sz="1350" b="1" spc="-101" dirty="0">
                <a:solidFill>
                  <a:srgbClr val="1F4E79"/>
                </a:solidFill>
                <a:cs typeface="Arial"/>
              </a:rPr>
              <a:t>2014.  </a:t>
            </a:r>
            <a:r>
              <a:rPr lang="ru-RU" sz="1350" b="1" spc="-94" dirty="0">
                <a:solidFill>
                  <a:srgbClr val="1F4E79"/>
                </a:solidFill>
                <a:cs typeface="Arial"/>
              </a:rPr>
              <a:t>изазване </a:t>
            </a:r>
            <a:r>
              <a:rPr lang="ru-RU" sz="1350" b="1" spc="-71" dirty="0">
                <a:solidFill>
                  <a:srgbClr val="1F4E79"/>
                </a:solidFill>
                <a:cs typeface="Arial"/>
              </a:rPr>
              <a:t>кишом </a:t>
            </a:r>
            <a:r>
              <a:rPr lang="ru-RU" sz="1350" b="1" spc="-49" dirty="0">
                <a:solidFill>
                  <a:srgbClr val="1F4E79"/>
                </a:solidFill>
                <a:cs typeface="Arial"/>
              </a:rPr>
              <a:t>која </a:t>
            </a:r>
            <a:r>
              <a:rPr lang="ru-RU" sz="1350" b="1" spc="-56" dirty="0">
                <a:solidFill>
                  <a:srgbClr val="1F4E79"/>
                </a:solidFill>
                <a:cs typeface="Arial"/>
              </a:rPr>
              <a:t>је </a:t>
            </a:r>
            <a:r>
              <a:rPr lang="ru-RU" sz="1350" b="1" spc="-109" dirty="0">
                <a:solidFill>
                  <a:srgbClr val="1F4E79"/>
                </a:solidFill>
                <a:cs typeface="Arial"/>
              </a:rPr>
              <a:t>падала  </a:t>
            </a:r>
            <a:r>
              <a:rPr lang="ru-RU" sz="1350" b="1" spc="-116" dirty="0">
                <a:solidFill>
                  <a:srgbClr val="1F4E79"/>
                </a:solidFill>
                <a:cs typeface="Arial"/>
              </a:rPr>
              <a:t>3 </a:t>
            </a:r>
            <a:r>
              <a:rPr lang="ru-RU" sz="1350" b="1" spc="-86" dirty="0">
                <a:solidFill>
                  <a:srgbClr val="1F4E79"/>
                </a:solidFill>
                <a:cs typeface="Arial"/>
              </a:rPr>
              <a:t>дана, </a:t>
            </a:r>
            <a:r>
              <a:rPr lang="ru-RU" sz="1350" b="1" spc="-68" dirty="0">
                <a:solidFill>
                  <a:srgbClr val="1F4E79"/>
                </a:solidFill>
                <a:cs typeface="Arial"/>
              </a:rPr>
              <a:t>када </a:t>
            </a:r>
            <a:r>
              <a:rPr lang="ru-RU" sz="1350" b="1" spc="-53" dirty="0">
                <a:solidFill>
                  <a:srgbClr val="1F4E79"/>
                </a:solidFill>
                <a:cs typeface="Arial"/>
              </a:rPr>
              <a:t>је </a:t>
            </a:r>
            <a:r>
              <a:rPr lang="ru-RU" sz="1350" b="1" spc="-113" dirty="0">
                <a:solidFill>
                  <a:srgbClr val="1F4E79"/>
                </a:solidFill>
                <a:cs typeface="Arial"/>
              </a:rPr>
              <a:t>пало </a:t>
            </a:r>
            <a:r>
              <a:rPr lang="ru-RU" sz="1350" b="1" spc="-53" dirty="0">
                <a:solidFill>
                  <a:srgbClr val="1F4E79"/>
                </a:solidFill>
                <a:cs typeface="Arial"/>
              </a:rPr>
              <a:t>428</a:t>
            </a:r>
            <a:r>
              <a:rPr lang="ru-RU" sz="1350" b="1" spc="-101" dirty="0">
                <a:solidFill>
                  <a:srgbClr val="1F4E79"/>
                </a:solidFill>
                <a:cs typeface="Arial"/>
              </a:rPr>
              <a:t> </a:t>
            </a:r>
            <a:r>
              <a:rPr lang="en-GB" sz="1350" b="1" spc="-94" dirty="0" smtClean="0">
                <a:solidFill>
                  <a:srgbClr val="1F4E79"/>
                </a:solidFill>
                <a:cs typeface="Arial"/>
              </a:rPr>
              <a:t>mm</a:t>
            </a:r>
            <a:endParaRPr lang="ru-RU" sz="1350" dirty="0">
              <a:cs typeface="Arial"/>
            </a:endParaRPr>
          </a:p>
          <a:p>
            <a:pPr marL="9525" marR="3810">
              <a:spcBef>
                <a:spcPts val="4"/>
              </a:spcBef>
            </a:pPr>
            <a:endParaRPr sz="1350" dirty="0">
              <a:cs typeface="Arial"/>
            </a:endParaRPr>
          </a:p>
          <a:p>
            <a:pPr>
              <a:spcBef>
                <a:spcPts val="26"/>
              </a:spcBef>
            </a:pPr>
            <a:endParaRPr sz="1388" dirty="0"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962400"/>
            <a:ext cx="604429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484744"/>
            <a:ext cx="4419600" cy="563562"/>
          </a:xfrm>
        </p:spPr>
        <p:txBody>
          <a:bodyPr>
            <a:normAutofit/>
          </a:bodyPr>
          <a:lstStyle/>
          <a:p>
            <a:r>
              <a:rPr lang="sr-Cyrl-RS" sz="2800" dirty="0" smtClean="0">
                <a:latin typeface="+mn-lt"/>
              </a:rPr>
              <a:t>Поплаве</a:t>
            </a:r>
            <a:r>
              <a:rPr lang="en-GB" sz="2800" dirty="0" smtClean="0">
                <a:latin typeface="+mn-lt"/>
              </a:rPr>
              <a:t> 2014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5656" y="1752600"/>
            <a:ext cx="48621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200" dirty="0" smtClean="0">
                <a:solidFill>
                  <a:srgbClr val="00B0F0"/>
                </a:solidFill>
              </a:rPr>
              <a:t>Штете:</a:t>
            </a:r>
          </a:p>
          <a:p>
            <a:pPr marL="0" indent="0">
              <a:buNone/>
            </a:pPr>
            <a:r>
              <a:rPr lang="sr-Latn-RS" sz="2200" dirty="0" smtClean="0"/>
              <a:t>1,7 </a:t>
            </a:r>
            <a:r>
              <a:rPr lang="sr-Cyrl-RS" sz="2200" dirty="0" smtClean="0"/>
              <a:t>милијарди евра</a:t>
            </a:r>
            <a:endParaRPr lang="sr-Cyrl-RS" sz="2200" dirty="0"/>
          </a:p>
          <a:p>
            <a:r>
              <a:rPr lang="sr-Cyrl-RS" sz="1800" dirty="0" smtClean="0"/>
              <a:t>рударство и енергетика 494 милиона евра</a:t>
            </a:r>
          </a:p>
          <a:p>
            <a:r>
              <a:rPr lang="sr-Cyrl-RS" sz="1800" dirty="0" smtClean="0"/>
              <a:t>стамбени објекти 227 милиона евра</a:t>
            </a:r>
          </a:p>
          <a:p>
            <a:r>
              <a:rPr lang="sr-Cyrl-RS" sz="1800" dirty="0" smtClean="0"/>
              <a:t>саобраћајни сектор 100 милиона евра</a:t>
            </a:r>
          </a:p>
          <a:p>
            <a:r>
              <a:rPr lang="sr-Cyrl-RS" sz="1800" dirty="0" smtClean="0"/>
              <a:t>пољопривреда 108 милиона евра</a:t>
            </a:r>
          </a:p>
          <a:p>
            <a:pPr marL="0" indent="0">
              <a:buNone/>
            </a:pPr>
            <a:endParaRPr lang="sr-Cyrl-RS" sz="1800" dirty="0"/>
          </a:p>
          <a:p>
            <a:pPr marL="0" indent="0">
              <a:buNone/>
            </a:pPr>
            <a:endParaRPr lang="sr-Cyrl-RS" sz="1800" dirty="0" smtClean="0"/>
          </a:p>
          <a:p>
            <a:pPr marL="0" indent="0">
              <a:buNone/>
            </a:pPr>
            <a:endParaRPr lang="sr-Cyrl-RS" sz="2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78351"/>
            <a:ext cx="3748456" cy="5369664"/>
          </a:xfrm>
          <a:prstGeom prst="rect">
            <a:avLst/>
          </a:prstGeom>
        </p:spPr>
      </p:pic>
      <p:pic>
        <p:nvPicPr>
          <p:cNvPr id="1026" name="Picture 2" descr="https://www.balcanicaucaso.org/var/obc/storage/images/articoli-da-pubblicare/serbia-alluvioni-cittadini-solidali-stato-disorganizzato-152249/938104-6-ita-IT/Serbia-alluvioni-cittadini-solidali-stato-disorganizza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06528"/>
            <a:ext cx="2851403" cy="214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447800" y="3413911"/>
            <a:ext cx="381000" cy="4341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61603" y="117835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RS" dirty="0">
                <a:solidFill>
                  <a:srgbClr val="FF0000"/>
                </a:solidFill>
              </a:rPr>
              <a:t>&gt;</a:t>
            </a:r>
            <a:r>
              <a:rPr lang="sr-Cyrl-RS" dirty="0">
                <a:solidFill>
                  <a:srgbClr val="FF0000"/>
                </a:solidFill>
              </a:rPr>
              <a:t>100 </a:t>
            </a:r>
            <a:r>
              <a:rPr lang="sr-Latn-RS" dirty="0">
                <a:solidFill>
                  <a:srgbClr val="FF0000"/>
                </a:solidFill>
              </a:rPr>
              <a:t>l</a:t>
            </a:r>
            <a:r>
              <a:rPr lang="sr-Cyrl-RS" dirty="0" smtClean="0">
                <a:solidFill>
                  <a:srgbClr val="FF0000"/>
                </a:solidFill>
              </a:rPr>
              <a:t> кише по </a:t>
            </a:r>
            <a:r>
              <a:rPr lang="sr-Latn-RS" dirty="0" smtClean="0">
                <a:solidFill>
                  <a:srgbClr val="FF0000"/>
                </a:solidFill>
              </a:rPr>
              <a:t>m</a:t>
            </a:r>
            <a:r>
              <a:rPr lang="sr-Latn-RS" baseline="30000" dirty="0" smtClean="0">
                <a:solidFill>
                  <a:srgbClr val="FF0000"/>
                </a:solidFill>
              </a:rPr>
              <a:t>2</a:t>
            </a:r>
            <a:r>
              <a:rPr lang="sr-Cyrl-RS" baseline="30000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за 24 часа 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3642</TotalTime>
  <Words>860</Words>
  <Application>Microsoft Office PowerPoint</Application>
  <PresentationFormat>On-screen Show (4:3)</PresentationFormat>
  <Paragraphs>123</Paragraphs>
  <Slides>41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 ОБУКА У ЛОКАЛНОЈ ЗАЈЕДНИЦИ У ОБЛАСТИ ЗАШТИТЕ ЗЕМЉИШТА ОД ЕРОЗИЈЕ И ПРЕВЕНЦИЈЕ БУЈИЧНИХ ПОПЛАВА Мионица, 25.02.2022.</vt:lpstr>
      <vt:lpstr>PowerPoint Presentation</vt:lpstr>
      <vt:lpstr>PowerPoint Presentation</vt:lpstr>
      <vt:lpstr>PowerPoint Presentation</vt:lpstr>
      <vt:lpstr>Ерозија земљишта  у Србији</vt:lpstr>
      <vt:lpstr>Еолска ерозија</vt:lpstr>
      <vt:lpstr>Водна ерозија и појава бујичних   поплава</vt:lpstr>
      <vt:lpstr>Главни узрок бујичних  поплава су екстремне  падавине!</vt:lpstr>
      <vt:lpstr>Поплаве 2014</vt:lpstr>
      <vt:lpstr>Поплаве из 2014. указују да су потребна  додатна улагања у мере превенције од  бујичних поплава</vt:lpstr>
      <vt:lpstr>PowerPoint Presentation</vt:lpstr>
      <vt:lpstr>PowerPoint Presentation</vt:lpstr>
      <vt:lpstr>САНАЦИЈА КЛИЗИШТА</vt:lpstr>
      <vt:lpstr>Јул, 2018 ПРОГЛАШЕНА ВАНРЕДНА СИТУАЦИЈА </vt:lpstr>
      <vt:lpstr>Jун, 2020.</vt:lpstr>
      <vt:lpstr>Jун, 2020.</vt:lpstr>
      <vt:lpstr>PowerPoint Presentation</vt:lpstr>
      <vt:lpstr>PowerPoint Presentation</vt:lpstr>
      <vt:lpstr>PowerPoint Presentation</vt:lpstr>
      <vt:lpstr>Нелегална градња (Крупањ, 2014.)</vt:lpstr>
      <vt:lpstr>Топчидерска река у Рипњу, 2004.</vt:lpstr>
      <vt:lpstr>Превенција од бујичних поплава</vt:lpstr>
      <vt:lpstr>Шта се ради у свету?  (Турска, планина Таурус, мај 2015.)</vt:lpstr>
      <vt:lpstr>Шта се ради у свету?  (Турска, планина Таурус, мај 2015.)</vt:lpstr>
      <vt:lpstr>Шта се ради у свету?  (Турска, планина Таурус, мај 2015.)</vt:lpstr>
      <vt:lpstr>Шта се ради у свету?  (Турска, мај 2015.)</vt:lpstr>
      <vt:lpstr>Шта се ради у свету?  (Турска, мај 2015)</vt:lpstr>
      <vt:lpstr>Шта се ради у свету?  (Турска, мај 2015.)</vt:lpstr>
      <vt:lpstr>Шта се ради у свету?  (Турска, мај 2015.)</vt:lpstr>
      <vt:lpstr>Шта се ради у свету?  (Турска, мај 2015.)</vt:lpstr>
      <vt:lpstr>Шта се ради у свету?  (Турска, мај 2015.)</vt:lpstr>
      <vt:lpstr>Шта се ради у свету?  (Турска, мај 2015.)</vt:lpstr>
      <vt:lpstr>Шта се ради у свету?  (Турска, река Ердемли, мај 2015.)</vt:lpstr>
      <vt:lpstr>Пошумљавање голети (1953-2001)</vt:lpstr>
      <vt:lpstr>Пошумљавање голети (1953-2001)</vt:lpstr>
      <vt:lpstr>1953</vt:lpstr>
      <vt:lpstr>Контурни ровови (1956)</vt:lpstr>
      <vt:lpstr>Санација јаруга плетерима са каменом испуном (2012)</vt:lpstr>
      <vt:lpstr>Регулација Калиманске реке</vt:lpstr>
      <vt:lpstr>Одговорност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Ерозија и бујичне поплаве-фактори деградације животне средине</dc:title>
  <dc:creator>Ratko Ristic</dc:creator>
  <cp:lastModifiedBy>Tijana</cp:lastModifiedBy>
  <cp:revision>401</cp:revision>
  <dcterms:created xsi:type="dcterms:W3CDTF">2014-06-03T09:53:45Z</dcterms:created>
  <dcterms:modified xsi:type="dcterms:W3CDTF">2022-02-24T15:22:02Z</dcterms:modified>
</cp:coreProperties>
</file>