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2" r:id="rId3"/>
    <p:sldId id="259" r:id="rId4"/>
    <p:sldId id="260" r:id="rId5"/>
    <p:sldId id="327" r:id="rId6"/>
    <p:sldId id="264" r:id="rId7"/>
    <p:sldId id="267" r:id="rId8"/>
    <p:sldId id="268" r:id="rId9"/>
    <p:sldId id="266" r:id="rId10"/>
    <p:sldId id="265" r:id="rId11"/>
    <p:sldId id="331" r:id="rId12"/>
    <p:sldId id="263" r:id="rId13"/>
    <p:sldId id="335" r:id="rId14"/>
    <p:sldId id="336" r:id="rId15"/>
    <p:sldId id="337" r:id="rId16"/>
    <p:sldId id="338" r:id="rId17"/>
    <p:sldId id="407" r:id="rId18"/>
    <p:sldId id="339" r:id="rId19"/>
    <p:sldId id="340" r:id="rId20"/>
    <p:sldId id="341" r:id="rId21"/>
    <p:sldId id="342" r:id="rId22"/>
    <p:sldId id="343" r:id="rId23"/>
    <p:sldId id="344" r:id="rId24"/>
    <p:sldId id="346" r:id="rId25"/>
    <p:sldId id="347" r:id="rId26"/>
    <p:sldId id="348" r:id="rId27"/>
    <p:sldId id="349" r:id="rId28"/>
    <p:sldId id="350" r:id="rId29"/>
    <p:sldId id="351" r:id="rId30"/>
    <p:sldId id="270" r:id="rId31"/>
    <p:sldId id="354" r:id="rId32"/>
    <p:sldId id="359" r:id="rId33"/>
    <p:sldId id="361" r:id="rId34"/>
    <p:sldId id="373" r:id="rId35"/>
    <p:sldId id="374" r:id="rId36"/>
    <p:sldId id="271" r:id="rId37"/>
    <p:sldId id="296" r:id="rId38"/>
    <p:sldId id="295" r:id="rId39"/>
    <p:sldId id="272" r:id="rId40"/>
    <p:sldId id="278" r:id="rId41"/>
    <p:sldId id="276" r:id="rId42"/>
    <p:sldId id="297" r:id="rId43"/>
    <p:sldId id="273" r:id="rId44"/>
    <p:sldId id="362" r:id="rId45"/>
    <p:sldId id="274" r:id="rId46"/>
    <p:sldId id="318" r:id="rId47"/>
    <p:sldId id="319" r:id="rId48"/>
    <p:sldId id="320" r:id="rId49"/>
    <p:sldId id="277" r:id="rId50"/>
    <p:sldId id="321" r:id="rId51"/>
    <p:sldId id="275" r:id="rId52"/>
    <p:sldId id="323" r:id="rId53"/>
    <p:sldId id="308" r:id="rId54"/>
    <p:sldId id="299" r:id="rId55"/>
    <p:sldId id="301" r:id="rId56"/>
    <p:sldId id="303" r:id="rId57"/>
    <p:sldId id="302" r:id="rId58"/>
    <p:sldId id="353" r:id="rId59"/>
    <p:sldId id="363" r:id="rId60"/>
    <p:sldId id="315" r:id="rId61"/>
    <p:sldId id="365" r:id="rId62"/>
    <p:sldId id="408" r:id="rId63"/>
    <p:sldId id="367" r:id="rId64"/>
    <p:sldId id="368" r:id="rId65"/>
    <p:sldId id="371" r:id="rId66"/>
  </p:sldIdLst>
  <p:sldSz cx="12192000" cy="6858000"/>
  <p:notesSz cx="6858000" cy="9144000"/>
  <p:defaultTextStyle>
    <a:defPPr>
      <a:defRPr lang="sr-Latn-RS"/>
    </a:defPPr>
    <a:lvl1pPr algn="l" rtl="0" eaLnBrk="0" fontAlgn="base" hangingPunct="0">
      <a:spcBef>
        <a:spcPct val="0"/>
      </a:spcBef>
      <a:spcAft>
        <a:spcPct val="0"/>
      </a:spcAft>
      <a:defRPr kern="1200">
        <a:solidFill>
          <a:schemeClr val="tx1"/>
        </a:solidFill>
        <a:latin typeface="Candara" panose="020E05020303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Candara" panose="020E05020303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Candara" panose="020E05020303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andara" panose="020E05020303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andara" panose="020E0502030303020204" pitchFamily="34" charset="0"/>
        <a:ea typeface="+mn-ea"/>
        <a:cs typeface="+mn-cs"/>
      </a:defRPr>
    </a:lvl5pPr>
    <a:lvl6pPr marL="2286000" algn="l" defTabSz="914400" rtl="0" eaLnBrk="1" latinLnBrk="0" hangingPunct="1">
      <a:defRPr kern="1200">
        <a:solidFill>
          <a:schemeClr val="tx1"/>
        </a:solidFill>
        <a:latin typeface="Candara" panose="020E0502030303020204" pitchFamily="34" charset="0"/>
        <a:ea typeface="+mn-ea"/>
        <a:cs typeface="+mn-cs"/>
      </a:defRPr>
    </a:lvl6pPr>
    <a:lvl7pPr marL="2743200" algn="l" defTabSz="914400" rtl="0" eaLnBrk="1" latinLnBrk="0" hangingPunct="1">
      <a:defRPr kern="1200">
        <a:solidFill>
          <a:schemeClr val="tx1"/>
        </a:solidFill>
        <a:latin typeface="Candara" panose="020E0502030303020204" pitchFamily="34" charset="0"/>
        <a:ea typeface="+mn-ea"/>
        <a:cs typeface="+mn-cs"/>
      </a:defRPr>
    </a:lvl7pPr>
    <a:lvl8pPr marL="3200400" algn="l" defTabSz="914400" rtl="0" eaLnBrk="1" latinLnBrk="0" hangingPunct="1">
      <a:defRPr kern="1200">
        <a:solidFill>
          <a:schemeClr val="tx1"/>
        </a:solidFill>
        <a:latin typeface="Candara" panose="020E0502030303020204" pitchFamily="34" charset="0"/>
        <a:ea typeface="+mn-ea"/>
        <a:cs typeface="+mn-cs"/>
      </a:defRPr>
    </a:lvl8pPr>
    <a:lvl9pPr marL="3657600" algn="l" defTabSz="914400" rtl="0" eaLnBrk="1" latinLnBrk="0" hangingPunct="1">
      <a:defRPr kern="1200">
        <a:solidFill>
          <a:schemeClr val="tx1"/>
        </a:solidFill>
        <a:latin typeface="Candara" panose="020E0502030303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0" d="100"/>
          <a:sy n="60" d="100"/>
        </p:scale>
        <p:origin x="80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Lazarević" userId="047f06ffa79f6662" providerId="LiveId" clId="{AFB80969-0E6B-49C1-A7F1-4210F3162183}"/>
    <pc:docChg chg="modSld">
      <pc:chgData name="Katarina Lazarević" userId="047f06ffa79f6662" providerId="LiveId" clId="{AFB80969-0E6B-49C1-A7F1-4210F3162183}" dt="2022-05-20T10:21:12.013" v="16" actId="404"/>
      <pc:docMkLst>
        <pc:docMk/>
      </pc:docMkLst>
      <pc:sldChg chg="addSp modSp mod">
        <pc:chgData name="Katarina Lazarević" userId="047f06ffa79f6662" providerId="LiveId" clId="{AFB80969-0E6B-49C1-A7F1-4210F3162183}" dt="2022-05-20T10:21:12.013" v="16" actId="404"/>
        <pc:sldMkLst>
          <pc:docMk/>
          <pc:sldMk cId="0" sldId="256"/>
        </pc:sldMkLst>
        <pc:spChg chg="add mod">
          <ac:chgData name="Katarina Lazarević" userId="047f06ffa79f6662" providerId="LiveId" clId="{AFB80969-0E6B-49C1-A7F1-4210F3162183}" dt="2022-05-20T10:21:12.013" v="16" actId="404"/>
          <ac:spMkLst>
            <pc:docMk/>
            <pc:sldMk cId="0" sldId="256"/>
            <ac:spMk id="8" creationId="{217C8B3D-A0B6-6A5F-98B6-64A063B070E1}"/>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r-Cyrl-R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r-Cyrl-RS"/>
          </a:p>
        </p:txBody>
      </p:sp>
      <p:sp>
        <p:nvSpPr>
          <p:cNvPr id="4" name="Date Placeholder 3"/>
          <p:cNvSpPr>
            <a:spLocks noGrp="1"/>
          </p:cNvSpPr>
          <p:nvPr>
            <p:ph type="dt" sz="half" idx="10"/>
          </p:nvPr>
        </p:nvSpPr>
        <p:spPr/>
        <p:txBody>
          <a:bodyPr/>
          <a:lstStyle>
            <a:lvl1pPr>
              <a:defRPr/>
            </a:lvl1pPr>
          </a:lstStyle>
          <a:p>
            <a:pPr>
              <a:defRPr/>
            </a:pPr>
            <a:fld id="{609A47DB-1EDC-4148-B53C-C8EF5EB07364}" type="datetimeFigureOut">
              <a:rPr lang="sr-Cyrl-RS"/>
              <a:pPr>
                <a:defRPr/>
              </a:pPr>
              <a:t>20.05.2022.</a:t>
            </a:fld>
            <a:endParaRPr lang="sr-Cyrl-RS"/>
          </a:p>
        </p:txBody>
      </p:sp>
      <p:sp>
        <p:nvSpPr>
          <p:cNvPr id="5" name="Footer Placeholder 4"/>
          <p:cNvSpPr>
            <a:spLocks noGrp="1"/>
          </p:cNvSpPr>
          <p:nvPr>
            <p:ph type="ftr" sz="quarter" idx="11"/>
          </p:nvPr>
        </p:nvSpPr>
        <p:spPr/>
        <p:txBody>
          <a:bodyPr/>
          <a:lstStyle>
            <a:lvl1pPr>
              <a:defRPr/>
            </a:lvl1pPr>
          </a:lstStyle>
          <a:p>
            <a:pPr>
              <a:defRPr/>
            </a:pPr>
            <a:endParaRPr lang="sr-Cyrl-RS"/>
          </a:p>
        </p:txBody>
      </p:sp>
      <p:sp>
        <p:nvSpPr>
          <p:cNvPr id="6" name="Slide Number Placeholder 5"/>
          <p:cNvSpPr>
            <a:spLocks noGrp="1"/>
          </p:cNvSpPr>
          <p:nvPr>
            <p:ph type="sldNum" sz="quarter" idx="12"/>
          </p:nvPr>
        </p:nvSpPr>
        <p:spPr/>
        <p:txBody>
          <a:bodyPr/>
          <a:lstStyle>
            <a:lvl1pPr>
              <a:defRPr/>
            </a:lvl1pPr>
          </a:lstStyle>
          <a:p>
            <a:pPr>
              <a:defRPr/>
            </a:pPr>
            <a:fld id="{BEA15A9A-2474-4BE8-96F0-D85E66EA1A98}" type="slidenum">
              <a:rPr lang="sr-Cyrl-RS"/>
              <a:pPr>
                <a:defRPr/>
              </a:pPr>
              <a:t>‹#›</a:t>
            </a:fld>
            <a:endParaRPr lang="sr-Cyrl-RS"/>
          </a:p>
        </p:txBody>
      </p:sp>
    </p:spTree>
    <p:extLst>
      <p:ext uri="{BB962C8B-B14F-4D97-AF65-F5344CB8AC3E}">
        <p14:creationId xmlns:p14="http://schemas.microsoft.com/office/powerpoint/2010/main" val="30234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Cyrl-R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Date Placeholder 3"/>
          <p:cNvSpPr>
            <a:spLocks noGrp="1"/>
          </p:cNvSpPr>
          <p:nvPr>
            <p:ph type="dt" sz="half" idx="10"/>
          </p:nvPr>
        </p:nvSpPr>
        <p:spPr/>
        <p:txBody>
          <a:bodyPr/>
          <a:lstStyle>
            <a:lvl1pPr>
              <a:defRPr/>
            </a:lvl1pPr>
          </a:lstStyle>
          <a:p>
            <a:pPr>
              <a:defRPr/>
            </a:pPr>
            <a:fld id="{2E0540F6-EA36-4C23-A380-1BAAAA02F60F}" type="datetimeFigureOut">
              <a:rPr lang="sr-Cyrl-RS"/>
              <a:pPr>
                <a:defRPr/>
              </a:pPr>
              <a:t>20.05.2022.</a:t>
            </a:fld>
            <a:endParaRPr lang="sr-Cyrl-RS"/>
          </a:p>
        </p:txBody>
      </p:sp>
      <p:sp>
        <p:nvSpPr>
          <p:cNvPr id="5" name="Footer Placeholder 4"/>
          <p:cNvSpPr>
            <a:spLocks noGrp="1"/>
          </p:cNvSpPr>
          <p:nvPr>
            <p:ph type="ftr" sz="quarter" idx="11"/>
          </p:nvPr>
        </p:nvSpPr>
        <p:spPr/>
        <p:txBody>
          <a:bodyPr/>
          <a:lstStyle>
            <a:lvl1pPr>
              <a:defRPr/>
            </a:lvl1pPr>
          </a:lstStyle>
          <a:p>
            <a:pPr>
              <a:defRPr/>
            </a:pPr>
            <a:endParaRPr lang="sr-Cyrl-RS"/>
          </a:p>
        </p:txBody>
      </p:sp>
      <p:sp>
        <p:nvSpPr>
          <p:cNvPr id="6" name="Slide Number Placeholder 5"/>
          <p:cNvSpPr>
            <a:spLocks noGrp="1"/>
          </p:cNvSpPr>
          <p:nvPr>
            <p:ph type="sldNum" sz="quarter" idx="12"/>
          </p:nvPr>
        </p:nvSpPr>
        <p:spPr/>
        <p:txBody>
          <a:bodyPr/>
          <a:lstStyle>
            <a:lvl1pPr>
              <a:defRPr/>
            </a:lvl1pPr>
          </a:lstStyle>
          <a:p>
            <a:pPr>
              <a:defRPr/>
            </a:pPr>
            <a:fld id="{7F2BECA2-9550-4AC7-AE68-2896BB0162E1}" type="slidenum">
              <a:rPr lang="sr-Cyrl-RS"/>
              <a:pPr>
                <a:defRPr/>
              </a:pPr>
              <a:t>‹#›</a:t>
            </a:fld>
            <a:endParaRPr lang="sr-Cyrl-RS"/>
          </a:p>
        </p:txBody>
      </p:sp>
    </p:spTree>
    <p:extLst>
      <p:ext uri="{BB962C8B-B14F-4D97-AF65-F5344CB8AC3E}">
        <p14:creationId xmlns:p14="http://schemas.microsoft.com/office/powerpoint/2010/main" val="50990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r-Cyrl-R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Date Placeholder 3"/>
          <p:cNvSpPr>
            <a:spLocks noGrp="1"/>
          </p:cNvSpPr>
          <p:nvPr>
            <p:ph type="dt" sz="half" idx="10"/>
          </p:nvPr>
        </p:nvSpPr>
        <p:spPr/>
        <p:txBody>
          <a:bodyPr/>
          <a:lstStyle>
            <a:lvl1pPr>
              <a:defRPr/>
            </a:lvl1pPr>
          </a:lstStyle>
          <a:p>
            <a:pPr>
              <a:defRPr/>
            </a:pPr>
            <a:fld id="{2AB73F0B-8428-458B-BB5E-777B660177EA}" type="datetimeFigureOut">
              <a:rPr lang="sr-Cyrl-RS"/>
              <a:pPr>
                <a:defRPr/>
              </a:pPr>
              <a:t>20.05.2022.</a:t>
            </a:fld>
            <a:endParaRPr lang="sr-Cyrl-RS"/>
          </a:p>
        </p:txBody>
      </p:sp>
      <p:sp>
        <p:nvSpPr>
          <p:cNvPr id="5" name="Footer Placeholder 4"/>
          <p:cNvSpPr>
            <a:spLocks noGrp="1"/>
          </p:cNvSpPr>
          <p:nvPr>
            <p:ph type="ftr" sz="quarter" idx="11"/>
          </p:nvPr>
        </p:nvSpPr>
        <p:spPr/>
        <p:txBody>
          <a:bodyPr/>
          <a:lstStyle>
            <a:lvl1pPr>
              <a:defRPr/>
            </a:lvl1pPr>
          </a:lstStyle>
          <a:p>
            <a:pPr>
              <a:defRPr/>
            </a:pPr>
            <a:endParaRPr lang="sr-Cyrl-RS"/>
          </a:p>
        </p:txBody>
      </p:sp>
      <p:sp>
        <p:nvSpPr>
          <p:cNvPr id="6" name="Slide Number Placeholder 5"/>
          <p:cNvSpPr>
            <a:spLocks noGrp="1"/>
          </p:cNvSpPr>
          <p:nvPr>
            <p:ph type="sldNum" sz="quarter" idx="12"/>
          </p:nvPr>
        </p:nvSpPr>
        <p:spPr/>
        <p:txBody>
          <a:bodyPr/>
          <a:lstStyle>
            <a:lvl1pPr>
              <a:defRPr/>
            </a:lvl1pPr>
          </a:lstStyle>
          <a:p>
            <a:pPr>
              <a:defRPr/>
            </a:pPr>
            <a:fld id="{9DC269AC-C873-432C-ACB9-A4D9616F787D}" type="slidenum">
              <a:rPr lang="sr-Cyrl-RS"/>
              <a:pPr>
                <a:defRPr/>
              </a:pPr>
              <a:t>‹#›</a:t>
            </a:fld>
            <a:endParaRPr lang="sr-Cyrl-RS"/>
          </a:p>
        </p:txBody>
      </p:sp>
    </p:spTree>
    <p:extLst>
      <p:ext uri="{BB962C8B-B14F-4D97-AF65-F5344CB8AC3E}">
        <p14:creationId xmlns:p14="http://schemas.microsoft.com/office/powerpoint/2010/main" val="318651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Cyrl-R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Date Placeholder 3"/>
          <p:cNvSpPr>
            <a:spLocks noGrp="1"/>
          </p:cNvSpPr>
          <p:nvPr>
            <p:ph type="dt" sz="half" idx="10"/>
          </p:nvPr>
        </p:nvSpPr>
        <p:spPr/>
        <p:txBody>
          <a:bodyPr/>
          <a:lstStyle>
            <a:lvl1pPr>
              <a:defRPr/>
            </a:lvl1pPr>
          </a:lstStyle>
          <a:p>
            <a:pPr>
              <a:defRPr/>
            </a:pPr>
            <a:fld id="{35F4D432-E206-4826-AB50-DFE63F50E7E2}" type="datetimeFigureOut">
              <a:rPr lang="sr-Cyrl-RS"/>
              <a:pPr>
                <a:defRPr/>
              </a:pPr>
              <a:t>20.05.2022.</a:t>
            </a:fld>
            <a:endParaRPr lang="sr-Cyrl-RS"/>
          </a:p>
        </p:txBody>
      </p:sp>
      <p:sp>
        <p:nvSpPr>
          <p:cNvPr id="5" name="Footer Placeholder 4"/>
          <p:cNvSpPr>
            <a:spLocks noGrp="1"/>
          </p:cNvSpPr>
          <p:nvPr>
            <p:ph type="ftr" sz="quarter" idx="11"/>
          </p:nvPr>
        </p:nvSpPr>
        <p:spPr/>
        <p:txBody>
          <a:bodyPr/>
          <a:lstStyle>
            <a:lvl1pPr>
              <a:defRPr/>
            </a:lvl1pPr>
          </a:lstStyle>
          <a:p>
            <a:pPr>
              <a:defRPr/>
            </a:pPr>
            <a:endParaRPr lang="sr-Cyrl-RS"/>
          </a:p>
        </p:txBody>
      </p:sp>
      <p:sp>
        <p:nvSpPr>
          <p:cNvPr id="6" name="Slide Number Placeholder 5"/>
          <p:cNvSpPr>
            <a:spLocks noGrp="1"/>
          </p:cNvSpPr>
          <p:nvPr>
            <p:ph type="sldNum" sz="quarter" idx="12"/>
          </p:nvPr>
        </p:nvSpPr>
        <p:spPr/>
        <p:txBody>
          <a:bodyPr/>
          <a:lstStyle>
            <a:lvl1pPr>
              <a:defRPr/>
            </a:lvl1pPr>
          </a:lstStyle>
          <a:p>
            <a:pPr>
              <a:defRPr/>
            </a:pPr>
            <a:fld id="{EC762FE3-F7DA-4CBB-A080-D0E8D2AB6847}" type="slidenum">
              <a:rPr lang="sr-Cyrl-RS"/>
              <a:pPr>
                <a:defRPr/>
              </a:pPr>
              <a:t>‹#›</a:t>
            </a:fld>
            <a:endParaRPr lang="sr-Cyrl-RS"/>
          </a:p>
        </p:txBody>
      </p:sp>
    </p:spTree>
    <p:extLst>
      <p:ext uri="{BB962C8B-B14F-4D97-AF65-F5344CB8AC3E}">
        <p14:creationId xmlns:p14="http://schemas.microsoft.com/office/powerpoint/2010/main" val="375028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r-Cyrl-R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4AA191-A073-4A4A-ABA4-B53C1CB5891A}" type="datetimeFigureOut">
              <a:rPr lang="sr-Cyrl-RS"/>
              <a:pPr>
                <a:defRPr/>
              </a:pPr>
              <a:t>20.05.2022.</a:t>
            </a:fld>
            <a:endParaRPr lang="sr-Cyrl-RS"/>
          </a:p>
        </p:txBody>
      </p:sp>
      <p:sp>
        <p:nvSpPr>
          <p:cNvPr id="5" name="Footer Placeholder 4"/>
          <p:cNvSpPr>
            <a:spLocks noGrp="1"/>
          </p:cNvSpPr>
          <p:nvPr>
            <p:ph type="ftr" sz="quarter" idx="11"/>
          </p:nvPr>
        </p:nvSpPr>
        <p:spPr/>
        <p:txBody>
          <a:bodyPr/>
          <a:lstStyle>
            <a:lvl1pPr>
              <a:defRPr/>
            </a:lvl1pPr>
          </a:lstStyle>
          <a:p>
            <a:pPr>
              <a:defRPr/>
            </a:pPr>
            <a:endParaRPr lang="sr-Cyrl-RS"/>
          </a:p>
        </p:txBody>
      </p:sp>
      <p:sp>
        <p:nvSpPr>
          <p:cNvPr id="6" name="Slide Number Placeholder 5"/>
          <p:cNvSpPr>
            <a:spLocks noGrp="1"/>
          </p:cNvSpPr>
          <p:nvPr>
            <p:ph type="sldNum" sz="quarter" idx="12"/>
          </p:nvPr>
        </p:nvSpPr>
        <p:spPr/>
        <p:txBody>
          <a:bodyPr/>
          <a:lstStyle>
            <a:lvl1pPr>
              <a:defRPr/>
            </a:lvl1pPr>
          </a:lstStyle>
          <a:p>
            <a:pPr>
              <a:defRPr/>
            </a:pPr>
            <a:fld id="{07256F0E-94E0-41C8-9EE3-B18016520C5D}" type="slidenum">
              <a:rPr lang="sr-Cyrl-RS"/>
              <a:pPr>
                <a:defRPr/>
              </a:pPr>
              <a:t>‹#›</a:t>
            </a:fld>
            <a:endParaRPr lang="sr-Cyrl-RS"/>
          </a:p>
        </p:txBody>
      </p:sp>
    </p:spTree>
    <p:extLst>
      <p:ext uri="{BB962C8B-B14F-4D97-AF65-F5344CB8AC3E}">
        <p14:creationId xmlns:p14="http://schemas.microsoft.com/office/powerpoint/2010/main" val="133323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Cyrl-R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5" name="Date Placeholder 3"/>
          <p:cNvSpPr>
            <a:spLocks noGrp="1"/>
          </p:cNvSpPr>
          <p:nvPr>
            <p:ph type="dt" sz="half" idx="10"/>
          </p:nvPr>
        </p:nvSpPr>
        <p:spPr/>
        <p:txBody>
          <a:bodyPr/>
          <a:lstStyle>
            <a:lvl1pPr>
              <a:defRPr/>
            </a:lvl1pPr>
          </a:lstStyle>
          <a:p>
            <a:pPr>
              <a:defRPr/>
            </a:pPr>
            <a:fld id="{9CE33824-23EF-48EC-9C8D-02104D3F9652}" type="datetimeFigureOut">
              <a:rPr lang="sr-Cyrl-RS"/>
              <a:pPr>
                <a:defRPr/>
              </a:pPr>
              <a:t>20.05.2022.</a:t>
            </a:fld>
            <a:endParaRPr lang="sr-Cyrl-RS"/>
          </a:p>
        </p:txBody>
      </p:sp>
      <p:sp>
        <p:nvSpPr>
          <p:cNvPr id="6" name="Footer Placeholder 4"/>
          <p:cNvSpPr>
            <a:spLocks noGrp="1"/>
          </p:cNvSpPr>
          <p:nvPr>
            <p:ph type="ftr" sz="quarter" idx="11"/>
          </p:nvPr>
        </p:nvSpPr>
        <p:spPr/>
        <p:txBody>
          <a:bodyPr/>
          <a:lstStyle>
            <a:lvl1pPr>
              <a:defRPr/>
            </a:lvl1pPr>
          </a:lstStyle>
          <a:p>
            <a:pPr>
              <a:defRPr/>
            </a:pPr>
            <a:endParaRPr lang="sr-Cyrl-RS"/>
          </a:p>
        </p:txBody>
      </p:sp>
      <p:sp>
        <p:nvSpPr>
          <p:cNvPr id="7" name="Slide Number Placeholder 5"/>
          <p:cNvSpPr>
            <a:spLocks noGrp="1"/>
          </p:cNvSpPr>
          <p:nvPr>
            <p:ph type="sldNum" sz="quarter" idx="12"/>
          </p:nvPr>
        </p:nvSpPr>
        <p:spPr/>
        <p:txBody>
          <a:bodyPr/>
          <a:lstStyle>
            <a:lvl1pPr>
              <a:defRPr/>
            </a:lvl1pPr>
          </a:lstStyle>
          <a:p>
            <a:pPr>
              <a:defRPr/>
            </a:pPr>
            <a:fld id="{50E996CE-051A-465E-898F-A1FE0AE3F650}" type="slidenum">
              <a:rPr lang="sr-Cyrl-RS"/>
              <a:pPr>
                <a:defRPr/>
              </a:pPr>
              <a:t>‹#›</a:t>
            </a:fld>
            <a:endParaRPr lang="sr-Cyrl-RS"/>
          </a:p>
        </p:txBody>
      </p:sp>
    </p:spTree>
    <p:extLst>
      <p:ext uri="{BB962C8B-B14F-4D97-AF65-F5344CB8AC3E}">
        <p14:creationId xmlns:p14="http://schemas.microsoft.com/office/powerpoint/2010/main" val="159100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47406" y="365125"/>
            <a:ext cx="7607981" cy="1325563"/>
          </a:xfrm>
        </p:spPr>
        <p:txBody>
          <a:bodyPr/>
          <a:lstStyle/>
          <a:p>
            <a:r>
              <a:rPr lang="en-US" dirty="0"/>
              <a:t>Click to edit Master title style</a:t>
            </a:r>
            <a:endParaRPr lang="sr-Cyrl-R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7" name="Date Placeholder 3"/>
          <p:cNvSpPr>
            <a:spLocks noGrp="1"/>
          </p:cNvSpPr>
          <p:nvPr>
            <p:ph type="dt" sz="half" idx="10"/>
          </p:nvPr>
        </p:nvSpPr>
        <p:spPr/>
        <p:txBody>
          <a:bodyPr/>
          <a:lstStyle>
            <a:lvl1pPr>
              <a:defRPr/>
            </a:lvl1pPr>
          </a:lstStyle>
          <a:p>
            <a:pPr>
              <a:defRPr/>
            </a:pPr>
            <a:fld id="{B86B3FE6-CDBD-47AC-B1CA-B8BAFDB4BF48}" type="datetimeFigureOut">
              <a:rPr lang="sr-Cyrl-RS"/>
              <a:pPr>
                <a:defRPr/>
              </a:pPr>
              <a:t>20.05.2022.</a:t>
            </a:fld>
            <a:endParaRPr lang="sr-Cyrl-RS"/>
          </a:p>
        </p:txBody>
      </p:sp>
      <p:sp>
        <p:nvSpPr>
          <p:cNvPr id="8" name="Footer Placeholder 4"/>
          <p:cNvSpPr>
            <a:spLocks noGrp="1"/>
          </p:cNvSpPr>
          <p:nvPr>
            <p:ph type="ftr" sz="quarter" idx="11"/>
          </p:nvPr>
        </p:nvSpPr>
        <p:spPr/>
        <p:txBody>
          <a:bodyPr/>
          <a:lstStyle>
            <a:lvl1pPr>
              <a:defRPr/>
            </a:lvl1pPr>
          </a:lstStyle>
          <a:p>
            <a:pPr>
              <a:defRPr/>
            </a:pPr>
            <a:endParaRPr lang="sr-Cyrl-RS"/>
          </a:p>
        </p:txBody>
      </p:sp>
      <p:sp>
        <p:nvSpPr>
          <p:cNvPr id="9" name="Slide Number Placeholder 5"/>
          <p:cNvSpPr>
            <a:spLocks noGrp="1"/>
          </p:cNvSpPr>
          <p:nvPr>
            <p:ph type="sldNum" sz="quarter" idx="12"/>
          </p:nvPr>
        </p:nvSpPr>
        <p:spPr/>
        <p:txBody>
          <a:bodyPr/>
          <a:lstStyle>
            <a:lvl1pPr>
              <a:defRPr/>
            </a:lvl1pPr>
          </a:lstStyle>
          <a:p>
            <a:pPr>
              <a:defRPr/>
            </a:pPr>
            <a:fld id="{81E02060-9BE5-470E-80C2-053863DEAFF6}" type="slidenum">
              <a:rPr lang="sr-Cyrl-RS"/>
              <a:pPr>
                <a:defRPr/>
              </a:pPr>
              <a:t>‹#›</a:t>
            </a:fld>
            <a:endParaRPr lang="sr-Cyrl-RS"/>
          </a:p>
        </p:txBody>
      </p:sp>
    </p:spTree>
    <p:extLst>
      <p:ext uri="{BB962C8B-B14F-4D97-AF65-F5344CB8AC3E}">
        <p14:creationId xmlns:p14="http://schemas.microsoft.com/office/powerpoint/2010/main" val="412773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Cyrl-RS"/>
          </a:p>
        </p:txBody>
      </p:sp>
      <p:sp>
        <p:nvSpPr>
          <p:cNvPr id="3" name="Date Placeholder 3"/>
          <p:cNvSpPr>
            <a:spLocks noGrp="1"/>
          </p:cNvSpPr>
          <p:nvPr>
            <p:ph type="dt" sz="half" idx="10"/>
          </p:nvPr>
        </p:nvSpPr>
        <p:spPr/>
        <p:txBody>
          <a:bodyPr/>
          <a:lstStyle>
            <a:lvl1pPr>
              <a:defRPr/>
            </a:lvl1pPr>
          </a:lstStyle>
          <a:p>
            <a:pPr>
              <a:defRPr/>
            </a:pPr>
            <a:fld id="{89B867B3-AFA1-4607-B503-885DFF54C6C1}" type="datetimeFigureOut">
              <a:rPr lang="sr-Cyrl-RS"/>
              <a:pPr>
                <a:defRPr/>
              </a:pPr>
              <a:t>20.05.2022.</a:t>
            </a:fld>
            <a:endParaRPr lang="sr-Cyrl-RS"/>
          </a:p>
        </p:txBody>
      </p:sp>
      <p:sp>
        <p:nvSpPr>
          <p:cNvPr id="4" name="Footer Placeholder 4"/>
          <p:cNvSpPr>
            <a:spLocks noGrp="1"/>
          </p:cNvSpPr>
          <p:nvPr>
            <p:ph type="ftr" sz="quarter" idx="11"/>
          </p:nvPr>
        </p:nvSpPr>
        <p:spPr/>
        <p:txBody>
          <a:bodyPr/>
          <a:lstStyle>
            <a:lvl1pPr>
              <a:defRPr/>
            </a:lvl1pPr>
          </a:lstStyle>
          <a:p>
            <a:pPr>
              <a:defRPr/>
            </a:pPr>
            <a:endParaRPr lang="sr-Cyrl-RS"/>
          </a:p>
        </p:txBody>
      </p:sp>
      <p:sp>
        <p:nvSpPr>
          <p:cNvPr id="5" name="Slide Number Placeholder 5"/>
          <p:cNvSpPr>
            <a:spLocks noGrp="1"/>
          </p:cNvSpPr>
          <p:nvPr>
            <p:ph type="sldNum" sz="quarter" idx="12"/>
          </p:nvPr>
        </p:nvSpPr>
        <p:spPr/>
        <p:txBody>
          <a:bodyPr/>
          <a:lstStyle>
            <a:lvl1pPr>
              <a:defRPr/>
            </a:lvl1pPr>
          </a:lstStyle>
          <a:p>
            <a:pPr>
              <a:defRPr/>
            </a:pPr>
            <a:fld id="{07BB1256-7D90-4C1C-9006-3FFB40C29FDE}" type="slidenum">
              <a:rPr lang="sr-Cyrl-RS"/>
              <a:pPr>
                <a:defRPr/>
              </a:pPr>
              <a:t>‹#›</a:t>
            </a:fld>
            <a:endParaRPr lang="sr-Cyrl-RS"/>
          </a:p>
        </p:txBody>
      </p:sp>
    </p:spTree>
    <p:extLst>
      <p:ext uri="{BB962C8B-B14F-4D97-AF65-F5344CB8AC3E}">
        <p14:creationId xmlns:p14="http://schemas.microsoft.com/office/powerpoint/2010/main" val="175580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5DBA15-CD4E-4DE3-A687-56157453B5D4}" type="datetimeFigureOut">
              <a:rPr lang="sr-Cyrl-RS"/>
              <a:pPr>
                <a:defRPr/>
              </a:pPr>
              <a:t>20.05.2022.</a:t>
            </a:fld>
            <a:endParaRPr lang="sr-Cyrl-RS"/>
          </a:p>
        </p:txBody>
      </p:sp>
      <p:sp>
        <p:nvSpPr>
          <p:cNvPr id="3" name="Footer Placeholder 4"/>
          <p:cNvSpPr>
            <a:spLocks noGrp="1"/>
          </p:cNvSpPr>
          <p:nvPr>
            <p:ph type="ftr" sz="quarter" idx="11"/>
          </p:nvPr>
        </p:nvSpPr>
        <p:spPr/>
        <p:txBody>
          <a:bodyPr/>
          <a:lstStyle>
            <a:lvl1pPr>
              <a:defRPr/>
            </a:lvl1pPr>
          </a:lstStyle>
          <a:p>
            <a:pPr>
              <a:defRPr/>
            </a:pPr>
            <a:endParaRPr lang="sr-Cyrl-RS"/>
          </a:p>
        </p:txBody>
      </p:sp>
      <p:sp>
        <p:nvSpPr>
          <p:cNvPr id="4" name="Slide Number Placeholder 5"/>
          <p:cNvSpPr>
            <a:spLocks noGrp="1"/>
          </p:cNvSpPr>
          <p:nvPr>
            <p:ph type="sldNum" sz="quarter" idx="12"/>
          </p:nvPr>
        </p:nvSpPr>
        <p:spPr/>
        <p:txBody>
          <a:bodyPr/>
          <a:lstStyle>
            <a:lvl1pPr>
              <a:defRPr/>
            </a:lvl1pPr>
          </a:lstStyle>
          <a:p>
            <a:pPr>
              <a:defRPr/>
            </a:pPr>
            <a:fld id="{6B29BBC6-82F2-42D2-8244-10A895BF0FB6}" type="slidenum">
              <a:rPr lang="sr-Cyrl-RS"/>
              <a:pPr>
                <a:defRPr/>
              </a:pPr>
              <a:t>‹#›</a:t>
            </a:fld>
            <a:endParaRPr lang="sr-Cyrl-RS"/>
          </a:p>
        </p:txBody>
      </p:sp>
    </p:spTree>
    <p:extLst>
      <p:ext uri="{BB962C8B-B14F-4D97-AF65-F5344CB8AC3E}">
        <p14:creationId xmlns:p14="http://schemas.microsoft.com/office/powerpoint/2010/main" val="410857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Cyrl-R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Cyrl-R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9B4BCB-F140-482C-9343-902FBDBB808B}" type="datetimeFigureOut">
              <a:rPr lang="sr-Cyrl-RS"/>
              <a:pPr>
                <a:defRPr/>
              </a:pPr>
              <a:t>20.05.2022.</a:t>
            </a:fld>
            <a:endParaRPr lang="sr-Cyrl-RS"/>
          </a:p>
        </p:txBody>
      </p:sp>
      <p:sp>
        <p:nvSpPr>
          <p:cNvPr id="6" name="Footer Placeholder 4"/>
          <p:cNvSpPr>
            <a:spLocks noGrp="1"/>
          </p:cNvSpPr>
          <p:nvPr>
            <p:ph type="ftr" sz="quarter" idx="11"/>
          </p:nvPr>
        </p:nvSpPr>
        <p:spPr/>
        <p:txBody>
          <a:bodyPr/>
          <a:lstStyle>
            <a:lvl1pPr>
              <a:defRPr/>
            </a:lvl1pPr>
          </a:lstStyle>
          <a:p>
            <a:pPr>
              <a:defRPr/>
            </a:pPr>
            <a:endParaRPr lang="sr-Cyrl-RS"/>
          </a:p>
        </p:txBody>
      </p:sp>
      <p:sp>
        <p:nvSpPr>
          <p:cNvPr id="7" name="Slide Number Placeholder 5"/>
          <p:cNvSpPr>
            <a:spLocks noGrp="1"/>
          </p:cNvSpPr>
          <p:nvPr>
            <p:ph type="sldNum" sz="quarter" idx="12"/>
          </p:nvPr>
        </p:nvSpPr>
        <p:spPr/>
        <p:txBody>
          <a:bodyPr/>
          <a:lstStyle>
            <a:lvl1pPr>
              <a:defRPr/>
            </a:lvl1pPr>
          </a:lstStyle>
          <a:p>
            <a:pPr>
              <a:defRPr/>
            </a:pPr>
            <a:fld id="{46A83216-C044-4827-896D-8A2197C7E261}" type="slidenum">
              <a:rPr lang="sr-Cyrl-RS"/>
              <a:pPr>
                <a:defRPr/>
              </a:pPr>
              <a:t>‹#›</a:t>
            </a:fld>
            <a:endParaRPr lang="sr-Cyrl-RS"/>
          </a:p>
        </p:txBody>
      </p:sp>
    </p:spTree>
    <p:extLst>
      <p:ext uri="{BB962C8B-B14F-4D97-AF65-F5344CB8AC3E}">
        <p14:creationId xmlns:p14="http://schemas.microsoft.com/office/powerpoint/2010/main" val="111515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Cyrl-R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r-Cyrl-R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714425B-A2D2-4A1D-BB08-FF78466A1CF5}" type="datetimeFigureOut">
              <a:rPr lang="sr-Cyrl-RS"/>
              <a:pPr>
                <a:defRPr/>
              </a:pPr>
              <a:t>20.05.2022.</a:t>
            </a:fld>
            <a:endParaRPr lang="sr-Cyrl-RS"/>
          </a:p>
        </p:txBody>
      </p:sp>
      <p:sp>
        <p:nvSpPr>
          <p:cNvPr id="6" name="Footer Placeholder 4"/>
          <p:cNvSpPr>
            <a:spLocks noGrp="1"/>
          </p:cNvSpPr>
          <p:nvPr>
            <p:ph type="ftr" sz="quarter" idx="11"/>
          </p:nvPr>
        </p:nvSpPr>
        <p:spPr/>
        <p:txBody>
          <a:bodyPr/>
          <a:lstStyle>
            <a:lvl1pPr>
              <a:defRPr/>
            </a:lvl1pPr>
          </a:lstStyle>
          <a:p>
            <a:pPr>
              <a:defRPr/>
            </a:pPr>
            <a:endParaRPr lang="sr-Cyrl-RS"/>
          </a:p>
        </p:txBody>
      </p:sp>
      <p:sp>
        <p:nvSpPr>
          <p:cNvPr id="7" name="Slide Number Placeholder 5"/>
          <p:cNvSpPr>
            <a:spLocks noGrp="1"/>
          </p:cNvSpPr>
          <p:nvPr>
            <p:ph type="sldNum" sz="quarter" idx="12"/>
          </p:nvPr>
        </p:nvSpPr>
        <p:spPr/>
        <p:txBody>
          <a:bodyPr/>
          <a:lstStyle>
            <a:lvl1pPr>
              <a:defRPr/>
            </a:lvl1pPr>
          </a:lstStyle>
          <a:p>
            <a:pPr>
              <a:defRPr/>
            </a:pPr>
            <a:fld id="{F4E8FB42-4279-471C-9A49-7C479BB80CF1}" type="slidenum">
              <a:rPr lang="sr-Cyrl-RS"/>
              <a:pPr>
                <a:defRPr/>
              </a:pPr>
              <a:t>‹#›</a:t>
            </a:fld>
            <a:endParaRPr lang="sr-Cyrl-RS"/>
          </a:p>
        </p:txBody>
      </p:sp>
    </p:spTree>
    <p:extLst>
      <p:ext uri="{BB962C8B-B14F-4D97-AF65-F5344CB8AC3E}">
        <p14:creationId xmlns:p14="http://schemas.microsoft.com/office/powerpoint/2010/main" val="315322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13175" y="384175"/>
            <a:ext cx="75596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sr-Cyrl-RS"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sr-Cyrl-R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81BEB72-0ED8-45F1-B973-EA98E253F467}" type="datetimeFigureOut">
              <a:rPr lang="sr-Cyrl-RS"/>
              <a:pPr>
                <a:defRPr/>
              </a:pPr>
              <a:t>20.05.2022.</a:t>
            </a:fld>
            <a:endParaRPr lang="sr-Cyrl-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r-Cyrl-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D711862-779A-42BE-BF78-A73A4A0FEBDD}" type="slidenum">
              <a:rPr lang="sr-Cyrl-RS"/>
              <a:pPr>
                <a:defRPr/>
              </a:pPr>
              <a:t>‹#›</a:t>
            </a:fld>
            <a:endParaRPr lang="sr-Cyrl-R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ndara" panose="020E0502030303020204" pitchFamily="34" charset="0"/>
        </a:defRPr>
      </a:lvl2pPr>
      <a:lvl3pPr algn="l" rtl="0" eaLnBrk="0" fontAlgn="base" hangingPunct="0">
        <a:lnSpc>
          <a:spcPct val="90000"/>
        </a:lnSpc>
        <a:spcBef>
          <a:spcPct val="0"/>
        </a:spcBef>
        <a:spcAft>
          <a:spcPct val="0"/>
        </a:spcAft>
        <a:defRPr sz="4400">
          <a:solidFill>
            <a:schemeClr val="tx1"/>
          </a:solidFill>
          <a:latin typeface="Candara" panose="020E0502030303020204" pitchFamily="34" charset="0"/>
        </a:defRPr>
      </a:lvl3pPr>
      <a:lvl4pPr algn="l" rtl="0" eaLnBrk="0" fontAlgn="base" hangingPunct="0">
        <a:lnSpc>
          <a:spcPct val="90000"/>
        </a:lnSpc>
        <a:spcBef>
          <a:spcPct val="0"/>
        </a:spcBef>
        <a:spcAft>
          <a:spcPct val="0"/>
        </a:spcAft>
        <a:defRPr sz="4400">
          <a:solidFill>
            <a:schemeClr val="tx1"/>
          </a:solidFill>
          <a:latin typeface="Candara" panose="020E0502030303020204" pitchFamily="34" charset="0"/>
        </a:defRPr>
      </a:lvl4pPr>
      <a:lvl5pPr algn="l" rtl="0" eaLnBrk="0" fontAlgn="base" hangingPunct="0">
        <a:lnSpc>
          <a:spcPct val="90000"/>
        </a:lnSpc>
        <a:spcBef>
          <a:spcPct val="0"/>
        </a:spcBef>
        <a:spcAft>
          <a:spcPct val="0"/>
        </a:spcAft>
        <a:defRPr sz="4400">
          <a:solidFill>
            <a:schemeClr val="tx1"/>
          </a:solidFill>
          <a:latin typeface="Candara" panose="020E0502030303020204" pitchFamily="34" charset="0"/>
        </a:defRPr>
      </a:lvl5pPr>
      <a:lvl6pPr marL="457200" algn="l" rtl="0" fontAlgn="base">
        <a:lnSpc>
          <a:spcPct val="90000"/>
        </a:lnSpc>
        <a:spcBef>
          <a:spcPct val="0"/>
        </a:spcBef>
        <a:spcAft>
          <a:spcPct val="0"/>
        </a:spcAft>
        <a:defRPr sz="4400">
          <a:solidFill>
            <a:schemeClr val="tx1"/>
          </a:solidFill>
          <a:latin typeface="Candara" panose="020E0502030303020204" pitchFamily="34" charset="0"/>
        </a:defRPr>
      </a:lvl6pPr>
      <a:lvl7pPr marL="914400" algn="l" rtl="0" fontAlgn="base">
        <a:lnSpc>
          <a:spcPct val="90000"/>
        </a:lnSpc>
        <a:spcBef>
          <a:spcPct val="0"/>
        </a:spcBef>
        <a:spcAft>
          <a:spcPct val="0"/>
        </a:spcAft>
        <a:defRPr sz="4400">
          <a:solidFill>
            <a:schemeClr val="tx1"/>
          </a:solidFill>
          <a:latin typeface="Candara" panose="020E0502030303020204" pitchFamily="34" charset="0"/>
        </a:defRPr>
      </a:lvl7pPr>
      <a:lvl8pPr marL="1371600" algn="l" rtl="0" fontAlgn="base">
        <a:lnSpc>
          <a:spcPct val="90000"/>
        </a:lnSpc>
        <a:spcBef>
          <a:spcPct val="0"/>
        </a:spcBef>
        <a:spcAft>
          <a:spcPct val="0"/>
        </a:spcAft>
        <a:defRPr sz="4400">
          <a:solidFill>
            <a:schemeClr val="tx1"/>
          </a:solidFill>
          <a:latin typeface="Candara" panose="020E0502030303020204" pitchFamily="34" charset="0"/>
        </a:defRPr>
      </a:lvl8pPr>
      <a:lvl9pPr marL="1828800" algn="l" rtl="0" fontAlgn="base">
        <a:lnSpc>
          <a:spcPct val="90000"/>
        </a:lnSpc>
        <a:spcBef>
          <a:spcPct val="0"/>
        </a:spcBef>
        <a:spcAft>
          <a:spcPct val="0"/>
        </a:spcAft>
        <a:defRPr sz="4400">
          <a:solidFill>
            <a:schemeClr val="tx1"/>
          </a:solidFill>
          <a:latin typeface="Candara" panose="020E0502030303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9589" y="2096226"/>
            <a:ext cx="8916554" cy="1008062"/>
            <a:chOff x="1779589" y="1689823"/>
            <a:chExt cx="8916554" cy="1008062"/>
          </a:xfrm>
        </p:grpSpPr>
        <p:sp>
          <p:nvSpPr>
            <p:cNvPr id="4" name="Text Box 2"/>
            <p:cNvSpPr txBox="1">
              <a:spLocks noChangeArrowheads="1"/>
            </p:cNvSpPr>
            <p:nvPr/>
          </p:nvSpPr>
          <p:spPr bwMode="auto">
            <a:xfrm>
              <a:off x="1779589" y="1839910"/>
              <a:ext cx="8916554" cy="707886"/>
            </a:xfrm>
            <a:prstGeom prst="rect">
              <a:avLst/>
            </a:prstGeom>
            <a:noFill/>
            <a:ln w="9525">
              <a:noFill/>
              <a:miter lim="800000"/>
              <a:headEnd/>
              <a:tailEnd/>
            </a:ln>
            <a:effectLst>
              <a:outerShdw dist="17961" dir="2700000" algn="ctr" rotWithShape="0">
                <a:srgbClr val="FF0000"/>
              </a:outerShdw>
            </a:effectLst>
          </p:spPr>
          <p:txBody>
            <a:bodyPr wrap="square">
              <a:spAutoFit/>
            </a:bodyPr>
            <a:lstStyle/>
            <a:p>
              <a:pPr algn="ctr">
                <a:defRPr/>
              </a:pPr>
              <a:r>
                <a:rPr lang="sl-SI" sz="4000" b="1" dirty="0">
                  <a:solidFill>
                    <a:srgbClr val="000099"/>
                  </a:solidFill>
                  <a:latin typeface="Arial Black" pitchFamily="34" charset="0"/>
                </a:rPr>
                <a:t>ZNAČAJ ZAŠTITE OD EROZIJE</a:t>
              </a:r>
              <a:endParaRPr lang="en-GB" sz="4000" b="1" dirty="0">
                <a:solidFill>
                  <a:srgbClr val="000099"/>
                </a:solidFill>
                <a:latin typeface="Arial Black" pitchFamily="34" charset="0"/>
              </a:endParaRPr>
            </a:p>
          </p:txBody>
        </p:sp>
        <p:pic>
          <p:nvPicPr>
            <p:cNvPr id="5" name="Picture 4" descr="anibar3"/>
            <p:cNvPicPr preferRelativeResize="0">
              <a:picLocks noChangeArrowheads="1" noCrop="1"/>
            </p:cNvPicPr>
            <p:nvPr/>
          </p:nvPicPr>
          <p:blipFill>
            <a:blip r:embed="rId2" cstate="print"/>
            <a:srcRect/>
            <a:stretch>
              <a:fillRect/>
            </a:stretch>
          </p:blipFill>
          <p:spPr bwMode="auto">
            <a:xfrm rot="10800000">
              <a:off x="2136776" y="2589935"/>
              <a:ext cx="7916863" cy="107950"/>
            </a:xfrm>
            <a:prstGeom prst="rect">
              <a:avLst/>
            </a:prstGeom>
            <a:noFill/>
            <a:ln w="9525">
              <a:noFill/>
              <a:miter lim="800000"/>
              <a:headEnd/>
              <a:tailEnd/>
            </a:ln>
          </p:spPr>
        </p:pic>
        <p:pic>
          <p:nvPicPr>
            <p:cNvPr id="6" name="Picture 5" descr="anibar3"/>
            <p:cNvPicPr preferRelativeResize="0">
              <a:picLocks noChangeArrowheads="1" noCrop="1"/>
            </p:cNvPicPr>
            <p:nvPr/>
          </p:nvPicPr>
          <p:blipFill>
            <a:blip r:embed="rId2" cstate="print"/>
            <a:srcRect/>
            <a:stretch>
              <a:fillRect/>
            </a:stretch>
          </p:blipFill>
          <p:spPr bwMode="auto">
            <a:xfrm>
              <a:off x="1779589" y="1689823"/>
              <a:ext cx="8637587" cy="107950"/>
            </a:xfrm>
            <a:prstGeom prst="rect">
              <a:avLst/>
            </a:prstGeom>
            <a:noFill/>
            <a:ln w="9525">
              <a:noFill/>
              <a:miter lim="800000"/>
              <a:headEnd/>
              <a:tailEnd/>
            </a:ln>
          </p:spPr>
        </p:pic>
      </p:grpSp>
      <p:sp>
        <p:nvSpPr>
          <p:cNvPr id="7" name="Rectangle 6"/>
          <p:cNvSpPr/>
          <p:nvPr/>
        </p:nvSpPr>
        <p:spPr>
          <a:xfrm>
            <a:off x="4116131" y="3835478"/>
            <a:ext cx="3959738" cy="923330"/>
          </a:xfrm>
          <a:prstGeom prst="rect">
            <a:avLst/>
          </a:prstGeom>
        </p:spPr>
        <p:txBody>
          <a:bodyPr wrap="none">
            <a:spAutoFit/>
          </a:bodyPr>
          <a:lstStyle/>
          <a:p>
            <a:pPr algn="ctr"/>
            <a:r>
              <a:rPr lang="sl-SI" b="1" dirty="0">
                <a:solidFill>
                  <a:srgbClr val="000066"/>
                </a:solidFill>
                <a:latin typeface="Tahoma" pitchFamily="34" charset="0"/>
              </a:rPr>
              <a:t>Poljoprivredni fakultet, Novi Sad</a:t>
            </a:r>
          </a:p>
          <a:p>
            <a:pPr algn="ctr"/>
            <a:r>
              <a:rPr lang="sl-SI" b="1" dirty="0">
                <a:solidFill>
                  <a:srgbClr val="000066"/>
                </a:solidFill>
                <a:latin typeface="Tahoma" pitchFamily="34" charset="0"/>
              </a:rPr>
              <a:t>Departman za uređenje voda</a:t>
            </a:r>
          </a:p>
          <a:p>
            <a:pPr algn="ctr"/>
            <a:endParaRPr lang="sr-Latn-CS" b="1" dirty="0">
              <a:solidFill>
                <a:srgbClr val="CC0000"/>
              </a:solidFill>
              <a:latin typeface="Tahoma" pitchFamily="34" charset="0"/>
            </a:endParaRPr>
          </a:p>
        </p:txBody>
      </p:sp>
      <p:sp>
        <p:nvSpPr>
          <p:cNvPr id="8" name="TextBox 7">
            <a:extLst>
              <a:ext uri="{FF2B5EF4-FFF2-40B4-BE49-F238E27FC236}">
                <a16:creationId xmlns:a16="http://schemas.microsoft.com/office/drawing/2014/main" id="{217C8B3D-A0B6-6A5F-98B6-64A063B070E1}"/>
              </a:ext>
            </a:extLst>
          </p:cNvPr>
          <p:cNvSpPr txBox="1"/>
          <p:nvPr/>
        </p:nvSpPr>
        <p:spPr>
          <a:xfrm>
            <a:off x="422644" y="4758808"/>
            <a:ext cx="7916862" cy="738664"/>
          </a:xfrm>
          <a:prstGeom prst="rect">
            <a:avLst/>
          </a:prstGeom>
          <a:noFill/>
        </p:spPr>
        <p:txBody>
          <a:bodyPr wrap="square">
            <a:spAutoFit/>
          </a:bodyPr>
          <a:lstStyle/>
          <a:p>
            <a:r>
              <a:rPr lang="en-GB" sz="1400" dirty="0"/>
              <a:t>Prof. </a:t>
            </a:r>
            <a:r>
              <a:rPr lang="en-GB" sz="1400" dirty="0" err="1"/>
              <a:t>Dr.</a:t>
            </a:r>
            <a:r>
              <a:rPr lang="en-GB" sz="1400" dirty="0"/>
              <a:t> Radovan </a:t>
            </a:r>
            <a:r>
              <a:rPr lang="en-GB" sz="1400" dirty="0" err="1"/>
              <a:t>Savić</a:t>
            </a:r>
            <a:r>
              <a:rPr lang="en-GB" sz="1400" dirty="0"/>
              <a:t>, (University of Novi Sad, Faculty of Agriculture)</a:t>
            </a:r>
            <a:endParaRPr lang="sr-Latn-RS" sz="1400" dirty="0"/>
          </a:p>
          <a:p>
            <a:r>
              <a:rPr lang="en-GB" sz="1400" dirty="0"/>
              <a:t>Prof. </a:t>
            </a:r>
            <a:r>
              <a:rPr lang="en-GB" sz="1400" dirty="0" err="1"/>
              <a:t>Dr.</a:t>
            </a:r>
            <a:r>
              <a:rPr lang="en-GB" sz="1400" dirty="0"/>
              <a:t> </a:t>
            </a:r>
            <a:r>
              <a:rPr lang="en-GB" sz="1400" dirty="0" err="1"/>
              <a:t>Milica</a:t>
            </a:r>
            <a:r>
              <a:rPr lang="en-GB" sz="1400" dirty="0"/>
              <a:t> </a:t>
            </a:r>
            <a:r>
              <a:rPr lang="en-GB" sz="1400" dirty="0" err="1"/>
              <a:t>Vranešević</a:t>
            </a:r>
            <a:r>
              <a:rPr lang="sr-Latn-RS" sz="1400" dirty="0"/>
              <a:t> </a:t>
            </a:r>
            <a:r>
              <a:rPr lang="en-GB" sz="1400" dirty="0"/>
              <a:t>(University of Novi Sad, Faculty of Agriculture)</a:t>
            </a:r>
            <a:endParaRPr lang="sr-Latn-RS" sz="1400" dirty="0"/>
          </a:p>
          <a:p>
            <a:r>
              <a:rPr lang="en-GB" sz="1400" dirty="0" err="1"/>
              <a:t>Msc</a:t>
            </a:r>
            <a:r>
              <a:rPr lang="en-GB" sz="1400" dirty="0"/>
              <a:t>. Ale</a:t>
            </a:r>
            <a:r>
              <a:rPr lang="sr-Latn-RS" sz="1400" dirty="0" err="1"/>
              <a:t>ks</a:t>
            </a:r>
            <a:r>
              <a:rPr lang="en-GB" sz="1400" dirty="0"/>
              <a:t>and</a:t>
            </a:r>
            <a:r>
              <a:rPr lang="sr-Latn-RS" sz="1400" dirty="0"/>
              <a:t>a</a:t>
            </a:r>
            <a:r>
              <a:rPr lang="en-GB" sz="1400" dirty="0"/>
              <a:t>r </a:t>
            </a:r>
            <a:r>
              <a:rPr lang="en-GB" sz="1400" dirty="0" err="1"/>
              <a:t>Baumgertel</a:t>
            </a:r>
            <a:r>
              <a:rPr lang="sr-Latn-RS" sz="1400" dirty="0"/>
              <a:t> </a:t>
            </a:r>
            <a:r>
              <a:rPr lang="en-GB" sz="1400" dirty="0"/>
              <a:t>(University of Belgrade, Faculty of Forestry)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NegevWadi2009.JPG"/>
          <p:cNvPicPr>
            <a:picLocks noChangeAspect="1" noChangeArrowheads="1"/>
          </p:cNvPicPr>
          <p:nvPr/>
        </p:nvPicPr>
        <p:blipFill>
          <a:blip r:embed="rId2" cstate="print"/>
          <a:srcRect/>
          <a:stretch>
            <a:fillRect/>
          </a:stretch>
        </p:blipFill>
        <p:spPr bwMode="auto">
          <a:xfrm>
            <a:off x="1895710" y="1140928"/>
            <a:ext cx="7140498" cy="5355374"/>
          </a:xfrm>
          <a:prstGeom prst="rect">
            <a:avLst/>
          </a:prstGeom>
          <a:noFill/>
          <a:ln>
            <a:solidFill>
              <a:schemeClr val="tx1"/>
            </a:solidFill>
          </a:ln>
        </p:spPr>
      </p:pic>
    </p:spTree>
    <p:extLst>
      <p:ext uri="{BB962C8B-B14F-4D97-AF65-F5344CB8AC3E}">
        <p14:creationId xmlns:p14="http://schemas.microsoft.com/office/powerpoint/2010/main" val="151147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5496334" y="424914"/>
            <a:ext cx="6569280" cy="2139047"/>
          </a:xfrm>
          <a:prstGeom prst="rect">
            <a:avLst/>
          </a:prstGeom>
          <a:noFill/>
          <a:ln w="9525">
            <a:noFill/>
            <a:miter lim="800000"/>
            <a:headEnd/>
            <a:tailEnd/>
          </a:ln>
        </p:spPr>
        <p:txBody>
          <a:bodyPr wrap="square">
            <a:spAutoFit/>
          </a:bodyPr>
          <a:lstStyle/>
          <a:p>
            <a:pPr algn="ctr">
              <a:spcBef>
                <a:spcPts val="0"/>
              </a:spcBef>
              <a:spcAft>
                <a:spcPts val="1800"/>
              </a:spcAft>
            </a:pPr>
            <a:r>
              <a:rPr lang="sr-Latn-CS" sz="2000" b="1" u="sng" dirty="0">
                <a:solidFill>
                  <a:srgbClr val="002060"/>
                </a:solidFill>
                <a:latin typeface="Tahoma" pitchFamily="34" charset="0"/>
              </a:rPr>
              <a:t>RASPROSTRANJENOST EROZIJE</a:t>
            </a:r>
          </a:p>
          <a:p>
            <a:pPr>
              <a:spcBef>
                <a:spcPts val="0"/>
              </a:spcBef>
            </a:pPr>
            <a:r>
              <a:rPr lang="sr-Latn-RS" sz="1600" b="1" dirty="0">
                <a:solidFill>
                  <a:srgbClr val="002060"/>
                </a:solidFill>
                <a:latin typeface="Tahoma" pitchFamily="34" charset="0"/>
              </a:rPr>
              <a:t>	</a:t>
            </a:r>
            <a:r>
              <a:rPr lang="sr-Cyrl-CS" b="1" dirty="0">
                <a:solidFill>
                  <a:srgbClr val="002060"/>
                </a:solidFill>
                <a:latin typeface="Tahoma" pitchFamily="34" charset="0"/>
              </a:rPr>
              <a:t>Erozija se dešava stalno i na svakom mestu</a:t>
            </a:r>
            <a:r>
              <a:rPr lang="sr-Latn-CS" b="1" dirty="0">
                <a:solidFill>
                  <a:srgbClr val="002060"/>
                </a:solidFill>
                <a:latin typeface="Tahoma" pitchFamily="34" charset="0"/>
              </a:rPr>
              <a:t> !</a:t>
            </a:r>
          </a:p>
          <a:p>
            <a:pPr>
              <a:spcBef>
                <a:spcPct val="50000"/>
              </a:spcBef>
            </a:pPr>
            <a:r>
              <a:rPr lang="sr-Latn-CS" sz="1600" b="1" dirty="0">
                <a:solidFill>
                  <a:srgbClr val="002060"/>
                </a:solidFill>
                <a:latin typeface="Tahoma" pitchFamily="34" charset="0"/>
              </a:rPr>
              <a:t>* Vodna - 115 miliona ha ili 12% ukupne površine Evrope ili 	    52% obradivog zemljišta</a:t>
            </a:r>
          </a:p>
          <a:p>
            <a:pPr>
              <a:spcBef>
                <a:spcPct val="50000"/>
              </a:spcBef>
            </a:pPr>
            <a:r>
              <a:rPr lang="sr-Latn-CS" sz="1600" b="1" dirty="0">
                <a:solidFill>
                  <a:srgbClr val="002060"/>
                </a:solidFill>
                <a:latin typeface="Tahoma" pitchFamily="34" charset="0"/>
              </a:rPr>
              <a:t>* Eolska - 42 miliona ha ili 4% ukupne površine Evrope ili 	  19% obradivog zemljišta</a:t>
            </a:r>
          </a:p>
        </p:txBody>
      </p:sp>
      <p:grpSp>
        <p:nvGrpSpPr>
          <p:cNvPr id="7" name="Group 6"/>
          <p:cNvGrpSpPr/>
          <p:nvPr/>
        </p:nvGrpSpPr>
        <p:grpSpPr>
          <a:xfrm>
            <a:off x="322071" y="2785977"/>
            <a:ext cx="9542780" cy="3949002"/>
            <a:chOff x="351888" y="2548257"/>
            <a:chExt cx="9542780" cy="3949002"/>
          </a:xfrm>
        </p:grpSpPr>
        <p:sp>
          <p:nvSpPr>
            <p:cNvPr id="1031" name="Rectangle 4"/>
            <p:cNvSpPr>
              <a:spLocks noChangeArrowheads="1"/>
            </p:cNvSpPr>
            <p:nvPr/>
          </p:nvSpPr>
          <p:spPr bwMode="auto">
            <a:xfrm>
              <a:off x="1937137" y="5912484"/>
              <a:ext cx="7049359" cy="584775"/>
            </a:xfrm>
            <a:prstGeom prst="rect">
              <a:avLst/>
            </a:prstGeom>
            <a:solidFill>
              <a:srgbClr val="FFFF99"/>
            </a:solidFill>
            <a:ln w="12700">
              <a:solidFill>
                <a:schemeClr val="tx1"/>
              </a:solidFill>
              <a:miter lim="800000"/>
              <a:headEnd/>
              <a:tailEnd/>
            </a:ln>
          </p:spPr>
          <p:txBody>
            <a:bodyPr wrap="square">
              <a:spAutoFit/>
            </a:bodyPr>
            <a:lstStyle/>
            <a:p>
              <a:pPr eaLnBrk="0" hangingPunct="0"/>
              <a:r>
                <a:rPr lang="sl-SI" sz="1600" b="1" dirty="0">
                  <a:latin typeface="Tahoma" pitchFamily="34" charset="0"/>
                </a:rPr>
                <a:t> </a:t>
              </a:r>
              <a:r>
                <a:rPr lang="en-GB" sz="1600" b="1" dirty="0">
                  <a:latin typeface="Tahoma" pitchFamily="34" charset="0"/>
                </a:rPr>
                <a:t>A - </a:t>
              </a:r>
              <a:r>
                <a:rPr lang="en-GB" sz="1600" b="1" dirty="0" err="1">
                  <a:latin typeface="Tahoma" pitchFamily="34" charset="0"/>
                </a:rPr>
                <a:t>Vodna</a:t>
              </a:r>
              <a:r>
                <a:rPr lang="en-GB" sz="1600" b="1" dirty="0">
                  <a:latin typeface="Tahoma" pitchFamily="34" charset="0"/>
                </a:rPr>
                <a:t> </a:t>
              </a:r>
              <a:r>
                <a:rPr lang="en-GB" sz="1600" b="1" dirty="0" err="1">
                  <a:latin typeface="Tahoma" pitchFamily="34" charset="0"/>
                </a:rPr>
                <a:t>erozija</a:t>
              </a:r>
              <a:r>
                <a:rPr lang="sr-Latn-CS" sz="1600" b="1" dirty="0">
                  <a:latin typeface="Tahoma" pitchFamily="34" charset="0"/>
                </a:rPr>
                <a:t>	 		</a:t>
              </a:r>
              <a:r>
                <a:rPr lang="en-GB" sz="1600" b="1" dirty="0">
                  <a:latin typeface="Tahoma" pitchFamily="34" charset="0"/>
                </a:rPr>
                <a:t>B - </a:t>
              </a:r>
              <a:r>
                <a:rPr lang="en-GB" sz="1600" b="1" dirty="0" err="1">
                  <a:latin typeface="Tahoma" pitchFamily="34" charset="0"/>
                </a:rPr>
                <a:t>Eolska</a:t>
              </a:r>
              <a:r>
                <a:rPr lang="en-GB" sz="1600" b="1" dirty="0">
                  <a:latin typeface="Tahoma" pitchFamily="34" charset="0"/>
                </a:rPr>
                <a:t> </a:t>
              </a:r>
              <a:r>
                <a:rPr lang="en-GB" sz="1600" b="1" dirty="0" err="1">
                  <a:latin typeface="Tahoma" pitchFamily="34" charset="0"/>
                </a:rPr>
                <a:t>erozija</a:t>
              </a:r>
              <a:endParaRPr lang="en-GB" sz="1600" b="1" dirty="0">
                <a:latin typeface="Tahoma" pitchFamily="34" charset="0"/>
              </a:endParaRPr>
            </a:p>
            <a:p>
              <a:pPr eaLnBrk="0" hangingPunct="0"/>
              <a:r>
                <a:rPr lang="sr-Latn-CS" sz="1600" b="1" dirty="0">
                  <a:latin typeface="Tahoma" pitchFamily="34" charset="0"/>
                </a:rPr>
                <a:t> </a:t>
              </a:r>
              <a:r>
                <a:rPr lang="en-GB" sz="1600" b="1" dirty="0">
                  <a:latin typeface="Tahoma" pitchFamily="34" charset="0"/>
                </a:rPr>
                <a:t>C - </a:t>
              </a:r>
              <a:r>
                <a:rPr lang="en-GB" sz="1600" b="1" dirty="0" err="1">
                  <a:latin typeface="Tahoma" pitchFamily="34" charset="0"/>
                </a:rPr>
                <a:t>Hemijska</a:t>
              </a:r>
              <a:r>
                <a:rPr lang="en-GB" sz="1600" b="1" dirty="0">
                  <a:latin typeface="Tahoma" pitchFamily="34" charset="0"/>
                </a:rPr>
                <a:t> </a:t>
              </a:r>
              <a:r>
                <a:rPr lang="en-GB" sz="1600" b="1" dirty="0" err="1">
                  <a:latin typeface="Tahoma" pitchFamily="34" charset="0"/>
                </a:rPr>
                <a:t>degradacija</a:t>
              </a:r>
              <a:r>
                <a:rPr lang="sr-Latn-CS" sz="1600" b="1" dirty="0">
                  <a:latin typeface="Tahoma" pitchFamily="34" charset="0"/>
                </a:rPr>
                <a:t> 		</a:t>
              </a:r>
              <a:r>
                <a:rPr lang="en-GB" sz="1600" b="1" dirty="0">
                  <a:latin typeface="Tahoma" pitchFamily="34" charset="0"/>
                </a:rPr>
                <a:t>D - </a:t>
              </a:r>
              <a:r>
                <a:rPr lang="sr-Latn-CS" sz="1600" b="1" dirty="0">
                  <a:latin typeface="Tahoma" pitchFamily="34" charset="0"/>
                </a:rPr>
                <a:t>Drugi oblici degradacije</a:t>
              </a:r>
              <a:endParaRPr lang="en-GB" sz="1600" b="1" dirty="0">
                <a:latin typeface="Tahoma" pitchFamily="34" charset="0"/>
              </a:endParaRPr>
            </a:p>
          </p:txBody>
        </p:sp>
        <p:pic>
          <p:nvPicPr>
            <p:cNvPr id="4" name="Picture 3"/>
            <p:cNvPicPr>
              <a:picLocks noChangeAspect="1"/>
            </p:cNvPicPr>
            <p:nvPr/>
          </p:nvPicPr>
          <p:blipFill>
            <a:blip r:embed="rId2" cstate="print"/>
            <a:stretch>
              <a:fillRect/>
            </a:stretch>
          </p:blipFill>
          <p:spPr>
            <a:xfrm>
              <a:off x="351888" y="2548257"/>
              <a:ext cx="4736820" cy="3420000"/>
            </a:xfrm>
            <a:prstGeom prst="rect">
              <a:avLst/>
            </a:prstGeom>
          </p:spPr>
        </p:pic>
        <p:pic>
          <p:nvPicPr>
            <p:cNvPr id="6" name="Picture 5"/>
            <p:cNvPicPr>
              <a:picLocks noChangeAspect="1"/>
            </p:cNvPicPr>
            <p:nvPr/>
          </p:nvPicPr>
          <p:blipFill>
            <a:blip r:embed="rId3" cstate="print"/>
            <a:stretch>
              <a:fillRect/>
            </a:stretch>
          </p:blipFill>
          <p:spPr>
            <a:xfrm>
              <a:off x="5672775" y="2548257"/>
              <a:ext cx="4221893" cy="3420000"/>
            </a:xfrm>
            <a:prstGeom prst="rect">
              <a:avLst/>
            </a:prstGeom>
          </p:spPr>
        </p:pic>
      </p:grpSp>
      <p:pic>
        <p:nvPicPr>
          <p:cNvPr id="8" name="Picture 6" descr="wiggling_line"/>
          <p:cNvPicPr>
            <a:picLocks noChangeAspect="1" noChangeArrowheads="1" noCrop="1"/>
          </p:cNvPicPr>
          <p:nvPr/>
        </p:nvPicPr>
        <p:blipFill>
          <a:blip r:embed="rId4" cstate="print"/>
          <a:srcRect/>
          <a:stretch>
            <a:fillRect/>
          </a:stretch>
        </p:blipFill>
        <p:spPr bwMode="auto">
          <a:xfrm>
            <a:off x="6441998" y="1241748"/>
            <a:ext cx="5184000" cy="151832"/>
          </a:xfrm>
          <a:prstGeom prst="rect">
            <a:avLst/>
          </a:prstGeom>
          <a:noFill/>
          <a:ln w="9525">
            <a:noFill/>
            <a:miter lim="800000"/>
            <a:headEnd/>
            <a:tailEnd/>
          </a:ln>
        </p:spPr>
      </p:pic>
      <p:pic>
        <p:nvPicPr>
          <p:cNvPr id="10" name="Picture 14" descr="exerciser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4851" y="2563961"/>
            <a:ext cx="520634" cy="6148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1497" y="1954980"/>
            <a:ext cx="3801332" cy="830997"/>
          </a:xfrm>
          <a:prstGeom prst="rect">
            <a:avLst/>
          </a:prstGeom>
          <a:noFill/>
          <a:ln w="25400">
            <a:solidFill>
              <a:schemeClr val="accent5">
                <a:lumMod val="75000"/>
              </a:schemeClr>
            </a:solidFill>
          </a:ln>
        </p:spPr>
        <p:txBody>
          <a:bodyPr wrap="square" rtlCol="0">
            <a:spAutoFit/>
          </a:bodyPr>
          <a:lstStyle/>
          <a:p>
            <a:r>
              <a:rPr lang="sr-Latn-CS" sz="1600" b="1" dirty="0">
                <a:latin typeface="Tahoma" panose="020B0604030504040204" pitchFamily="34" charset="0"/>
                <a:ea typeface="Tahoma" panose="020B0604030504040204" pitchFamily="34" charset="0"/>
                <a:cs typeface="Tahoma" panose="020B0604030504040204" pitchFamily="34" charset="0"/>
              </a:rPr>
              <a:t>Ugroženost OBRADIVOG zemljišta u Svetu i Evropi degradacionim procesima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276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6"/>
          <p:cNvSpPr txBox="1">
            <a:spLocks noChangeArrowheads="1"/>
          </p:cNvSpPr>
          <p:nvPr/>
        </p:nvSpPr>
        <p:spPr bwMode="auto">
          <a:xfrm>
            <a:off x="720762" y="1726871"/>
            <a:ext cx="10768405" cy="3477875"/>
          </a:xfrm>
          <a:prstGeom prst="rect">
            <a:avLst/>
          </a:prstGeom>
          <a:noFill/>
          <a:ln w="9525">
            <a:noFill/>
            <a:miter lim="800000"/>
            <a:headEnd/>
            <a:tailEnd/>
          </a:ln>
        </p:spPr>
        <p:txBody>
          <a:bodyPr wrap="square">
            <a:spAutoFit/>
          </a:bodyPr>
          <a:lstStyle/>
          <a:p>
            <a:pPr marL="342900" indent="-342900">
              <a:spcBef>
                <a:spcPts val="2400"/>
              </a:spcBef>
              <a:buFont typeface="Arial" panose="020B0604020202020204" pitchFamily="34" charset="0"/>
              <a:buChar char="•"/>
            </a:pPr>
            <a:r>
              <a:rPr lang="sr-Latn-RS" sz="2000" b="1" dirty="0">
                <a:latin typeface="Tahoma" pitchFamily="34" charset="0"/>
                <a:cs typeface="Tahoma" pitchFamily="34" charset="0"/>
              </a:rPr>
              <a:t>Eroziji se često ne pridaje dovoljan značaj jer se njeni efekti i posledice manifestuju</a:t>
            </a:r>
            <a:r>
              <a:rPr lang="sr-Latn-CS" sz="2000" b="1">
                <a:latin typeface="Tahoma" pitchFamily="34" charset="0"/>
              </a:rPr>
              <a:t> u (veoma)dugim vremenskim intervalima. </a:t>
            </a:r>
            <a:endParaRPr lang="sr-Latn-CS" sz="2000" b="1" dirty="0">
              <a:latin typeface="Tahoma" pitchFamily="34" charset="0"/>
            </a:endParaRPr>
          </a:p>
          <a:p>
            <a:pPr marL="342900" indent="-342900">
              <a:spcBef>
                <a:spcPts val="2400"/>
              </a:spcBef>
              <a:buFont typeface="Arial" panose="020B0604020202020204" pitchFamily="34" charset="0"/>
              <a:buChar char="•"/>
            </a:pPr>
            <a:r>
              <a:rPr lang="sr-Latn-CS" sz="2000" b="1" dirty="0">
                <a:latin typeface="Tahoma" pitchFamily="34" charset="0"/>
              </a:rPr>
              <a:t>Deluje sporo, prikriveno, "podmuklo". </a:t>
            </a:r>
          </a:p>
          <a:p>
            <a:pPr marL="342900" indent="-342900">
              <a:spcBef>
                <a:spcPts val="2400"/>
              </a:spcBef>
              <a:buFont typeface="Arial" panose="020B0604020202020204" pitchFamily="34" charset="0"/>
              <a:buChar char="•"/>
            </a:pPr>
            <a:r>
              <a:rPr lang="sr-Latn-CS" sz="2000" b="1" dirty="0">
                <a:latin typeface="Tahoma" pitchFamily="34" charset="0"/>
              </a:rPr>
              <a:t>Nekada je teško uočljiva u "realnom vremenu". Samo posredni pokazatelji.</a:t>
            </a:r>
          </a:p>
          <a:p>
            <a:pPr marL="342900" indent="-342900">
              <a:spcBef>
                <a:spcPts val="2400"/>
              </a:spcBef>
              <a:buFont typeface="Arial" panose="020B0604020202020204" pitchFamily="34" charset="0"/>
              <a:buChar char="•"/>
            </a:pPr>
            <a:r>
              <a:rPr lang="sr-Latn-CS" sz="2000" b="1" dirty="0">
                <a:latin typeface="Tahoma" pitchFamily="34" charset="0"/>
              </a:rPr>
              <a:t>Ukupne štete od posledica erozije su ogromne.</a:t>
            </a:r>
          </a:p>
          <a:p>
            <a:pPr marL="342900" indent="-342900">
              <a:spcBef>
                <a:spcPts val="2400"/>
              </a:spcBef>
              <a:buFont typeface="Arial" panose="020B0604020202020204" pitchFamily="34" charset="0"/>
              <a:buChar char="•"/>
            </a:pPr>
            <a:r>
              <a:rPr lang="en-US" sz="2000" b="1" dirty="0" err="1">
                <a:latin typeface="Tahoma" pitchFamily="34" charset="0"/>
                <a:cs typeface="Tahoma" pitchFamily="34" charset="0"/>
              </a:rPr>
              <a:t>Erozija</a:t>
            </a:r>
            <a:r>
              <a:rPr lang="en-US" sz="2000" b="1" dirty="0">
                <a:latin typeface="Tahoma" pitchFamily="34" charset="0"/>
                <a:cs typeface="Tahoma" pitchFamily="34" charset="0"/>
              </a:rPr>
              <a:t> </a:t>
            </a:r>
            <a:r>
              <a:rPr lang="sr-Latn-RS" sz="2000" b="1" dirty="0">
                <a:latin typeface="Tahoma" pitchFamily="34" charset="0"/>
                <a:cs typeface="Tahoma" pitchFamily="34" charset="0"/>
              </a:rPr>
              <a:t>je </a:t>
            </a:r>
            <a:r>
              <a:rPr lang="en-US" sz="2000" b="1" dirty="0">
                <a:latin typeface="Tahoma" pitchFamily="34" charset="0"/>
                <a:cs typeface="Tahoma" pitchFamily="34" charset="0"/>
              </a:rPr>
              <a:t>dominant</a:t>
            </a:r>
            <a:r>
              <a:rPr lang="sr-Latn-RS" sz="2000" b="1" dirty="0">
                <a:latin typeface="Tahoma" pitchFamily="34" charset="0"/>
                <a:cs typeface="Tahoma" pitchFamily="34" charset="0"/>
              </a:rPr>
              <a:t>a</a:t>
            </a:r>
            <a:r>
              <a:rPr lang="en-US" sz="2000" b="1" dirty="0">
                <a:latin typeface="Tahoma" pitchFamily="34" charset="0"/>
                <a:cs typeface="Tahoma" pitchFamily="34" charset="0"/>
              </a:rPr>
              <a:t>n</a:t>
            </a:r>
            <a:r>
              <a:rPr lang="sr-Latn-RS" sz="2000" b="1" dirty="0">
                <a:latin typeface="Tahoma" pitchFamily="34" charset="0"/>
                <a:cs typeface="Tahoma" pitchFamily="34" charset="0"/>
              </a:rPr>
              <a:t>,</a:t>
            </a:r>
            <a:r>
              <a:rPr lang="en-US" sz="2000" b="1" dirty="0">
                <a:latin typeface="Tahoma" pitchFamily="34" charset="0"/>
                <a:cs typeface="Tahoma" pitchFamily="34" charset="0"/>
              </a:rPr>
              <a:t> </a:t>
            </a:r>
            <a:r>
              <a:rPr lang="en-US" sz="2000" b="1" dirty="0" err="1">
                <a:latin typeface="Tahoma" pitchFamily="34" charset="0"/>
                <a:cs typeface="Tahoma" pitchFamily="34" charset="0"/>
              </a:rPr>
              <a:t>najznačajniji</a:t>
            </a:r>
            <a:r>
              <a:rPr lang="sr-Latn-RS" sz="2000" b="1" dirty="0">
                <a:latin typeface="Tahoma" pitchFamily="34" charset="0"/>
                <a:cs typeface="Tahoma" pitchFamily="34" charset="0"/>
              </a:rPr>
              <a:t>, najrasprostranjeniji</a:t>
            </a:r>
            <a:r>
              <a:rPr lang="en-US" sz="2000" b="1" dirty="0">
                <a:latin typeface="Tahoma" pitchFamily="34" charset="0"/>
                <a:cs typeface="Tahoma" pitchFamily="34" charset="0"/>
              </a:rPr>
              <a:t> </a:t>
            </a:r>
            <a:r>
              <a:rPr lang="sr-Latn-RS" sz="2000" b="1" dirty="0">
                <a:latin typeface="Tahoma" pitchFamily="34" charset="0"/>
                <a:cs typeface="Tahoma" pitchFamily="34" charset="0"/>
              </a:rPr>
              <a:t>oblik degradacije, devastacije i destrukcije</a:t>
            </a:r>
            <a:r>
              <a:rPr lang="en-US" sz="2000" b="1" dirty="0">
                <a:latin typeface="Tahoma" pitchFamily="34" charset="0"/>
                <a:cs typeface="Tahoma" pitchFamily="34" charset="0"/>
              </a:rPr>
              <a:t> </a:t>
            </a:r>
            <a:r>
              <a:rPr lang="sr-Latn-RS" sz="2000" b="1" dirty="0">
                <a:latin typeface="Tahoma" pitchFamily="34" charset="0"/>
                <a:cs typeface="Tahoma" pitchFamily="34" charset="0"/>
              </a:rPr>
              <a:t>zemljišta, vodnih tela i životne sredine </a:t>
            </a:r>
            <a:r>
              <a:rPr lang="en-US" sz="2000" b="1" dirty="0">
                <a:latin typeface="Tahoma" pitchFamily="34" charset="0"/>
                <a:cs typeface="Tahoma" pitchFamily="34" charset="0"/>
              </a:rPr>
              <a:t>!</a:t>
            </a:r>
            <a:endParaRPr lang="sr-Latn-RS" sz="2000" b="1" dirty="0">
              <a:latin typeface="Tahoma" pitchFamily="34" charset="0"/>
              <a:cs typeface="Tahoma" pitchFamily="34" charset="0"/>
            </a:endParaRPr>
          </a:p>
        </p:txBody>
      </p:sp>
    </p:spTree>
    <p:extLst>
      <p:ext uri="{BB962C8B-B14F-4D97-AF65-F5344CB8AC3E}">
        <p14:creationId xmlns:p14="http://schemas.microsoft.com/office/powerpoint/2010/main" val="26688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350573" y="1346091"/>
            <a:ext cx="11063291" cy="5170646"/>
          </a:xfrm>
          <a:prstGeom prst="rect">
            <a:avLst/>
          </a:prstGeom>
          <a:noFill/>
          <a:ln w="9525">
            <a:noFill/>
            <a:miter lim="800000"/>
            <a:headEnd/>
            <a:tailEnd/>
          </a:ln>
        </p:spPr>
        <p:txBody>
          <a:bodyPr wrap="square">
            <a:spAutoFit/>
          </a:bodyPr>
          <a:lstStyle/>
          <a:p>
            <a:r>
              <a:rPr lang="sr-Cyrl-CS" sz="2000" b="1" u="sng" dirty="0">
                <a:latin typeface="Tahoma" pitchFamily="34" charset="0"/>
              </a:rPr>
              <a:t>Osnovne vrste erozionih procesa</a:t>
            </a:r>
            <a:r>
              <a:rPr lang="sr-Latn-RS" sz="2000" b="1" u="sng" dirty="0">
                <a:latin typeface="Tahoma" pitchFamily="34" charset="0"/>
              </a:rPr>
              <a:t> (u zavisnosti od agensa koji je izaziva)</a:t>
            </a:r>
            <a:r>
              <a:rPr lang="sr-Latn-CS" sz="2000" b="1" dirty="0">
                <a:latin typeface="Tahoma" pitchFamily="34" charset="0"/>
              </a:rPr>
              <a:t>:</a:t>
            </a:r>
            <a:r>
              <a:rPr lang="sr-Cyrl-CS" sz="2000" b="1" dirty="0">
                <a:latin typeface="Tahoma" pitchFamily="34" charset="0"/>
              </a:rPr>
              <a:t> </a:t>
            </a:r>
            <a:endParaRPr lang="sr-Latn-CS" sz="2000" b="1" dirty="0">
              <a:latin typeface="Tahoma" pitchFamily="34" charset="0"/>
            </a:endParaRPr>
          </a:p>
          <a:p>
            <a:endParaRPr lang="sr-Cyrl-CS" sz="2000" b="1" dirty="0">
              <a:latin typeface="Tahoma" pitchFamily="34" charset="0"/>
            </a:endParaRPr>
          </a:p>
          <a:p>
            <a:pPr lvl="2">
              <a:lnSpc>
                <a:spcPct val="150000"/>
              </a:lnSpc>
            </a:pPr>
            <a:r>
              <a:rPr lang="sr-Latn-CS" sz="2000" b="1" dirty="0">
                <a:latin typeface="Tahoma" pitchFamily="34" charset="0"/>
              </a:rPr>
              <a:t>*</a:t>
            </a:r>
            <a:r>
              <a:rPr lang="sr-Cyrl-CS" sz="2000" b="1" dirty="0">
                <a:latin typeface="Tahoma" pitchFamily="34" charset="0"/>
              </a:rPr>
              <a:t> Erozija vodom:  </a:t>
            </a:r>
            <a:endParaRPr lang="sr-Latn-CS" sz="2000" b="1" dirty="0">
              <a:latin typeface="Tahoma" pitchFamily="34" charset="0"/>
            </a:endParaRPr>
          </a:p>
          <a:p>
            <a:pPr lvl="2">
              <a:lnSpc>
                <a:spcPct val="150000"/>
              </a:lnSpc>
            </a:pPr>
            <a:r>
              <a:rPr lang="sr-Latn-CS" sz="2000" b="1" dirty="0">
                <a:latin typeface="Tahoma" pitchFamily="34" charset="0"/>
              </a:rPr>
              <a:t>	-</a:t>
            </a:r>
            <a:r>
              <a:rPr lang="sr-Cyrl-CS" sz="2000" b="1" dirty="0">
                <a:latin typeface="Tahoma" pitchFamily="34" charset="0"/>
              </a:rPr>
              <a:t> kišom ili pluvijalna</a:t>
            </a:r>
          </a:p>
          <a:p>
            <a:pPr lvl="2">
              <a:lnSpc>
                <a:spcPct val="150000"/>
              </a:lnSpc>
            </a:pPr>
            <a:r>
              <a:rPr lang="sr-Cyrl-CS" sz="2000" b="1" dirty="0">
                <a:latin typeface="Tahoma" pitchFamily="34" charset="0"/>
              </a:rPr>
              <a:t>	</a:t>
            </a:r>
            <a:r>
              <a:rPr lang="sr-Latn-CS" sz="2000" b="1" dirty="0">
                <a:latin typeface="Tahoma" pitchFamily="34" charset="0"/>
              </a:rPr>
              <a:t>-</a:t>
            </a:r>
            <a:r>
              <a:rPr lang="sr-Cyrl-CS" sz="2000" b="1" dirty="0">
                <a:latin typeface="Tahoma" pitchFamily="34" charset="0"/>
              </a:rPr>
              <a:t> rečna ili fluvijalna</a:t>
            </a:r>
          </a:p>
          <a:p>
            <a:pPr lvl="2"/>
            <a:endParaRPr lang="sr-Latn-CS" sz="2000" b="1" dirty="0">
              <a:latin typeface="Tahoma" pitchFamily="34" charset="0"/>
            </a:endParaRPr>
          </a:p>
          <a:p>
            <a:pPr lvl="2"/>
            <a:r>
              <a:rPr lang="sr-Latn-CS" sz="2000" b="1" dirty="0">
                <a:latin typeface="Tahoma" pitchFamily="34" charset="0"/>
              </a:rPr>
              <a:t>*</a:t>
            </a:r>
            <a:r>
              <a:rPr lang="sr-Cyrl-CS" sz="2000" b="1" dirty="0">
                <a:latin typeface="Tahoma" pitchFamily="34" charset="0"/>
              </a:rPr>
              <a:t> Erozija vetrom ili eolska</a:t>
            </a:r>
          </a:p>
          <a:p>
            <a:pPr lvl="2"/>
            <a:endParaRPr lang="sr-Latn-CS" sz="2000" b="1" dirty="0">
              <a:latin typeface="Tahoma" pitchFamily="34" charset="0"/>
            </a:endParaRPr>
          </a:p>
          <a:p>
            <a:pPr lvl="2"/>
            <a:r>
              <a:rPr lang="sr-Latn-CS" sz="2000" b="1" dirty="0">
                <a:latin typeface="Tahoma" pitchFamily="34" charset="0"/>
              </a:rPr>
              <a:t>* Erozija ledom i snegom</a:t>
            </a:r>
            <a:r>
              <a:rPr lang="sr-Cyrl-CS" sz="2000" b="1" dirty="0">
                <a:latin typeface="Tahoma" pitchFamily="34" charset="0"/>
              </a:rPr>
              <a:t> </a:t>
            </a:r>
            <a:r>
              <a:rPr lang="sr-Latn-CS" sz="2000" b="1" dirty="0">
                <a:latin typeface="Tahoma" pitchFamily="34" charset="0"/>
              </a:rPr>
              <a:t>(</a:t>
            </a:r>
            <a:r>
              <a:rPr lang="sr-Cyrl-CS" sz="2000" b="1" dirty="0">
                <a:latin typeface="Tahoma" pitchFamily="34" charset="0"/>
              </a:rPr>
              <a:t>glacijalna</a:t>
            </a:r>
            <a:r>
              <a:rPr lang="sr-Latn-CS" sz="2000" b="1" dirty="0">
                <a:latin typeface="Tahoma" pitchFamily="34" charset="0"/>
              </a:rPr>
              <a:t>)</a:t>
            </a:r>
            <a:endParaRPr lang="sr-Cyrl-CS" sz="2000" b="1" dirty="0">
              <a:latin typeface="Tahoma" pitchFamily="34" charset="0"/>
            </a:endParaRPr>
          </a:p>
          <a:p>
            <a:pPr lvl="2"/>
            <a:endParaRPr lang="sr-Latn-CS" sz="2000" b="1" dirty="0">
              <a:latin typeface="Tahoma" pitchFamily="34" charset="0"/>
            </a:endParaRPr>
          </a:p>
          <a:p>
            <a:pPr lvl="2"/>
            <a:r>
              <a:rPr lang="sr-Latn-CS" sz="2000" b="1" dirty="0">
                <a:latin typeface="Tahoma" pitchFamily="34" charset="0"/>
              </a:rPr>
              <a:t>* Erozija </a:t>
            </a:r>
            <a:r>
              <a:rPr lang="sr-Cyrl-CS" sz="2000" b="1" dirty="0">
                <a:latin typeface="Tahoma" pitchFamily="34" charset="0"/>
              </a:rPr>
              <a:t>talasa ili abraziona</a:t>
            </a:r>
          </a:p>
          <a:p>
            <a:endParaRPr lang="sr-Latn-CS" sz="2000" b="1" dirty="0">
              <a:latin typeface="Tahoma" pitchFamily="34" charset="0"/>
            </a:endParaRPr>
          </a:p>
          <a:p>
            <a:endParaRPr lang="sr-Latn-CS" sz="2000" b="1" dirty="0">
              <a:latin typeface="Tahoma" pitchFamily="34" charset="0"/>
            </a:endParaRPr>
          </a:p>
          <a:p>
            <a:r>
              <a:rPr lang="sr-Latn-CS" sz="2000" b="1" dirty="0">
                <a:latin typeface="Tahoma" pitchFamily="34" charset="0"/>
              </a:rPr>
              <a:t>* </a:t>
            </a:r>
            <a:r>
              <a:rPr lang="sr-Cyrl-CS" sz="2000" b="1" dirty="0">
                <a:latin typeface="Tahoma" pitchFamily="34" charset="0"/>
              </a:rPr>
              <a:t>Specifični oblici erozionih procesa:</a:t>
            </a:r>
          </a:p>
          <a:p>
            <a:r>
              <a:rPr lang="sr-Latn-CS" sz="2000" b="1" dirty="0">
                <a:latin typeface="Tahoma" pitchFamily="34" charset="0"/>
              </a:rPr>
              <a:t>   "</a:t>
            </a:r>
            <a:r>
              <a:rPr lang="sr-Cyrl-CS" sz="2000" b="1" dirty="0">
                <a:latin typeface="Tahoma" pitchFamily="34" charset="0"/>
              </a:rPr>
              <a:t>Putna</a:t>
            </a:r>
            <a:r>
              <a:rPr lang="sr-Latn-CS" sz="2000" b="1" dirty="0">
                <a:latin typeface="Tahoma" pitchFamily="34" charset="0"/>
              </a:rPr>
              <a:t>", "</a:t>
            </a:r>
            <a:r>
              <a:rPr lang="sr-Cyrl-CS" sz="2000" b="1" dirty="0">
                <a:latin typeface="Tahoma" pitchFamily="34" charset="0"/>
              </a:rPr>
              <a:t>Poljoprivredna</a:t>
            </a:r>
            <a:r>
              <a:rPr lang="sr-Latn-CS" sz="2000" b="1" dirty="0">
                <a:latin typeface="Tahoma" pitchFamily="34" charset="0"/>
              </a:rPr>
              <a:t>", </a:t>
            </a:r>
            <a:r>
              <a:rPr lang="sr-Cyrl-CS" sz="2000" b="1" dirty="0">
                <a:latin typeface="Tahoma" pitchFamily="34" charset="0"/>
              </a:rPr>
              <a:t>Irigaciona erozija</a:t>
            </a:r>
            <a:r>
              <a:rPr lang="sr-Latn-RS" sz="2000" b="1" dirty="0">
                <a:latin typeface="Tahoma" pitchFamily="34" charset="0"/>
              </a:rPr>
              <a:t>, </a:t>
            </a:r>
            <a:r>
              <a:rPr lang="sr-Cyrl-CS" sz="2000" b="1" dirty="0">
                <a:latin typeface="Tahoma" pitchFamily="34" charset="0"/>
              </a:rPr>
              <a:t>Sufozija</a:t>
            </a:r>
            <a:r>
              <a:rPr lang="en-US" sz="2000" b="1" dirty="0">
                <a:latin typeface="Tahoma" pitchFamily="34" charset="0"/>
              </a:rPr>
              <a:t>; </a:t>
            </a:r>
            <a:r>
              <a:rPr lang="sr-Latn-RS" sz="2000" b="1" dirty="0">
                <a:latin typeface="Tahoma" pitchFamily="34" charset="0"/>
              </a:rPr>
              <a:t>B</a:t>
            </a:r>
            <a:r>
              <a:rPr lang="en-US" sz="2000" b="1" dirty="0" err="1">
                <a:latin typeface="Tahoma" pitchFamily="34" charset="0"/>
              </a:rPr>
              <a:t>ujice</a:t>
            </a:r>
            <a:r>
              <a:rPr lang="en-US" sz="2000" b="1" dirty="0">
                <a:latin typeface="Tahoma" pitchFamily="34" charset="0"/>
              </a:rPr>
              <a:t> </a:t>
            </a:r>
            <a:r>
              <a:rPr lang="sr-Latn-RS" sz="2000" b="1" dirty="0">
                <a:latin typeface="Tahoma" pitchFamily="34" charset="0"/>
              </a:rPr>
              <a:t> </a:t>
            </a:r>
            <a:r>
              <a:rPr lang="sr-Latn-CS" sz="2000" b="1" dirty="0">
                <a:latin typeface="Tahoma" pitchFamily="34" charset="0"/>
              </a:rPr>
              <a:t>. . .</a:t>
            </a:r>
            <a:endParaRPr lang="en-US" sz="2000" b="1" dirty="0">
              <a:latin typeface="Tahoma" pitchFamily="34" charset="0"/>
            </a:endParaRPr>
          </a:p>
        </p:txBody>
      </p:sp>
    </p:spTree>
    <p:extLst>
      <p:ext uri="{BB962C8B-B14F-4D97-AF65-F5344CB8AC3E}">
        <p14:creationId xmlns:p14="http://schemas.microsoft.com/office/powerpoint/2010/main" val="331861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www.oregonwild.org/about/blog/Salvage1.jpg/image_preview"/>
          <p:cNvPicPr>
            <a:picLocks noChangeAspect="1" noChangeArrowheads="1"/>
          </p:cNvPicPr>
          <p:nvPr/>
        </p:nvPicPr>
        <p:blipFill>
          <a:blip r:embed="rId2" cstate="print"/>
          <a:srcRect/>
          <a:stretch>
            <a:fillRect/>
          </a:stretch>
        </p:blipFill>
        <p:spPr bwMode="auto">
          <a:xfrm>
            <a:off x="3411800" y="3306794"/>
            <a:ext cx="3810000" cy="2571750"/>
          </a:xfrm>
          <a:prstGeom prst="rect">
            <a:avLst/>
          </a:prstGeom>
          <a:noFill/>
          <a:ln w="19050">
            <a:solidFill>
              <a:schemeClr val="accent2">
                <a:lumMod val="50000"/>
              </a:schemeClr>
            </a:solidFill>
            <a:miter lim="800000"/>
            <a:headEnd/>
            <a:tailEnd/>
          </a:ln>
        </p:spPr>
      </p:pic>
      <p:pic>
        <p:nvPicPr>
          <p:cNvPr id="17411" name="Picture 6" descr="http://www.fishfriendlyfarming.org/images/events_clip_image006.jpg"/>
          <p:cNvPicPr>
            <a:picLocks noChangeAspect="1" noChangeArrowheads="1"/>
          </p:cNvPicPr>
          <p:nvPr/>
        </p:nvPicPr>
        <p:blipFill>
          <a:blip r:embed="rId3" cstate="print"/>
          <a:srcRect/>
          <a:stretch>
            <a:fillRect/>
          </a:stretch>
        </p:blipFill>
        <p:spPr bwMode="auto">
          <a:xfrm>
            <a:off x="7385725" y="449294"/>
            <a:ext cx="4083050" cy="5429250"/>
          </a:xfrm>
          <a:prstGeom prst="rect">
            <a:avLst/>
          </a:prstGeom>
          <a:noFill/>
          <a:ln w="19050">
            <a:solidFill>
              <a:schemeClr val="accent2">
                <a:lumMod val="50000"/>
              </a:schemeClr>
            </a:solidFill>
            <a:miter lim="800000"/>
            <a:headEnd/>
            <a:tailEnd/>
          </a:ln>
        </p:spPr>
      </p:pic>
      <p:pic>
        <p:nvPicPr>
          <p:cNvPr id="17412" name="Picture 8" descr="http://www.pambazuka.org/images/articles/422/54567_road_erosion_tmb.jpg"/>
          <p:cNvPicPr>
            <a:picLocks noChangeAspect="1" noChangeArrowheads="1"/>
          </p:cNvPicPr>
          <p:nvPr/>
        </p:nvPicPr>
        <p:blipFill>
          <a:blip r:embed="rId4" cstate="print"/>
          <a:srcRect/>
          <a:stretch>
            <a:fillRect/>
          </a:stretch>
        </p:blipFill>
        <p:spPr bwMode="auto">
          <a:xfrm>
            <a:off x="265004" y="1893346"/>
            <a:ext cx="2982872" cy="3985198"/>
          </a:xfrm>
          <a:prstGeom prst="rect">
            <a:avLst/>
          </a:prstGeom>
          <a:noFill/>
          <a:ln w="19050">
            <a:solidFill>
              <a:schemeClr val="accent2">
                <a:lumMod val="50000"/>
              </a:schemeClr>
            </a:solidFill>
            <a:miter lim="800000"/>
            <a:headEnd/>
            <a:tailEnd/>
          </a:ln>
        </p:spPr>
      </p:pic>
      <p:sp>
        <p:nvSpPr>
          <p:cNvPr id="25605" name="TextBox 4"/>
          <p:cNvSpPr txBox="1">
            <a:spLocks noChangeArrowheads="1"/>
          </p:cNvSpPr>
          <p:nvPr/>
        </p:nvSpPr>
        <p:spPr bwMode="auto">
          <a:xfrm>
            <a:off x="3512318" y="1112072"/>
            <a:ext cx="2928937" cy="400050"/>
          </a:xfrm>
          <a:prstGeom prst="rect">
            <a:avLst/>
          </a:prstGeom>
          <a:noFill/>
          <a:ln w="9525">
            <a:noFill/>
            <a:miter lim="800000"/>
            <a:headEnd/>
            <a:tailEnd/>
          </a:ln>
        </p:spPr>
        <p:txBody>
          <a:bodyPr>
            <a:spAutoFit/>
          </a:bodyPr>
          <a:lstStyle/>
          <a:p>
            <a:pPr algn="r"/>
            <a:r>
              <a:rPr lang="en-US" sz="2000" b="1" dirty="0">
                <a:latin typeface="Tahoma" pitchFamily="34" charset="0"/>
                <a:cs typeface="Tahoma" pitchFamily="34" charset="0"/>
              </a:rPr>
              <a:t>‘</a:t>
            </a:r>
            <a:r>
              <a:rPr lang="en-US" sz="2000" b="1" dirty="0" err="1">
                <a:latin typeface="Tahoma" pitchFamily="34" charset="0"/>
                <a:cs typeface="Tahoma" pitchFamily="34" charset="0"/>
              </a:rPr>
              <a:t>Putna</a:t>
            </a:r>
            <a:r>
              <a:rPr lang="en-US" sz="2000" b="1" dirty="0">
                <a:latin typeface="Tahoma" pitchFamily="34" charset="0"/>
                <a:cs typeface="Tahoma" pitchFamily="34" charset="0"/>
              </a:rPr>
              <a:t>’ </a:t>
            </a:r>
            <a:r>
              <a:rPr lang="en-US" sz="2000" b="1" dirty="0" err="1">
                <a:latin typeface="Tahoma" pitchFamily="34" charset="0"/>
                <a:cs typeface="Tahoma" pitchFamily="34" charset="0"/>
              </a:rPr>
              <a:t>erozija</a:t>
            </a:r>
            <a:endParaRPr lang="en-US" sz="2000" b="1" dirty="0">
              <a:latin typeface="Tahoma" pitchFamily="34" charset="0"/>
              <a:cs typeface="Tahoma" pitchFamily="34" charset="0"/>
            </a:endParaRPr>
          </a:p>
        </p:txBody>
      </p:sp>
    </p:spTree>
    <p:extLst>
      <p:ext uri="{BB962C8B-B14F-4D97-AF65-F5344CB8AC3E}">
        <p14:creationId xmlns:p14="http://schemas.microsoft.com/office/powerpoint/2010/main" val="4092494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erietinet.com/wp-content/uploads/2012/02/eritrea-irrigation1.jpg"/>
          <p:cNvPicPr>
            <a:picLocks noChangeAspect="1" noChangeArrowheads="1"/>
          </p:cNvPicPr>
          <p:nvPr/>
        </p:nvPicPr>
        <p:blipFill>
          <a:blip r:embed="rId2" cstate="print"/>
          <a:srcRect/>
          <a:stretch>
            <a:fillRect/>
          </a:stretch>
        </p:blipFill>
        <p:spPr bwMode="auto">
          <a:xfrm>
            <a:off x="558828" y="1278651"/>
            <a:ext cx="6854732" cy="4608000"/>
          </a:xfrm>
          <a:prstGeom prst="rect">
            <a:avLst/>
          </a:prstGeom>
          <a:noFill/>
          <a:ln w="19050">
            <a:solidFill>
              <a:schemeClr val="accent2">
                <a:lumMod val="75000"/>
              </a:schemeClr>
            </a:solidFill>
          </a:ln>
        </p:spPr>
      </p:pic>
      <p:pic>
        <p:nvPicPr>
          <p:cNvPr id="47108" name="Picture 4" descr="http://www.epa.gov/oecaagct/images/lepa.jpg"/>
          <p:cNvPicPr>
            <a:picLocks noChangeAspect="1" noChangeArrowheads="1"/>
          </p:cNvPicPr>
          <p:nvPr/>
        </p:nvPicPr>
        <p:blipFill>
          <a:blip r:embed="rId3" cstate="print"/>
          <a:srcRect/>
          <a:stretch>
            <a:fillRect/>
          </a:stretch>
        </p:blipFill>
        <p:spPr bwMode="auto">
          <a:xfrm>
            <a:off x="7671493" y="1278651"/>
            <a:ext cx="3286938" cy="4608000"/>
          </a:xfrm>
          <a:prstGeom prst="rect">
            <a:avLst/>
          </a:prstGeom>
          <a:noFill/>
          <a:ln w="19050">
            <a:solidFill>
              <a:schemeClr val="accent2">
                <a:lumMod val="75000"/>
              </a:schemeClr>
            </a:solidFill>
          </a:ln>
        </p:spPr>
      </p:pic>
      <p:sp>
        <p:nvSpPr>
          <p:cNvPr id="23556" name="TextBox 3"/>
          <p:cNvSpPr txBox="1">
            <a:spLocks noChangeArrowheads="1"/>
          </p:cNvSpPr>
          <p:nvPr/>
        </p:nvSpPr>
        <p:spPr bwMode="auto">
          <a:xfrm>
            <a:off x="4667252" y="598227"/>
            <a:ext cx="2928937" cy="400050"/>
          </a:xfrm>
          <a:prstGeom prst="rect">
            <a:avLst/>
          </a:prstGeom>
          <a:noFill/>
          <a:ln w="9525">
            <a:noFill/>
            <a:miter lim="800000"/>
            <a:headEnd/>
            <a:tailEnd/>
          </a:ln>
        </p:spPr>
        <p:txBody>
          <a:bodyPr>
            <a:spAutoFit/>
          </a:bodyPr>
          <a:lstStyle/>
          <a:p>
            <a:pPr algn="r"/>
            <a:r>
              <a:rPr lang="en-US" sz="2000" b="1" dirty="0" err="1">
                <a:latin typeface="Tahoma" pitchFamily="34" charset="0"/>
                <a:cs typeface="Tahoma" pitchFamily="34" charset="0"/>
              </a:rPr>
              <a:t>Irigaciona</a:t>
            </a:r>
            <a:r>
              <a:rPr lang="en-US" sz="2000" b="1" dirty="0">
                <a:latin typeface="Tahoma" pitchFamily="34" charset="0"/>
                <a:cs typeface="Tahoma" pitchFamily="34" charset="0"/>
              </a:rPr>
              <a:t> </a:t>
            </a:r>
            <a:r>
              <a:rPr lang="en-US" sz="2000" b="1" dirty="0" err="1">
                <a:latin typeface="Tahoma" pitchFamily="34" charset="0"/>
                <a:cs typeface="Tahoma" pitchFamily="34" charset="0"/>
              </a:rPr>
              <a:t>erozija</a:t>
            </a:r>
            <a:endParaRPr lang="en-US" sz="2000" b="1" dirty="0">
              <a:latin typeface="Tahoma" pitchFamily="34" charset="0"/>
              <a:cs typeface="Tahoma" pitchFamily="34" charset="0"/>
            </a:endParaRPr>
          </a:p>
        </p:txBody>
      </p:sp>
    </p:spTree>
    <p:extLst>
      <p:ext uri="{BB962C8B-B14F-4D97-AF65-F5344CB8AC3E}">
        <p14:creationId xmlns:p14="http://schemas.microsoft.com/office/powerpoint/2010/main" val="268310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http://i4.ytimg.com/vi/SARfXoVPATY/mqdefault.jpg"/>
          <p:cNvPicPr>
            <a:picLocks noChangeAspect="1" noChangeArrowheads="1"/>
          </p:cNvPicPr>
          <p:nvPr/>
        </p:nvPicPr>
        <p:blipFill>
          <a:blip r:embed="rId2" cstate="print"/>
          <a:srcRect/>
          <a:stretch>
            <a:fillRect/>
          </a:stretch>
        </p:blipFill>
        <p:spPr bwMode="auto">
          <a:xfrm>
            <a:off x="7326351" y="3320083"/>
            <a:ext cx="4065998" cy="2519363"/>
          </a:xfrm>
          <a:prstGeom prst="rect">
            <a:avLst/>
          </a:prstGeom>
          <a:noFill/>
          <a:ln w="19050">
            <a:solidFill>
              <a:schemeClr val="accent2">
                <a:lumMod val="75000"/>
              </a:schemeClr>
            </a:solidFill>
          </a:ln>
        </p:spPr>
      </p:pic>
      <p:pic>
        <p:nvPicPr>
          <p:cNvPr id="48135"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b="20624"/>
          <a:stretch>
            <a:fillRect/>
          </a:stretch>
        </p:blipFill>
        <p:spPr bwMode="auto">
          <a:xfrm>
            <a:off x="325791" y="1825477"/>
            <a:ext cx="6741983" cy="4013970"/>
          </a:xfrm>
          <a:prstGeom prst="rect">
            <a:avLst/>
          </a:prstGeom>
          <a:noFill/>
          <a:ln w="19050">
            <a:solidFill>
              <a:schemeClr val="accent2">
                <a:lumMod val="75000"/>
              </a:schemeClr>
            </a:solidFill>
            <a:miter lim="800000"/>
            <a:headEnd/>
            <a:tailEnd/>
          </a:ln>
          <a:effectLst/>
        </p:spPr>
      </p:pic>
      <p:pic>
        <p:nvPicPr>
          <p:cNvPr id="21509" name="Picture 5"/>
          <p:cNvPicPr>
            <a:picLocks noChangeAspect="1" noChangeArrowheads="1"/>
          </p:cNvPicPr>
          <p:nvPr/>
        </p:nvPicPr>
        <p:blipFill>
          <a:blip r:embed="rId5" cstate="print"/>
          <a:srcRect/>
          <a:stretch>
            <a:fillRect/>
          </a:stretch>
        </p:blipFill>
        <p:spPr bwMode="auto">
          <a:xfrm>
            <a:off x="7326351" y="456631"/>
            <a:ext cx="4065998" cy="2737691"/>
          </a:xfrm>
          <a:prstGeom prst="rect">
            <a:avLst/>
          </a:prstGeom>
          <a:noFill/>
          <a:ln w="19050">
            <a:solidFill>
              <a:schemeClr val="accent2">
                <a:lumMod val="50000"/>
              </a:schemeClr>
            </a:solidFill>
            <a:miter lim="800000"/>
            <a:headEnd/>
            <a:tailEnd/>
          </a:ln>
          <a:effectLst/>
        </p:spPr>
      </p:pic>
      <p:sp>
        <p:nvSpPr>
          <p:cNvPr id="24581" name="TextBox 4"/>
          <p:cNvSpPr txBox="1">
            <a:spLocks noChangeArrowheads="1"/>
          </p:cNvSpPr>
          <p:nvPr/>
        </p:nvSpPr>
        <p:spPr bwMode="auto">
          <a:xfrm>
            <a:off x="3696782" y="1050047"/>
            <a:ext cx="2928937" cy="400050"/>
          </a:xfrm>
          <a:prstGeom prst="rect">
            <a:avLst/>
          </a:prstGeom>
          <a:noFill/>
          <a:ln w="9525">
            <a:noFill/>
            <a:miter lim="800000"/>
            <a:headEnd/>
            <a:tailEnd/>
          </a:ln>
        </p:spPr>
        <p:txBody>
          <a:bodyPr>
            <a:spAutoFit/>
          </a:bodyPr>
          <a:lstStyle/>
          <a:p>
            <a:pPr algn="r"/>
            <a:r>
              <a:rPr lang="en-US" sz="2000" b="1" dirty="0" err="1">
                <a:latin typeface="Tahoma" pitchFamily="34" charset="0"/>
                <a:cs typeface="Tahoma" pitchFamily="34" charset="0"/>
              </a:rPr>
              <a:t>Irigaciona</a:t>
            </a:r>
            <a:r>
              <a:rPr lang="en-US" sz="2000" b="1" dirty="0">
                <a:latin typeface="Tahoma" pitchFamily="34" charset="0"/>
                <a:cs typeface="Tahoma" pitchFamily="34" charset="0"/>
              </a:rPr>
              <a:t> </a:t>
            </a:r>
            <a:r>
              <a:rPr lang="en-US" sz="2000" b="1" dirty="0" err="1">
                <a:latin typeface="Tahoma" pitchFamily="34" charset="0"/>
                <a:cs typeface="Tahoma" pitchFamily="34" charset="0"/>
              </a:rPr>
              <a:t>erozija</a:t>
            </a:r>
            <a:endParaRPr lang="en-US" sz="2000" b="1" dirty="0">
              <a:latin typeface="Tahoma" pitchFamily="34" charset="0"/>
              <a:cs typeface="Tahoma" pitchFamily="34" charset="0"/>
            </a:endParaRPr>
          </a:p>
        </p:txBody>
      </p:sp>
    </p:spTree>
    <p:extLst>
      <p:ext uri="{BB962C8B-B14F-4D97-AF65-F5344CB8AC3E}">
        <p14:creationId xmlns:p14="http://schemas.microsoft.com/office/powerpoint/2010/main" val="74773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74" y="158555"/>
            <a:ext cx="4320000" cy="3240394"/>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Box 3"/>
          <p:cNvSpPr txBox="1">
            <a:spLocks noChangeArrowheads="1"/>
          </p:cNvSpPr>
          <p:nvPr/>
        </p:nvSpPr>
        <p:spPr bwMode="auto">
          <a:xfrm>
            <a:off x="646345" y="4601272"/>
            <a:ext cx="1928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err="1">
                <a:latin typeface="Tahoma" panose="020B0604030504040204" pitchFamily="34" charset="0"/>
                <a:cs typeface="Tahoma" panose="020B0604030504040204" pitchFamily="34" charset="0"/>
              </a:rPr>
              <a:t>Sufozija</a:t>
            </a:r>
            <a:endParaRPr lang="en-US" altLang="en-US" sz="2000" b="1" dirty="0">
              <a:latin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064" y="158555"/>
            <a:ext cx="4320000" cy="3238214"/>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6259" y="3484754"/>
            <a:ext cx="4320000" cy="3238214"/>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8464" y="3484754"/>
            <a:ext cx="4320000" cy="3238214"/>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17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4861912" y="429472"/>
            <a:ext cx="4319588" cy="2919412"/>
          </a:xfrm>
          <a:prstGeom prst="rect">
            <a:avLst/>
          </a:prstGeom>
          <a:noFill/>
          <a:ln w="19050">
            <a:solidFill>
              <a:schemeClr val="accent2">
                <a:lumMod val="50000"/>
              </a:schemeClr>
            </a:solid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341741" y="3570289"/>
            <a:ext cx="4321175" cy="2919412"/>
          </a:xfrm>
          <a:prstGeom prst="rect">
            <a:avLst/>
          </a:prstGeom>
          <a:noFill/>
          <a:ln w="19050">
            <a:solidFill>
              <a:schemeClr val="accent2">
                <a:lumMod val="50000"/>
              </a:schemeClr>
            </a:solid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4877787" y="3571876"/>
            <a:ext cx="4319588" cy="2917825"/>
          </a:xfrm>
          <a:prstGeom prst="rect">
            <a:avLst/>
          </a:prstGeom>
          <a:noFill/>
          <a:ln w="19050">
            <a:solidFill>
              <a:schemeClr val="accent2">
                <a:lumMod val="50000"/>
              </a:schemeClr>
            </a:solidFill>
            <a:miter lim="800000"/>
            <a:headEnd/>
            <a:tailEnd/>
          </a:ln>
        </p:spPr>
      </p:pic>
      <p:sp>
        <p:nvSpPr>
          <p:cNvPr id="26629" name="TextBox 4"/>
          <p:cNvSpPr txBox="1">
            <a:spLocks noChangeArrowheads="1"/>
          </p:cNvSpPr>
          <p:nvPr/>
        </p:nvSpPr>
        <p:spPr bwMode="auto">
          <a:xfrm>
            <a:off x="341741" y="1540530"/>
            <a:ext cx="3857625" cy="1292662"/>
          </a:xfrm>
          <a:prstGeom prst="rect">
            <a:avLst/>
          </a:prstGeom>
          <a:noFill/>
          <a:ln w="9525">
            <a:noFill/>
            <a:miter lim="800000"/>
            <a:headEnd/>
            <a:tailEnd/>
          </a:ln>
        </p:spPr>
        <p:txBody>
          <a:bodyPr>
            <a:spAutoFit/>
          </a:bodyPr>
          <a:lstStyle/>
          <a:p>
            <a:pPr algn="ctr">
              <a:spcAft>
                <a:spcPts val="1200"/>
              </a:spcAft>
            </a:pPr>
            <a:r>
              <a:rPr lang="en-US" sz="2000" b="1" dirty="0" err="1">
                <a:latin typeface="Tahoma" pitchFamily="34" charset="0"/>
                <a:cs typeface="Tahoma" pitchFamily="34" charset="0"/>
              </a:rPr>
              <a:t>Bujične</a:t>
            </a:r>
            <a:r>
              <a:rPr lang="en-US" sz="2000" b="1" dirty="0">
                <a:latin typeface="Tahoma" pitchFamily="34" charset="0"/>
                <a:cs typeface="Tahoma" pitchFamily="34" charset="0"/>
              </a:rPr>
              <a:t> </a:t>
            </a:r>
            <a:r>
              <a:rPr lang="en-US" sz="2000" b="1" dirty="0" err="1">
                <a:latin typeface="Tahoma" pitchFamily="34" charset="0"/>
                <a:cs typeface="Tahoma" pitchFamily="34" charset="0"/>
              </a:rPr>
              <a:t>poplave</a:t>
            </a:r>
            <a:r>
              <a:rPr lang="en-US" sz="2000" b="1" dirty="0">
                <a:latin typeface="Tahoma" pitchFamily="34" charset="0"/>
                <a:cs typeface="Tahoma" pitchFamily="34" charset="0"/>
              </a:rPr>
              <a:t> </a:t>
            </a:r>
            <a:r>
              <a:rPr lang="en-US" sz="2000" b="1" dirty="0" err="1">
                <a:latin typeface="Tahoma" pitchFamily="34" charset="0"/>
                <a:cs typeface="Tahoma" pitchFamily="34" charset="0"/>
              </a:rPr>
              <a:t>i</a:t>
            </a:r>
            <a:r>
              <a:rPr lang="en-US" sz="2000" b="1" dirty="0">
                <a:latin typeface="Tahoma" pitchFamily="34" charset="0"/>
                <a:cs typeface="Tahoma" pitchFamily="34" charset="0"/>
              </a:rPr>
              <a:t> </a:t>
            </a:r>
            <a:r>
              <a:rPr lang="en-US" sz="2000" b="1" dirty="0" err="1">
                <a:latin typeface="Tahoma" pitchFamily="34" charset="0"/>
                <a:cs typeface="Tahoma" pitchFamily="34" charset="0"/>
              </a:rPr>
              <a:t>erozija</a:t>
            </a:r>
            <a:endParaRPr lang="en-US" sz="2000" b="1" dirty="0">
              <a:latin typeface="Tahoma" pitchFamily="34" charset="0"/>
              <a:cs typeface="Tahoma" pitchFamily="34" charset="0"/>
            </a:endParaRPr>
          </a:p>
          <a:p>
            <a:pPr algn="ctr"/>
            <a:r>
              <a:rPr lang="sr-Latn-RS" sz="1600" b="1" dirty="0">
                <a:latin typeface="Tahoma" pitchFamily="34" charset="0"/>
                <a:cs typeface="Tahoma" pitchFamily="34" charset="0"/>
              </a:rPr>
              <a:t>Tekija (Kladovo), 2014.</a:t>
            </a:r>
          </a:p>
          <a:p>
            <a:pPr algn="ctr"/>
            <a:endParaRPr lang="sr-Latn-RS" sz="1600" b="1" i="1" dirty="0">
              <a:latin typeface="Tahoma" pitchFamily="34" charset="0"/>
              <a:cs typeface="Tahoma" pitchFamily="34" charset="0"/>
            </a:endParaRPr>
          </a:p>
          <a:p>
            <a:pPr algn="ctr"/>
            <a:r>
              <a:rPr lang="en-US" sz="1600" b="1" i="1" dirty="0">
                <a:latin typeface="Tahoma" pitchFamily="34" charset="0"/>
                <a:cs typeface="Tahoma" pitchFamily="34" charset="0"/>
              </a:rPr>
              <a:t>(</a:t>
            </a:r>
            <a:r>
              <a:rPr lang="en-US" sz="1600" b="1" i="1" dirty="0" err="1">
                <a:latin typeface="Tahoma" pitchFamily="34" charset="0"/>
                <a:cs typeface="Tahoma" pitchFamily="34" charset="0"/>
              </a:rPr>
              <a:t>prikazati</a:t>
            </a:r>
            <a:r>
              <a:rPr lang="en-US" sz="1600" b="1" i="1" dirty="0">
                <a:latin typeface="Tahoma" pitchFamily="34" charset="0"/>
                <a:cs typeface="Tahoma" pitchFamily="34" charset="0"/>
              </a:rPr>
              <a:t> video </a:t>
            </a:r>
            <a:r>
              <a:rPr lang="en-US" sz="1600" b="1" i="1" dirty="0" err="1">
                <a:latin typeface="Tahoma" pitchFamily="34" charset="0"/>
                <a:cs typeface="Tahoma" pitchFamily="34" charset="0"/>
              </a:rPr>
              <a:t>zapis</a:t>
            </a:r>
            <a:r>
              <a:rPr lang="en-US" sz="1600" b="1" i="1" dirty="0">
                <a:latin typeface="Tahoma" pitchFamily="34" charset="0"/>
                <a:cs typeface="Tahoma" pitchFamily="34" charset="0"/>
              </a:rPr>
              <a:t>)</a:t>
            </a:r>
          </a:p>
        </p:txBody>
      </p:sp>
    </p:spTree>
    <p:extLst>
      <p:ext uri="{BB962C8B-B14F-4D97-AF65-F5344CB8AC3E}">
        <p14:creationId xmlns:p14="http://schemas.microsoft.com/office/powerpoint/2010/main" val="310921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v 01 UKZV Tekija_Serb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900000" y="501000"/>
            <a:ext cx="4392000" cy="5856000"/>
          </a:xfrm>
          <a:prstGeom prst="rect">
            <a:avLst/>
          </a:prstGeom>
        </p:spPr>
      </p:pic>
    </p:spTree>
    <p:extLst>
      <p:ext uri="{BB962C8B-B14F-4D97-AF65-F5344CB8AC3E}">
        <p14:creationId xmlns:p14="http://schemas.microsoft.com/office/powerpoint/2010/main" val="3243503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043" y="1216039"/>
            <a:ext cx="10889673" cy="4416594"/>
          </a:xfrm>
          <a:prstGeom prst="rect">
            <a:avLst/>
          </a:prstGeom>
          <a:noFill/>
        </p:spPr>
        <p:txBody>
          <a:bodyPr wrap="square" rtlCol="0">
            <a:spAutoFit/>
          </a:bodyPr>
          <a:lstStyle/>
          <a:p>
            <a:pPr defTabSz="809625">
              <a:lnSpc>
                <a:spcPct val="150000"/>
              </a:lnSpc>
              <a:spcAft>
                <a:spcPts val="1200"/>
              </a:spcAft>
              <a:tabLst>
                <a:tab pos="2152650" algn="l"/>
              </a:tabLst>
            </a:pPr>
            <a:r>
              <a:rPr lang="sr-Latn-RS" sz="2400" b="1" u="sng" dirty="0">
                <a:solidFill>
                  <a:schemeClr val="accent5">
                    <a:lumMod val="50000"/>
                  </a:schemeClr>
                </a:solidFill>
                <a:latin typeface="Arial Black" panose="020B0A04020102020204" pitchFamily="34" charset="0"/>
                <a:ea typeface="Tahoma" panose="020B0604030504040204" pitchFamily="34" charset="0"/>
                <a:cs typeface="Tahoma" panose="020B0604030504040204" pitchFamily="34" charset="0"/>
              </a:rPr>
              <a:t>CILJ</a:t>
            </a:r>
            <a:endParaRPr lang="en-US" sz="2400" b="1" u="sng" dirty="0">
              <a:latin typeface="Arial Black" panose="020B0A04020102020204" pitchFamily="34" charset="0"/>
              <a:ea typeface="Tahoma" panose="020B0604030504040204" pitchFamily="34" charset="0"/>
              <a:cs typeface="Tahoma" panose="020B0604030504040204" pitchFamily="34" charset="0"/>
            </a:endParaRPr>
          </a:p>
          <a:p>
            <a:pPr>
              <a:lnSpc>
                <a:spcPct val="150000"/>
              </a:lnSpc>
              <a:spcAft>
                <a:spcPts val="1200"/>
              </a:spcAft>
            </a:pPr>
            <a:r>
              <a:rPr lang="sr-Latn-RS" sz="2000" b="1" dirty="0">
                <a:latin typeface="Tahoma" panose="020B0604030504040204" pitchFamily="34" charset="0"/>
                <a:ea typeface="Tahoma" panose="020B0604030504040204" pitchFamily="34" charset="0"/>
                <a:cs typeface="Tahoma" panose="020B0604030504040204" pitchFamily="34" charset="0"/>
              </a:rPr>
              <a:t>Pored </a:t>
            </a:r>
            <a:r>
              <a:rPr lang="en-US" sz="2000" b="1" dirty="0" err="1">
                <a:latin typeface="Tahoma" panose="020B0604030504040204" pitchFamily="34" charset="0"/>
                <a:ea typeface="Tahoma" panose="020B0604030504040204" pitchFamily="34" charset="0"/>
                <a:cs typeface="Tahoma" panose="020B0604030504040204" pitchFamily="34" charset="0"/>
              </a:rPr>
              <a:t>predstavljanj</a:t>
            </a:r>
            <a:r>
              <a:rPr lang="sr-Latn-RS" sz="2000" b="1" dirty="0">
                <a:latin typeface="Tahoma" panose="020B0604030504040204" pitchFamily="34" charset="0"/>
                <a:ea typeface="Tahoma" panose="020B0604030504040204" pitchFamily="34" charset="0"/>
                <a:cs typeface="Tahoma" panose="020B0604030504040204" pitchFamily="34" charset="0"/>
              </a:rPr>
              <a:t>a</a:t>
            </a:r>
            <a:r>
              <a:rPr lang="en-US" sz="2000" b="1" dirty="0">
                <a:latin typeface="Tahoma" panose="020B0604030504040204" pitchFamily="34" charset="0"/>
                <a:ea typeface="Tahoma" panose="020B0604030504040204" pitchFamily="34" charset="0"/>
                <a:cs typeface="Tahoma" panose="020B0604030504040204" pitchFamily="34" charset="0"/>
              </a:rPr>
              <a:t> </a:t>
            </a:r>
            <a:r>
              <a:rPr lang="sr-Latn-RS" sz="2000" b="1" dirty="0">
                <a:latin typeface="Tahoma" panose="020B0604030504040204" pitchFamily="34" charset="0"/>
                <a:ea typeface="Tahoma" panose="020B0604030504040204" pitchFamily="34" charset="0"/>
                <a:cs typeface="Tahoma" panose="020B0604030504040204" pitchFamily="34" charset="0"/>
              </a:rPr>
              <a:t>samog projekta i svega onoga što prati ovakve projekte podržane od strane EU (diseminacija, verifikacija, valorizacija </a:t>
            </a:r>
            <a:r>
              <a:rPr lang="en-US" sz="2000" b="1" dirty="0" err="1">
                <a:latin typeface="Tahoma" panose="020B0604030504040204" pitchFamily="34" charset="0"/>
                <a:ea typeface="Tahoma" panose="020B0604030504040204" pitchFamily="34" charset="0"/>
                <a:cs typeface="Tahoma" panose="020B0604030504040204" pitchFamily="34" charset="0"/>
              </a:rPr>
              <a:t>rezultata</a:t>
            </a:r>
            <a:r>
              <a:rPr lang="sr-Latn-RS" sz="2000" b="1" dirty="0">
                <a:latin typeface="Tahoma" panose="020B0604030504040204" pitchFamily="34" charset="0"/>
                <a:ea typeface="Tahoma" panose="020B0604030504040204" pitchFamily="34" charset="0"/>
                <a:cs typeface="Tahoma" panose="020B0604030504040204" pitchFamily="34" charset="0"/>
              </a:rPr>
              <a:t>, itd.) i </a:t>
            </a:r>
            <a:r>
              <a:rPr lang="en-US" sz="2000" b="1" dirty="0" err="1">
                <a:latin typeface="Tahoma" panose="020B0604030504040204" pitchFamily="34" charset="0"/>
                <a:ea typeface="Tahoma" panose="020B0604030504040204" pitchFamily="34" charset="0"/>
                <a:cs typeface="Tahoma" panose="020B0604030504040204" pitchFamily="34" charset="0"/>
              </a:rPr>
              <a:t>predstavljanj</a:t>
            </a:r>
            <a:r>
              <a:rPr lang="sr-Latn-RS" sz="2000" b="1" dirty="0">
                <a:latin typeface="Tahoma" panose="020B0604030504040204" pitchFamily="34" charset="0"/>
                <a:ea typeface="Tahoma" panose="020B0604030504040204" pitchFamily="34" charset="0"/>
                <a:cs typeface="Tahoma" panose="020B0604030504040204" pitchFamily="34" charset="0"/>
              </a:rPr>
              <a:t>a master studijskog programa koji je proistekao iz projekta,  </a:t>
            </a:r>
          </a:p>
          <a:p>
            <a:pPr marL="342900" indent="-342900">
              <a:lnSpc>
                <a:spcPct val="150000"/>
              </a:lnSpc>
              <a:spcAft>
                <a:spcPts val="1200"/>
              </a:spcAft>
              <a:buFont typeface="Arial" panose="020B0604020202020204" pitchFamily="34" charset="0"/>
              <a:buChar char="•"/>
            </a:pPr>
            <a:r>
              <a:rPr lang="sr-Latn-RS" sz="2000" b="1" dirty="0">
                <a:latin typeface="Tahoma" panose="020B0604030504040204" pitchFamily="34" charset="0"/>
                <a:ea typeface="Tahoma" panose="020B0604030504040204" pitchFamily="34" charset="0"/>
                <a:cs typeface="Tahoma" panose="020B0604030504040204" pitchFamily="34" charset="0"/>
              </a:rPr>
              <a:t>Sumiranje, isticanje osnovnih činjenica o eroziji i podizanje svesti o opasnostima od degradacije zemljišta, voda i životne sredine izazvanih erozionim procesima (najzačajniji, najzastupljeniji, dominantan vid degradacije).</a:t>
            </a:r>
          </a:p>
          <a:p>
            <a:pPr marL="342900" indent="-342900">
              <a:lnSpc>
                <a:spcPct val="150000"/>
              </a:lnSpc>
              <a:spcBef>
                <a:spcPts val="600"/>
              </a:spcBef>
              <a:buFont typeface="Arial" panose="020B0604020202020204" pitchFamily="34" charset="0"/>
              <a:buChar char="•"/>
            </a:pPr>
            <a:r>
              <a:rPr lang="sr-Latn-RS" sz="2000" b="1" dirty="0">
                <a:latin typeface="Tahoma" panose="020B0604030504040204" pitchFamily="34" charset="0"/>
                <a:ea typeface="Tahoma" panose="020B0604030504040204" pitchFamily="34" charset="0"/>
                <a:cs typeface="Tahoma" panose="020B0604030504040204" pitchFamily="34" charset="0"/>
              </a:rPr>
              <a:t>Ukazati na značaj zaštite od erozionih procesa.</a:t>
            </a:r>
          </a:p>
        </p:txBody>
      </p:sp>
    </p:spTree>
    <p:extLst>
      <p:ext uri="{BB962C8B-B14F-4D97-AF65-F5344CB8AC3E}">
        <p14:creationId xmlns:p14="http://schemas.microsoft.com/office/powerpoint/2010/main" val="122742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v 02 UKZV Bujica unistila Tekij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556372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38476" y="1643741"/>
            <a:ext cx="10927052" cy="4154984"/>
          </a:xfrm>
          <a:prstGeom prst="rect">
            <a:avLst/>
          </a:prstGeom>
          <a:noFill/>
          <a:ln w="9525">
            <a:noFill/>
            <a:miter lim="800000"/>
            <a:headEnd/>
            <a:tailEnd/>
          </a:ln>
        </p:spPr>
        <p:txBody>
          <a:bodyPr wrap="square">
            <a:spAutoFit/>
          </a:bodyPr>
          <a:lstStyle/>
          <a:p>
            <a:pPr marL="265113" indent="-265113">
              <a:defRPr/>
            </a:pPr>
            <a:r>
              <a:rPr lang="sr-Latn-CS" b="1" dirty="0">
                <a:latin typeface="Tahoma" charset="0"/>
              </a:rPr>
              <a:t>Erozija - složen proces odvija se u nekoliko faza:</a:t>
            </a:r>
          </a:p>
          <a:p>
            <a:pPr marL="265113" indent="-265113">
              <a:defRPr/>
            </a:pPr>
            <a:endParaRPr lang="sr-Latn-CS" b="1" dirty="0">
              <a:latin typeface="Tahoma" charset="0"/>
            </a:endParaRPr>
          </a:p>
          <a:p>
            <a:pPr marL="722313" lvl="1" indent="-265113">
              <a:defRPr/>
            </a:pPr>
            <a:r>
              <a:rPr lang="sr-Latn-CS" b="1" dirty="0">
                <a:latin typeface="Tahoma" charset="0"/>
              </a:rPr>
              <a:t>* Otkidanje, odvajanje i pokretanje čestica zemljišta različitih oblika, veličine i sastava.</a:t>
            </a:r>
          </a:p>
          <a:p>
            <a:pPr marL="722313" lvl="1" indent="-265113">
              <a:defRPr/>
            </a:pPr>
            <a:endParaRPr lang="sr-Latn-CS" b="1" dirty="0">
              <a:latin typeface="Tahoma" charset="0"/>
            </a:endParaRPr>
          </a:p>
          <a:p>
            <a:pPr marL="722313" lvl="1" indent="-265113">
              <a:defRPr/>
            </a:pPr>
            <a:r>
              <a:rPr lang="sr-Latn-CS" b="1" dirty="0">
                <a:latin typeface="Tahoma" charset="0"/>
              </a:rPr>
              <a:t>* Transport čestica na veću ili manju udaljenost.</a:t>
            </a:r>
          </a:p>
          <a:p>
            <a:pPr marL="722313" lvl="1" indent="-265113">
              <a:defRPr/>
            </a:pPr>
            <a:endParaRPr lang="sr-Latn-CS" b="1" dirty="0">
              <a:latin typeface="Tahoma" charset="0"/>
            </a:endParaRPr>
          </a:p>
          <a:p>
            <a:pPr marL="722313" lvl="1" indent="-265113">
              <a:defRPr/>
            </a:pPr>
            <a:r>
              <a:rPr lang="sr-Latn-CS" b="1" dirty="0">
                <a:latin typeface="Tahoma" charset="0"/>
              </a:rPr>
              <a:t>* Akumulacija, taloženje ili deponovanje čestica (privremeno ili trajno)</a:t>
            </a:r>
          </a:p>
          <a:p>
            <a:pPr>
              <a:spcAft>
                <a:spcPts val="600"/>
              </a:spcAft>
              <a:defRPr/>
            </a:pPr>
            <a:endParaRPr lang="sr-Latn-CS" b="1" dirty="0">
              <a:latin typeface="Tahoma" charset="0"/>
            </a:endParaRPr>
          </a:p>
          <a:p>
            <a:pPr>
              <a:spcAft>
                <a:spcPts val="600"/>
              </a:spcAft>
              <a:defRPr/>
            </a:pPr>
            <a:r>
              <a:rPr lang="sr-Latn-CS" b="1" dirty="0">
                <a:latin typeface="Tahoma" charset="0"/>
              </a:rPr>
              <a:t>Nepovoljne posledice (štete) mogu nastati pri svakoj od ovih faza.</a:t>
            </a:r>
          </a:p>
          <a:p>
            <a:pPr marL="1065213" lvl="1" indent="-342900">
              <a:spcBef>
                <a:spcPts val="600"/>
              </a:spcBef>
              <a:buFont typeface="Arial" panose="020B0604020202020204" pitchFamily="34" charset="0"/>
              <a:buChar char="•"/>
              <a:defRPr/>
            </a:pPr>
            <a:r>
              <a:rPr lang="sl-SI" b="1" dirty="0">
                <a:latin typeface="Tahoma" charset="0"/>
              </a:rPr>
              <a:t>na licu mesta (</a:t>
            </a:r>
            <a:r>
              <a:rPr lang="sl-SI" b="1" i="1" dirty="0">
                <a:latin typeface="Tahoma" charset="0"/>
              </a:rPr>
              <a:t>in situ</a:t>
            </a:r>
            <a:r>
              <a:rPr lang="sl-SI" b="1" dirty="0">
                <a:latin typeface="Tahoma" charset="0"/>
              </a:rPr>
              <a:t>, on site) ili </a:t>
            </a:r>
          </a:p>
          <a:p>
            <a:pPr marL="1065213" lvl="1" indent="-342900">
              <a:spcBef>
                <a:spcPts val="600"/>
              </a:spcBef>
              <a:buFont typeface="Arial" panose="020B0604020202020204" pitchFamily="34" charset="0"/>
              <a:buChar char="•"/>
              <a:defRPr/>
            </a:pPr>
            <a:r>
              <a:rPr lang="sl-SI" b="1" dirty="0">
                <a:latin typeface="Tahoma" charset="0"/>
              </a:rPr>
              <a:t>na udaljenoj lokaciji (</a:t>
            </a:r>
            <a:r>
              <a:rPr lang="sl-SI" b="1" i="1" dirty="0">
                <a:latin typeface="Tahoma" charset="0"/>
              </a:rPr>
              <a:t>ex situ</a:t>
            </a:r>
            <a:r>
              <a:rPr lang="sl-SI" b="1" dirty="0">
                <a:latin typeface="Tahoma" charset="0"/>
              </a:rPr>
              <a:t>, off site)</a:t>
            </a:r>
            <a:endParaRPr lang="sr-Latn-RS" b="1" dirty="0">
              <a:latin typeface="Tahoma" charset="0"/>
            </a:endParaRPr>
          </a:p>
          <a:p>
            <a:pPr marL="265113">
              <a:spcBef>
                <a:spcPts val="600"/>
              </a:spcBef>
              <a:defRPr/>
            </a:pPr>
            <a:endParaRPr lang="sr-Latn-RS" b="1" dirty="0">
              <a:latin typeface="Tahoma" charset="0"/>
            </a:endParaRPr>
          </a:p>
          <a:p>
            <a:pPr marL="265113" indent="-265113">
              <a:spcBef>
                <a:spcPts val="600"/>
              </a:spcBef>
              <a:defRPr/>
            </a:pPr>
            <a:r>
              <a:rPr lang="sl-SI" b="1" dirty="0">
                <a:latin typeface="Tahoma" charset="0"/>
              </a:rPr>
              <a:t>Agronomski, hidrotehnički, ekonomski, socijalni, ekološki i drugi aspekti.</a:t>
            </a:r>
          </a:p>
        </p:txBody>
      </p:sp>
      <p:sp>
        <p:nvSpPr>
          <p:cNvPr id="2" name="TextBox 1"/>
          <p:cNvSpPr txBox="1"/>
          <p:nvPr/>
        </p:nvSpPr>
        <p:spPr>
          <a:xfrm>
            <a:off x="4091708" y="785089"/>
            <a:ext cx="5273963" cy="400110"/>
          </a:xfrm>
          <a:prstGeom prst="rect">
            <a:avLst/>
          </a:prstGeom>
          <a:noFill/>
        </p:spPr>
        <p:txBody>
          <a:bodyPr wrap="square" rtlCol="0">
            <a:spAutoFit/>
          </a:bodyPr>
          <a:lstStyle/>
          <a:p>
            <a:pPr algn="ctr"/>
            <a:r>
              <a:rPr lang="sr-Latn-RS" sz="2000" b="1" dirty="0">
                <a:latin typeface="Tahoma" panose="020B0604030504040204" pitchFamily="34" charset="0"/>
                <a:ea typeface="Tahoma" panose="020B0604030504040204" pitchFamily="34" charset="0"/>
                <a:cs typeface="Tahoma" panose="020B0604030504040204" pitchFamily="34" charset="0"/>
              </a:rPr>
              <a:t>MEHANIZAM DELOVANJA EROZIJE</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4992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
          <p:cNvGrpSpPr>
            <a:grpSpLocks/>
          </p:cNvGrpSpPr>
          <p:nvPr/>
        </p:nvGrpSpPr>
        <p:grpSpPr bwMode="auto">
          <a:xfrm>
            <a:off x="1118791" y="1108038"/>
            <a:ext cx="8122025" cy="5400341"/>
            <a:chOff x="33721" y="201040"/>
            <a:chExt cx="9000463" cy="6443224"/>
          </a:xfrm>
        </p:grpSpPr>
        <p:pic>
          <p:nvPicPr>
            <p:cNvPr id="21507" name="Picture 3"/>
            <p:cNvPicPr>
              <a:picLocks noChangeAspect="1" noChangeArrowheads="1"/>
            </p:cNvPicPr>
            <p:nvPr/>
          </p:nvPicPr>
          <p:blipFill>
            <a:blip r:embed="rId2" cstate="print"/>
            <a:srcRect/>
            <a:stretch>
              <a:fillRect/>
            </a:stretch>
          </p:blipFill>
          <p:spPr bwMode="auto">
            <a:xfrm>
              <a:off x="33721" y="201040"/>
              <a:ext cx="9000463" cy="3767411"/>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a:stretch>
              <a:fillRect/>
            </a:stretch>
          </p:blipFill>
          <p:spPr bwMode="auto">
            <a:xfrm>
              <a:off x="65997" y="4034620"/>
              <a:ext cx="8928459" cy="2609644"/>
            </a:xfrm>
            <a:prstGeom prst="rect">
              <a:avLst/>
            </a:prstGeom>
            <a:noFill/>
            <a:ln w="19050">
              <a:solidFill>
                <a:schemeClr val="accent5">
                  <a:lumMod val="50000"/>
                </a:schemeClr>
              </a:solidFill>
              <a:miter lim="800000"/>
              <a:headEnd/>
              <a:tailEnd/>
            </a:ln>
          </p:spPr>
        </p:pic>
      </p:grpSp>
    </p:spTree>
    <p:extLst>
      <p:ext uri="{BB962C8B-B14F-4D97-AF65-F5344CB8AC3E}">
        <p14:creationId xmlns:p14="http://schemas.microsoft.com/office/powerpoint/2010/main" val="1918434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510498" y="1416036"/>
            <a:ext cx="10301400" cy="4247317"/>
          </a:xfrm>
          <a:prstGeom prst="rect">
            <a:avLst/>
          </a:prstGeom>
          <a:noFill/>
          <a:ln w="9525">
            <a:noFill/>
            <a:miter lim="800000"/>
            <a:headEnd/>
            <a:tailEnd/>
          </a:ln>
        </p:spPr>
        <p:txBody>
          <a:bodyPr wrap="square">
            <a:spAutoFit/>
          </a:bodyPr>
          <a:lstStyle/>
          <a:p>
            <a:pPr marL="457200" indent="-457200"/>
            <a:r>
              <a:rPr lang="sr-Cyrl-CS" sz="2000" b="1" u="sng" dirty="0">
                <a:latin typeface="Tahoma" pitchFamily="34" charset="0"/>
              </a:rPr>
              <a:t>Intenzitet erozije</a:t>
            </a:r>
            <a:r>
              <a:rPr lang="sr-Cyrl-CS" sz="2000" b="1" dirty="0">
                <a:latin typeface="Tahoma" pitchFamily="34" charset="0"/>
              </a:rPr>
              <a:t> </a:t>
            </a:r>
            <a:r>
              <a:rPr lang="sr-Latn-CS" sz="2000" b="1" dirty="0">
                <a:latin typeface="Tahoma" pitchFamily="34" charset="0"/>
              </a:rPr>
              <a:t>(gubitak zemljišta)</a:t>
            </a:r>
          </a:p>
          <a:p>
            <a:pPr marL="457200" indent="-457200"/>
            <a:endParaRPr lang="sr-Latn-CS" sz="2000" b="1" dirty="0">
              <a:latin typeface="Tahoma" pitchFamily="34" charset="0"/>
            </a:endParaRPr>
          </a:p>
          <a:p>
            <a:r>
              <a:rPr lang="sr-Latn-CS" sz="2000" b="1" dirty="0">
                <a:latin typeface="Tahoma" pitchFamily="34" charset="0"/>
              </a:rPr>
              <a:t>K</a:t>
            </a:r>
            <a:r>
              <a:rPr lang="sr-Cyrl-CS" sz="2000" b="1" dirty="0">
                <a:latin typeface="Tahoma" pitchFamily="34" charset="0"/>
              </a:rPr>
              <a:t>oličin</a:t>
            </a:r>
            <a:r>
              <a:rPr lang="sr-Latn-CS" sz="2000" b="1" dirty="0">
                <a:latin typeface="Tahoma" pitchFamily="34" charset="0"/>
              </a:rPr>
              <a:t>a</a:t>
            </a:r>
            <a:r>
              <a:rPr lang="sr-Cyrl-CS" sz="2000" b="1" dirty="0">
                <a:latin typeface="Tahoma" pitchFamily="34" charset="0"/>
              </a:rPr>
              <a:t> odnet</a:t>
            </a:r>
            <a:r>
              <a:rPr lang="sr-Latn-CS" sz="2000" b="1" dirty="0">
                <a:latin typeface="Tahoma" pitchFamily="34" charset="0"/>
              </a:rPr>
              <a:t>ih</a:t>
            </a:r>
            <a:r>
              <a:rPr lang="sr-Cyrl-CS" sz="2000" b="1" dirty="0">
                <a:latin typeface="Tahoma" pitchFamily="34" charset="0"/>
              </a:rPr>
              <a:t> </a:t>
            </a:r>
            <a:r>
              <a:rPr lang="sr-Latn-CS" sz="2000" b="1" dirty="0">
                <a:latin typeface="Tahoma" pitchFamily="34" charset="0"/>
              </a:rPr>
              <a:t>(</a:t>
            </a:r>
            <a:r>
              <a:rPr lang="sr-Cyrl-CS" sz="2000" b="1" dirty="0">
                <a:latin typeface="Tahoma" pitchFamily="34" charset="0"/>
              </a:rPr>
              <a:t>ili nataložen</a:t>
            </a:r>
            <a:r>
              <a:rPr lang="sr-Latn-RS" sz="2000" b="1" dirty="0">
                <a:latin typeface="Tahoma" pitchFamily="34" charset="0"/>
              </a:rPr>
              <a:t>ih</a:t>
            </a:r>
            <a:r>
              <a:rPr lang="sr-Latn-CS" sz="2000" b="1" dirty="0">
                <a:latin typeface="Tahoma" pitchFamily="34" charset="0"/>
              </a:rPr>
              <a:t>)</a:t>
            </a:r>
            <a:r>
              <a:rPr lang="sr-Cyrl-CS" sz="2000" b="1" dirty="0">
                <a:latin typeface="Tahoma" pitchFamily="34" charset="0"/>
              </a:rPr>
              <a:t> </a:t>
            </a:r>
            <a:r>
              <a:rPr lang="sr-Latn-CS" sz="2000" b="1" dirty="0">
                <a:latin typeface="Tahoma" pitchFamily="34" charset="0"/>
              </a:rPr>
              <a:t>zemljišnih čestica</a:t>
            </a:r>
            <a:r>
              <a:rPr lang="sr-Cyrl-CS" sz="2000" b="1" dirty="0">
                <a:latin typeface="Tahoma" pitchFamily="34" charset="0"/>
              </a:rPr>
              <a:t> </a:t>
            </a:r>
            <a:r>
              <a:rPr lang="sr-Latn-RS" sz="2000" b="1" dirty="0">
                <a:latin typeface="Tahoma" pitchFamily="34" charset="0"/>
              </a:rPr>
              <a:t>po</a:t>
            </a:r>
            <a:r>
              <a:rPr lang="sr-Cyrl-CS" sz="2000" b="1" dirty="0">
                <a:latin typeface="Tahoma" pitchFamily="34" charset="0"/>
              </a:rPr>
              <a:t> jedinici površine u nekom vremenskom periodu.</a:t>
            </a:r>
          </a:p>
          <a:p>
            <a:pPr marL="457200" indent="-457200"/>
            <a:endParaRPr lang="sr-Latn-CS" sz="2000" b="1" dirty="0">
              <a:latin typeface="Tahoma" pitchFamily="34" charset="0"/>
            </a:endParaRPr>
          </a:p>
          <a:p>
            <a:pPr marL="457200" indent="-457200"/>
            <a:r>
              <a:rPr lang="sr-Latn-CS" sz="2000" b="1" dirty="0">
                <a:latin typeface="Tahoma" pitchFamily="34" charset="0"/>
              </a:rPr>
              <a:t>(Npr.:     t/ha/god.,     mm/god   itd.)</a:t>
            </a:r>
          </a:p>
          <a:p>
            <a:pPr marL="457200" indent="-457200"/>
            <a:endParaRPr lang="sr-Latn-CS" sz="2000" b="1" dirty="0">
              <a:latin typeface="Tahoma" pitchFamily="34" charset="0"/>
            </a:endParaRPr>
          </a:p>
          <a:p>
            <a:pPr marL="457200" indent="-457200"/>
            <a:endParaRPr lang="sr-Latn-CS" sz="2000" b="1" dirty="0">
              <a:latin typeface="Tahoma" pitchFamily="34" charset="0"/>
            </a:endParaRPr>
          </a:p>
          <a:p>
            <a:pPr marL="457200" indent="-457200">
              <a:spcAft>
                <a:spcPts val="1200"/>
              </a:spcAft>
            </a:pPr>
            <a:r>
              <a:rPr lang="sr-Cyrl-CS" sz="2000" b="1" dirty="0">
                <a:latin typeface="Tahoma" pitchFamily="34" charset="0"/>
              </a:rPr>
              <a:t>Prema intenzitetu erozija može biti:</a:t>
            </a:r>
          </a:p>
          <a:p>
            <a:pPr marL="914400" lvl="1" indent="-457200">
              <a:spcAft>
                <a:spcPts val="1200"/>
              </a:spcAft>
            </a:pPr>
            <a:r>
              <a:rPr lang="sr-Latn-CS" sz="2000" b="1" dirty="0">
                <a:latin typeface="Tahoma" pitchFamily="34" charset="0"/>
              </a:rPr>
              <a:t>* </a:t>
            </a:r>
            <a:r>
              <a:rPr lang="sr-Cyrl-CS" sz="2000" b="1" dirty="0">
                <a:latin typeface="Tahoma" pitchFamily="34" charset="0"/>
              </a:rPr>
              <a:t>Normalna</a:t>
            </a:r>
            <a:r>
              <a:rPr lang="sr-Latn-CS" sz="2000" b="1" dirty="0">
                <a:latin typeface="Tahoma" pitchFamily="34" charset="0"/>
              </a:rPr>
              <a:t> </a:t>
            </a:r>
            <a:r>
              <a:rPr lang="sr-Cyrl-CS" sz="2000" b="1" dirty="0">
                <a:latin typeface="Tahoma" pitchFamily="34" charset="0"/>
              </a:rPr>
              <a:t>- geološka</a:t>
            </a:r>
          </a:p>
          <a:p>
            <a:pPr marL="914400" lvl="1" indent="-457200">
              <a:spcAft>
                <a:spcPts val="1200"/>
              </a:spcAft>
            </a:pPr>
            <a:r>
              <a:rPr lang="sr-Latn-CS" sz="2000" b="1" dirty="0">
                <a:latin typeface="Tahoma" pitchFamily="34" charset="0"/>
              </a:rPr>
              <a:t>* </a:t>
            </a:r>
            <a:r>
              <a:rPr lang="sr-Cyrl-CS" sz="2000" b="1" dirty="0">
                <a:latin typeface="Tahoma" pitchFamily="34" charset="0"/>
              </a:rPr>
              <a:t>Ubrzana</a:t>
            </a:r>
            <a:r>
              <a:rPr lang="sr-Latn-CS" sz="2000" b="1" dirty="0">
                <a:latin typeface="Tahoma" pitchFamily="34" charset="0"/>
              </a:rPr>
              <a:t> </a:t>
            </a:r>
            <a:r>
              <a:rPr lang="sr-Cyrl-CS" sz="2000" b="1" dirty="0">
                <a:latin typeface="Tahoma" pitchFamily="34" charset="0"/>
              </a:rPr>
              <a:t>- antropogena</a:t>
            </a:r>
          </a:p>
          <a:p>
            <a:pPr marL="914400" lvl="1" indent="-457200">
              <a:spcAft>
                <a:spcPts val="1200"/>
              </a:spcAft>
            </a:pPr>
            <a:r>
              <a:rPr lang="sr-Latn-CS" sz="2000" b="1" dirty="0">
                <a:latin typeface="Tahoma" pitchFamily="34" charset="0"/>
              </a:rPr>
              <a:t>* </a:t>
            </a:r>
            <a:r>
              <a:rPr lang="sr-Cyrl-CS" sz="2000" b="1" dirty="0">
                <a:latin typeface="Tahoma" pitchFamily="34" charset="0"/>
              </a:rPr>
              <a:t>Ekscesivna</a:t>
            </a:r>
            <a:r>
              <a:rPr lang="sr-Latn-CS" sz="2000" b="1" dirty="0">
                <a:latin typeface="Tahoma" pitchFamily="34" charset="0"/>
              </a:rPr>
              <a:t> </a:t>
            </a:r>
            <a:r>
              <a:rPr lang="sr-Cyrl-CS" sz="2000" b="1" dirty="0">
                <a:latin typeface="Tahoma" pitchFamily="34" charset="0"/>
              </a:rPr>
              <a:t>- katastrofalna</a:t>
            </a:r>
            <a:endParaRPr lang="en-US" sz="2000" b="1" dirty="0">
              <a:latin typeface="Tahoma" pitchFamily="34" charset="0"/>
            </a:endParaRPr>
          </a:p>
        </p:txBody>
      </p:sp>
    </p:spTree>
    <p:extLst>
      <p:ext uri="{BB962C8B-B14F-4D97-AF65-F5344CB8AC3E}">
        <p14:creationId xmlns:p14="http://schemas.microsoft.com/office/powerpoint/2010/main" val="55825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1215615" y="1207380"/>
            <a:ext cx="10241280" cy="4862870"/>
          </a:xfrm>
          <a:prstGeom prst="rect">
            <a:avLst/>
          </a:prstGeom>
          <a:noFill/>
          <a:ln w="9525">
            <a:noFill/>
            <a:miter lim="800000"/>
            <a:headEnd/>
            <a:tailEnd/>
          </a:ln>
        </p:spPr>
        <p:txBody>
          <a:bodyPr wrap="square">
            <a:spAutoFit/>
          </a:bodyPr>
          <a:lstStyle/>
          <a:p>
            <a:pPr algn="ctr">
              <a:spcAft>
                <a:spcPts val="0"/>
              </a:spcAft>
              <a:defRPr/>
            </a:pPr>
            <a:r>
              <a:rPr lang="sr-Latn-CS" sz="2000" b="1" u="sng" dirty="0">
                <a:latin typeface="Tahoma" pitchFamily="34" charset="0"/>
                <a:ea typeface="Tahoma" pitchFamily="34" charset="0"/>
                <a:cs typeface="Tahoma" pitchFamily="34" charset="0"/>
              </a:rPr>
              <a:t>EROZIONI FAKTORI</a:t>
            </a:r>
          </a:p>
          <a:p>
            <a:pPr algn="ctr">
              <a:spcAft>
                <a:spcPts val="0"/>
              </a:spcAft>
              <a:defRPr/>
            </a:pPr>
            <a:endParaRPr lang="en-US" sz="2000" b="1" u="sng" dirty="0">
              <a:solidFill>
                <a:schemeClr val="tx2"/>
              </a:solidFill>
              <a:effectLst>
                <a:outerShdw blurRad="38100" dist="38100" dir="2700000" algn="tl">
                  <a:srgbClr val="FFFFFF"/>
                </a:outerShdw>
              </a:effectLst>
              <a:latin typeface="Tahoma" pitchFamily="34" charset="0"/>
              <a:ea typeface="Tahoma" pitchFamily="34" charset="0"/>
              <a:cs typeface="Tahoma" pitchFamily="34" charset="0"/>
            </a:endParaRPr>
          </a:p>
          <a:p>
            <a:pPr>
              <a:spcAft>
                <a:spcPts val="1200"/>
              </a:spcAft>
              <a:defRPr/>
            </a:pPr>
            <a:r>
              <a:rPr lang="sr-Latn-CS" sz="2000" b="1" dirty="0">
                <a:latin typeface="Tahoma" panose="020B0604030504040204" pitchFamily="34" charset="0"/>
                <a:ea typeface="Tahoma" panose="020B0604030504040204" pitchFamily="34" charset="0"/>
                <a:cs typeface="Tahoma" panose="020B0604030504040204" pitchFamily="34" charset="0"/>
              </a:rPr>
              <a:t>Erozioni faktori su fizičko-geografski elementi od kojih zavisi iniciranje, razvoj i intenzitet erozionih procesa.</a:t>
            </a:r>
          </a:p>
          <a:p>
            <a:pPr marL="342900"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Mogu biti: prirodni i antropogeni.</a:t>
            </a:r>
          </a:p>
          <a:p>
            <a:pPr marL="342900" indent="-342900">
              <a:defRPr/>
            </a:pPr>
            <a:endParaRPr lang="sr-Latn-C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1. Klimatski faktor (padavine, temperatura, vetar ...)</a:t>
            </a:r>
          </a:p>
          <a:p>
            <a:pPr marL="800100" lvl="1" indent="-342900">
              <a:defRPr/>
            </a:pPr>
            <a:endParaRPr lang="sr-Latn-C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2. </a:t>
            </a:r>
            <a:r>
              <a:rPr lang="sr-Cyrl-CS" sz="2000" b="1" dirty="0">
                <a:latin typeface="Tahoma" panose="020B0604030504040204" pitchFamily="34" charset="0"/>
                <a:ea typeface="Tahoma" panose="020B0604030504040204" pitchFamily="34" charset="0"/>
                <a:cs typeface="Tahoma" panose="020B0604030504040204" pitchFamily="34" charset="0"/>
              </a:rPr>
              <a:t>Reljef i morfološke karakteristike sliva</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endParaRPr lang="sr-Latn-C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3. </a:t>
            </a:r>
            <a:r>
              <a:rPr lang="sr-Cyrl-CS" sz="2000" b="1" dirty="0">
                <a:latin typeface="Tahoma" panose="020B0604030504040204" pitchFamily="34" charset="0"/>
                <a:ea typeface="Tahoma" panose="020B0604030504040204" pitchFamily="34" charset="0"/>
                <a:cs typeface="Tahoma" panose="020B0604030504040204" pitchFamily="34" charset="0"/>
              </a:rPr>
              <a:t>Geološka i pedološka svojstva podloge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endParaRPr lang="sr-Latn-C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4. </a:t>
            </a:r>
            <a:r>
              <a:rPr lang="sr-Cyrl-CS" sz="2000" b="1" dirty="0">
                <a:latin typeface="Tahoma" panose="020B0604030504040204" pitchFamily="34" charset="0"/>
                <a:ea typeface="Tahoma" panose="020B0604030504040204" pitchFamily="34" charset="0"/>
                <a:cs typeface="Tahoma" panose="020B0604030504040204" pitchFamily="34" charset="0"/>
              </a:rPr>
              <a:t>Vegetacija</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a:t>
            </a:r>
          </a:p>
          <a:p>
            <a:pPr marL="800100" lvl="1" indent="-342900">
              <a:defRPr/>
            </a:pPr>
            <a:r>
              <a:rPr lang="sr-Latn-CS" sz="2000" b="1" dirty="0">
                <a:latin typeface="Tahoma" panose="020B0604030504040204" pitchFamily="34" charset="0"/>
                <a:ea typeface="Tahoma" panose="020B0604030504040204" pitchFamily="34" charset="0"/>
                <a:cs typeface="Tahoma" panose="020B0604030504040204" pitchFamily="34" charset="0"/>
              </a:rPr>
              <a:t>	5. Antropogeni	</a:t>
            </a:r>
          </a:p>
        </p:txBody>
      </p:sp>
    </p:spTree>
    <p:extLst>
      <p:ext uri="{BB962C8B-B14F-4D97-AF65-F5344CB8AC3E}">
        <p14:creationId xmlns:p14="http://schemas.microsoft.com/office/powerpoint/2010/main" val="1153962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1183" t="43736" r="51899" b="601"/>
          <a:stretch>
            <a:fillRect/>
          </a:stretch>
        </p:blipFill>
        <p:spPr bwMode="auto">
          <a:xfrm>
            <a:off x="322729" y="2750371"/>
            <a:ext cx="2941710" cy="3744000"/>
          </a:xfrm>
          <a:prstGeom prst="rect">
            <a:avLst/>
          </a:prstGeom>
          <a:noFill/>
          <a:ln w="9525">
            <a:solidFill>
              <a:schemeClr val="tx1"/>
            </a:solidFill>
            <a:miter lim="800000"/>
            <a:headEnd/>
            <a:tailEnd/>
          </a:ln>
        </p:spPr>
      </p:pic>
      <p:sp>
        <p:nvSpPr>
          <p:cNvPr id="3" name="TextBox 2"/>
          <p:cNvSpPr txBox="1"/>
          <p:nvPr/>
        </p:nvSpPr>
        <p:spPr>
          <a:xfrm>
            <a:off x="6777079" y="1308789"/>
            <a:ext cx="5213136" cy="3708708"/>
          </a:xfrm>
          <a:prstGeom prst="rect">
            <a:avLst/>
          </a:prstGeom>
          <a:noFill/>
        </p:spPr>
        <p:txBody>
          <a:bodyPr wrap="square">
            <a:spAutoFit/>
          </a:bodyPr>
          <a:lstStyle/>
          <a:p>
            <a:pPr>
              <a:spcAft>
                <a:spcPts val="1800"/>
              </a:spcAft>
              <a:defRPr/>
            </a:pPr>
            <a:r>
              <a:rPr lang="sr-Latn-RS" sz="2000" b="1" u="sng" dirty="0">
                <a:latin typeface="Tahoma" panose="020B0604030504040204" pitchFamily="34" charset="0"/>
                <a:ea typeface="Tahoma" panose="020B0604030504040204" pitchFamily="34" charset="0"/>
                <a:cs typeface="Tahoma" panose="020B0604030504040204" pitchFamily="34" charset="0"/>
              </a:rPr>
              <a:t>Uticaj vegetacije</a:t>
            </a:r>
            <a:endParaRPr lang="en-US" sz="2000" b="1" u="sng" dirty="0">
              <a:latin typeface="Tahoma" panose="020B0604030504040204" pitchFamily="34" charset="0"/>
              <a:ea typeface="Tahoma" panose="020B0604030504040204" pitchFamily="34" charset="0"/>
              <a:cs typeface="Tahoma" panose="020B0604030504040204" pitchFamily="34" charset="0"/>
            </a:endParaRPr>
          </a:p>
          <a:p>
            <a:pPr marL="177800" indent="-177800">
              <a:spcAft>
                <a:spcPts val="1800"/>
              </a:spcAft>
              <a:buFont typeface="Arial" pitchFamily="34" charset="0"/>
              <a:buChar char="•"/>
              <a:defRPr/>
            </a:pPr>
            <a:r>
              <a:rPr lang="en-US" sz="2000" b="1" dirty="0" err="1">
                <a:latin typeface="Tahoma" panose="020B0604030504040204" pitchFamily="34" charset="0"/>
                <a:ea typeface="Tahoma" panose="020B0604030504040204" pitchFamily="34" charset="0"/>
                <a:cs typeface="Tahoma" panose="020B0604030504040204" pitchFamily="34" charset="0"/>
              </a:rPr>
              <a:t>Absorbuje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energiju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kišnih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kapi</a:t>
            </a:r>
            <a:r>
              <a:rPr lang="en-US" sz="2000" b="1" dirty="0">
                <a:latin typeface="Tahoma" panose="020B0604030504040204" pitchFamily="34" charset="0"/>
                <a:ea typeface="Tahoma" panose="020B0604030504040204" pitchFamily="34" charset="0"/>
                <a:cs typeface="Tahoma" panose="020B0604030504040204" pitchFamily="34" charset="0"/>
              </a:rPr>
              <a:t> </a:t>
            </a:r>
            <a:r>
              <a:rPr lang="sr-Latn-RS" sz="2000" b="1" dirty="0">
                <a:latin typeface="Tahoma" panose="020B0604030504040204" pitchFamily="34" charset="0"/>
                <a:ea typeface="Tahoma" panose="020B0604030504040204" pitchFamily="34" charset="0"/>
                <a:cs typeface="Tahoma" panose="020B0604030504040204" pitchFamily="34" charset="0"/>
              </a:rPr>
              <a:t>i tekuće vode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177800" indent="-177800">
              <a:spcAft>
                <a:spcPts val="1800"/>
              </a:spcAft>
              <a:buFont typeface="Arial" pitchFamily="34" charset="0"/>
              <a:buChar char="•"/>
              <a:defRPr/>
            </a:pPr>
            <a:r>
              <a:rPr lang="en-US" sz="2000" b="1" dirty="0" err="1">
                <a:latin typeface="Tahoma" panose="020B0604030504040204" pitchFamily="34" charset="0"/>
                <a:ea typeface="Tahoma" panose="020B0604030504040204" pitchFamily="34" charset="0"/>
                <a:cs typeface="Tahoma" panose="020B0604030504040204" pitchFamily="34" charset="0"/>
              </a:rPr>
              <a:t>Smanjuje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otkidanje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čestica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zemljišta</a:t>
            </a:r>
            <a:r>
              <a:rPr lang="en-US" sz="2000" b="1" dirty="0">
                <a:latin typeface="Tahoma" panose="020B0604030504040204" pitchFamily="34" charset="0"/>
                <a:ea typeface="Tahoma" panose="020B0604030504040204" pitchFamily="34" charset="0"/>
                <a:cs typeface="Tahoma" panose="020B0604030504040204" pitchFamily="34" charset="0"/>
              </a:rPr>
              <a:t> </a:t>
            </a:r>
          </a:p>
          <a:p>
            <a:pPr marL="177800" indent="-177800">
              <a:spcAft>
                <a:spcPts val="1800"/>
              </a:spcAft>
              <a:buFont typeface="Arial" pitchFamily="34" charset="0"/>
              <a:buChar char="•"/>
              <a:defRPr/>
            </a:pPr>
            <a:r>
              <a:rPr lang="en-US" sz="2000" b="1" dirty="0" err="1">
                <a:latin typeface="Tahoma" panose="020B0604030504040204" pitchFamily="34" charset="0"/>
                <a:ea typeface="Tahoma" panose="020B0604030504040204" pitchFamily="34" charset="0"/>
                <a:cs typeface="Tahoma" panose="020B0604030504040204" pitchFamily="34" charset="0"/>
              </a:rPr>
              <a:t>Korenov</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sistem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veže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zemljište</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sr-Latn-RS" sz="2000" b="1" dirty="0">
              <a:latin typeface="Tahoma" panose="020B0604030504040204" pitchFamily="34" charset="0"/>
              <a:ea typeface="Tahoma" panose="020B0604030504040204" pitchFamily="34" charset="0"/>
              <a:cs typeface="Tahoma" panose="020B0604030504040204" pitchFamily="34" charset="0"/>
            </a:endParaRPr>
          </a:p>
          <a:p>
            <a:pPr marL="177800" indent="-177800">
              <a:spcAft>
                <a:spcPts val="1800"/>
              </a:spcAft>
              <a:buFont typeface="Arial" pitchFamily="34" charset="0"/>
              <a:buChar char="•"/>
              <a:defRPr/>
            </a:pPr>
            <a:r>
              <a:rPr lang="en-US" sz="2000" b="1" dirty="0" err="1">
                <a:latin typeface="Tahoma" panose="020B0604030504040204" pitchFamily="34" charset="0"/>
                <a:ea typeface="Tahoma" panose="020B0604030504040204" pitchFamily="34" charset="0"/>
                <a:cs typeface="Tahoma" panose="020B0604030504040204" pitchFamily="34" charset="0"/>
              </a:rPr>
              <a:t>Usporava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površinsko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oticanje</a:t>
            </a:r>
            <a:r>
              <a:rPr lang="en-US" sz="2000" b="1" dirty="0">
                <a:latin typeface="Tahoma" panose="020B0604030504040204" pitchFamily="34" charset="0"/>
                <a:ea typeface="Tahoma" panose="020B0604030504040204" pitchFamily="34" charset="0"/>
                <a:cs typeface="Tahoma" panose="020B0604030504040204" pitchFamily="34" charset="0"/>
              </a:rPr>
              <a:t> </a:t>
            </a:r>
          </a:p>
          <a:p>
            <a:pPr marL="177800" indent="-177800">
              <a:spcAft>
                <a:spcPts val="1800"/>
              </a:spcAft>
              <a:buFont typeface="Arial" pitchFamily="34" charset="0"/>
              <a:buChar char="•"/>
              <a:defRPr/>
            </a:pPr>
            <a:r>
              <a:rPr lang="en-US" sz="2000" b="1" dirty="0" err="1">
                <a:latin typeface="Tahoma" panose="020B0604030504040204" pitchFamily="34" charset="0"/>
                <a:ea typeface="Tahoma" panose="020B0604030504040204" pitchFamily="34" charset="0"/>
                <a:cs typeface="Tahoma" panose="020B0604030504040204" pitchFamily="34" charset="0"/>
              </a:rPr>
              <a:t>Obogaćuje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zemljište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organskom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materijom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povećava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infiltraciju</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2"/>
          <p:cNvPicPr>
            <a:picLocks noChangeAspect="1" noChangeArrowheads="1"/>
          </p:cNvPicPr>
          <p:nvPr/>
        </p:nvPicPr>
        <p:blipFill>
          <a:blip r:embed="rId2" cstate="print"/>
          <a:srcRect l="49168" t="43736" r="714" b="601"/>
          <a:stretch>
            <a:fillRect/>
          </a:stretch>
        </p:blipFill>
        <p:spPr bwMode="auto">
          <a:xfrm>
            <a:off x="3444235" y="2750371"/>
            <a:ext cx="3142290" cy="3744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1563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623046" y="1607105"/>
            <a:ext cx="10962940" cy="3785652"/>
          </a:xfrm>
          <a:prstGeom prst="rect">
            <a:avLst/>
          </a:prstGeom>
          <a:noFill/>
          <a:ln w="9525">
            <a:noFill/>
            <a:miter lim="800000"/>
            <a:headEnd/>
            <a:tailEnd/>
          </a:ln>
        </p:spPr>
        <p:txBody>
          <a:bodyPr wrap="square">
            <a:spAutoFit/>
          </a:bodyPr>
          <a:lstStyle/>
          <a:p>
            <a:pPr marL="342900" indent="-342900">
              <a:spcAft>
                <a:spcPts val="2400"/>
              </a:spcAft>
              <a:buFont typeface="Arial" panose="020B0604020202020204" pitchFamily="34" charset="0"/>
              <a:buChar char="•"/>
            </a:pPr>
            <a:r>
              <a:rPr lang="sr-Latn-CS" b="1" dirty="0">
                <a:solidFill>
                  <a:srgbClr val="000000"/>
                </a:solidFill>
                <a:latin typeface="Tahoma" panose="020B0604030504040204" pitchFamily="34" charset="0"/>
                <a:ea typeface="Tahoma" panose="020B0604030504040204" pitchFamily="34" charset="0"/>
                <a:cs typeface="Tahoma" panose="020B0604030504040204" pitchFamily="34" charset="0"/>
              </a:rPr>
              <a:t>Vegetacija ima veoma značajnu ulogu u zaštiti zemljišta od erozije, deluje kao zaštitni sloj između agresivnih činilaca atmosfere i zemljišta.</a:t>
            </a:r>
          </a:p>
          <a:p>
            <a:pPr marL="342900" indent="-342900">
              <a:spcAft>
                <a:spcPts val="2400"/>
              </a:spcAft>
              <a:buFont typeface="Arial" panose="020B0604020202020204" pitchFamily="34" charset="0"/>
              <a:buChar char="•"/>
            </a:pPr>
            <a:r>
              <a:rPr lang="sr-Latn-CS" b="1" dirty="0">
                <a:solidFill>
                  <a:srgbClr val="000000"/>
                </a:solidFill>
                <a:latin typeface="Tahoma" panose="020B0604030504040204" pitchFamily="34" charset="0"/>
                <a:ea typeface="Tahoma" panose="020B0604030504040204" pitchFamily="34" charset="0"/>
                <a:cs typeface="Tahoma" panose="020B0604030504040204" pitchFamily="34" charset="0"/>
              </a:rPr>
              <a:t>Nadzemni deo biljnih formacija apsorbuje deo energije kišnih kapi i površinskog oticanja, dok korenov sistem povezuje zemljište i takvom specifičnom armaturom povećava opštu mehaničku otpornost zemljišta na delovanje otkidajućih sila vode.</a:t>
            </a:r>
          </a:p>
          <a:p>
            <a:pPr marL="342900" indent="-342900">
              <a:spcAft>
                <a:spcPts val="2400"/>
              </a:spcAft>
              <a:buFont typeface="Arial" panose="020B0604020202020204" pitchFamily="34" charset="0"/>
              <a:buChar char="•"/>
            </a:pPr>
            <a:r>
              <a:rPr lang="sr-Latn-CS" b="1" dirty="0">
                <a:solidFill>
                  <a:srgbClr val="000000"/>
                </a:solidFill>
                <a:latin typeface="Tahoma" panose="020B0604030504040204" pitchFamily="34" charset="0"/>
                <a:ea typeface="Tahoma" panose="020B0604030504040204" pitchFamily="34" charset="0"/>
                <a:cs typeface="Tahoma" panose="020B0604030504040204" pitchFamily="34" charset="0"/>
              </a:rPr>
              <a:t>Biljni pokrivač ima značajnu ulogu u smanjenju brzine površinskog oticanja, a time i na smanjenje energije toka da izvrši erozioni rad. Najveće usporavanje je kod gustog i ravnomernog sklopa.</a:t>
            </a:r>
          </a:p>
          <a:p>
            <a:pPr marL="342900" indent="-342900">
              <a:spcAft>
                <a:spcPts val="2400"/>
              </a:spcAft>
              <a:buFont typeface="Arial" panose="020B0604020202020204" pitchFamily="34" charset="0"/>
              <a:buChar char="•"/>
            </a:pPr>
            <a:r>
              <a:rPr lang="sr-Latn-CS" b="1" dirty="0">
                <a:solidFill>
                  <a:srgbClr val="000000"/>
                </a:solidFill>
                <a:latin typeface="Tahoma" panose="020B0604030504040204" pitchFamily="34" charset="0"/>
                <a:ea typeface="Tahoma" panose="020B0604030504040204" pitchFamily="34" charset="0"/>
                <a:cs typeface="Tahoma" panose="020B0604030504040204" pitchFamily="34" charset="0"/>
              </a:rPr>
              <a:t>Efektivnost biljnog pokrivača na smanjenje erozije zavisi od visine i kontinuiteta sklopa, gustine pokrivenosti zemljišta i gustine korenovog sistema.</a:t>
            </a:r>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047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A trees network of roots helps to stabilize ground soils, reducing erosion. Their canopies help protect soils from direct rain, reducing the amount of soil that gets washed away. Trees provide many benefits. Help us protect &amp; grow our urban forests. Become a member or make a donation at www.caufc.org/Make%20A%20Donation"/>
          <p:cNvPicPr>
            <a:picLocks noChangeAspect="1" noChangeArrowheads="1"/>
          </p:cNvPicPr>
          <p:nvPr/>
        </p:nvPicPr>
        <p:blipFill>
          <a:blip r:embed="rId2" cstate="print"/>
          <a:srcRect l="5348" t="2773" r="2673" b="26506"/>
          <a:stretch>
            <a:fillRect/>
          </a:stretch>
        </p:blipFill>
        <p:spPr bwMode="auto">
          <a:xfrm>
            <a:off x="137161" y="2689412"/>
            <a:ext cx="6553200" cy="3786097"/>
          </a:xfrm>
          <a:prstGeom prst="rect">
            <a:avLst/>
          </a:prstGeom>
          <a:noFill/>
          <a:ln w="12700">
            <a:solidFill>
              <a:schemeClr val="tx1"/>
            </a:solidFill>
            <a:miter lim="800000"/>
            <a:headEnd/>
            <a:tailEnd/>
          </a:ln>
        </p:spPr>
      </p:pic>
      <p:pic>
        <p:nvPicPr>
          <p:cNvPr id="29699" name="Picture 6" descr="&amp;Rcy;&amp;iecy;&amp;zcy;&amp;ucy;&amp;lcy;&amp;tcy;&amp;acy;&amp;tcy; &amp;scy;&amp;lcy;&amp;icy;&amp;kcy;&amp;acy; &amp;zcy;&amp;acy; vegetation impact on soil erosion"/>
          <p:cNvPicPr>
            <a:picLocks noChangeAspect="1" noChangeArrowheads="1"/>
          </p:cNvPicPr>
          <p:nvPr/>
        </p:nvPicPr>
        <p:blipFill>
          <a:blip r:embed="rId3" cstate="print"/>
          <a:srcRect l="1338"/>
          <a:stretch>
            <a:fillRect/>
          </a:stretch>
        </p:blipFill>
        <p:spPr bwMode="auto">
          <a:xfrm>
            <a:off x="6815797" y="3861998"/>
            <a:ext cx="5156313" cy="2613511"/>
          </a:xfrm>
          <a:prstGeom prst="rect">
            <a:avLst/>
          </a:prstGeom>
          <a:noFill/>
          <a:ln w="12700">
            <a:solidFill>
              <a:schemeClr val="tx1"/>
            </a:solidFill>
            <a:miter lim="800000"/>
            <a:headEnd/>
            <a:tailEnd/>
          </a:ln>
        </p:spPr>
      </p:pic>
      <p:pic>
        <p:nvPicPr>
          <p:cNvPr id="29701" name="Picture 5" descr="&amp;Scy;&amp;rcy;&amp;ocy;&amp;dcy;&amp;ncy;&amp;acy; &amp;scy;&amp;lcy;&amp;icy;&amp;kcy;&amp;acy;"/>
          <p:cNvPicPr>
            <a:picLocks noChangeAspect="1" noChangeArrowheads="1"/>
          </p:cNvPicPr>
          <p:nvPr/>
        </p:nvPicPr>
        <p:blipFill>
          <a:blip r:embed="rId4" cstate="print"/>
          <a:srcRect/>
          <a:stretch>
            <a:fillRect/>
          </a:stretch>
        </p:blipFill>
        <p:spPr bwMode="auto">
          <a:xfrm>
            <a:off x="6815797" y="435945"/>
            <a:ext cx="4027911" cy="3275444"/>
          </a:xfrm>
          <a:prstGeom prst="rect">
            <a:avLst/>
          </a:prstGeom>
          <a:noFill/>
          <a:ln w="12700">
            <a:solidFill>
              <a:schemeClr val="tx1"/>
            </a:solidFill>
          </a:ln>
        </p:spPr>
      </p:pic>
    </p:spTree>
    <p:extLst>
      <p:ext uri="{BB962C8B-B14F-4D97-AF65-F5344CB8AC3E}">
        <p14:creationId xmlns:p14="http://schemas.microsoft.com/office/powerpoint/2010/main" val="120208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2173042" y="1613118"/>
            <a:ext cx="7046258" cy="3785652"/>
          </a:xfrm>
          <a:prstGeom prst="rect">
            <a:avLst/>
          </a:prstGeom>
          <a:noFill/>
          <a:ln w="9525">
            <a:noFill/>
            <a:miter lim="800000"/>
            <a:headEnd/>
            <a:tailEnd/>
          </a:ln>
        </p:spPr>
        <p:txBody>
          <a:bodyPr wrap="square">
            <a:spAutoFit/>
          </a:bodyPr>
          <a:lstStyle/>
          <a:p>
            <a:pPr algn="ctr">
              <a:spcAft>
                <a:spcPts val="3000"/>
              </a:spcAft>
              <a:defRPr/>
            </a:pPr>
            <a:r>
              <a:rPr lang="sr-Latn-CS" sz="2000" b="1" u="sng" dirty="0">
                <a:solidFill>
                  <a:srgbClr val="000000"/>
                </a:solidFill>
                <a:latin typeface="Tahoma" panose="020B0604030504040204" pitchFamily="34" charset="0"/>
                <a:ea typeface="Tahoma" panose="020B0604030504040204" pitchFamily="34" charset="0"/>
                <a:cs typeface="Tahoma" panose="020B0604030504040204" pitchFamily="34" charset="0"/>
              </a:rPr>
              <a:t>Antropogeni faktori</a:t>
            </a:r>
          </a:p>
          <a:p>
            <a:pPr marL="727075" lvl="1" indent="-269875">
              <a:spcBef>
                <a:spcPts val="0"/>
              </a:spcBef>
              <a:spcAft>
                <a:spcPts val="1800"/>
              </a:spcAft>
              <a:buFont typeface="Arial" pitchFamily="34"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Krčenje šuma</a:t>
            </a:r>
          </a:p>
          <a:p>
            <a:pPr marL="727075" lvl="1" indent="-269875">
              <a:spcBef>
                <a:spcPts val="0"/>
              </a:spcBef>
              <a:spcAft>
                <a:spcPts val="1800"/>
              </a:spcAft>
              <a:buFont typeface="Arial" pitchFamily="34"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Povećanje urbanih i obradivih površina</a:t>
            </a:r>
          </a:p>
          <a:p>
            <a:pPr marL="727075" lvl="1" indent="-269875">
              <a:spcBef>
                <a:spcPts val="0"/>
              </a:spcBef>
              <a:spcAft>
                <a:spcPts val="1800"/>
              </a:spcAft>
              <a:buFont typeface="Arial" pitchFamily="34"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Prekomerna ispaša stoke</a:t>
            </a:r>
          </a:p>
          <a:p>
            <a:pPr marL="727075" lvl="1" indent="-269875">
              <a:spcBef>
                <a:spcPts val="0"/>
              </a:spcBef>
              <a:spcAft>
                <a:spcPts val="1800"/>
              </a:spcAft>
              <a:buFont typeface="Arial" pitchFamily="34"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Veličina, oblik i orijentacija parcele</a:t>
            </a:r>
          </a:p>
          <a:p>
            <a:pPr marL="727075" lvl="1" indent="-269875">
              <a:spcBef>
                <a:spcPts val="0"/>
              </a:spcBef>
              <a:spcAft>
                <a:spcPts val="1800"/>
              </a:spcAft>
              <a:buFont typeface="Arial" pitchFamily="34"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Način obrade zemljišta</a:t>
            </a:r>
          </a:p>
          <a:p>
            <a:pPr marL="727075" lvl="1" indent="-269875">
              <a:spcBef>
                <a:spcPts val="0"/>
              </a:spcBef>
              <a:spcAft>
                <a:spcPts val="1800"/>
              </a:spcAft>
              <a:buFont typeface="Arial" charset="0"/>
              <a:buChar char="•"/>
              <a:defRPr/>
            </a:pPr>
            <a:r>
              <a:rPr lang="sr-Latn-CS" sz="2000" b="1" dirty="0">
                <a:solidFill>
                  <a:srgbClr val="000000"/>
                </a:solidFill>
                <a:latin typeface="Tahoma" panose="020B0604030504040204" pitchFamily="34" charset="0"/>
                <a:ea typeface="Tahoma" panose="020B0604030504040204" pitchFamily="34" charset="0"/>
                <a:cs typeface="Tahoma" panose="020B0604030504040204" pitchFamily="34" charset="0"/>
              </a:rPr>
              <a:t>Izbor useva</a:t>
            </a:r>
          </a:p>
        </p:txBody>
      </p:sp>
    </p:spTree>
    <p:extLst>
      <p:ext uri="{BB962C8B-B14F-4D97-AF65-F5344CB8AC3E}">
        <p14:creationId xmlns:p14="http://schemas.microsoft.com/office/powerpoint/2010/main" val="398009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320801" y="1646113"/>
            <a:ext cx="10086108" cy="3722879"/>
          </a:xfrm>
          <a:prstGeom prst="rect">
            <a:avLst/>
          </a:prstGeom>
          <a:noFill/>
          <a:ln w="9525">
            <a:noFill/>
            <a:miter lim="800000"/>
            <a:headEnd/>
            <a:tailEnd/>
          </a:ln>
        </p:spPr>
        <p:txBody>
          <a:bodyPr wrap="square">
            <a:spAutoFit/>
          </a:bodyPr>
          <a:lstStyle/>
          <a:p>
            <a:pPr>
              <a:lnSpc>
                <a:spcPct val="150000"/>
              </a:lnSpc>
              <a:spcBef>
                <a:spcPct val="20000"/>
              </a:spcBef>
              <a:buClr>
                <a:srgbClr val="000000"/>
              </a:buClr>
              <a:buFont typeface="Wingdings" pitchFamily="2" charset="2"/>
              <a:buNone/>
            </a:pPr>
            <a:r>
              <a:rPr lang="sr-Latn-CS" sz="2000" b="1" dirty="0">
                <a:solidFill>
                  <a:srgbClr val="000000"/>
                </a:solidFill>
                <a:latin typeface="Tahoma" pitchFamily="34" charset="0"/>
                <a:cs typeface="Tahoma" pitchFamily="34" charset="0"/>
              </a:rPr>
              <a:t>Svojim agresivnim delovanjem, urbanizacijom, industrijalizacijom, naročito aktivnostima u poljoprivredi i šumarstvu, čovek je mnogo doprineo ubrzanju erozionih procesa i tako postao glavni faktor opšte degradacije zemljišta. Uništavanjem vegetacije, prvenstveno krčenjem šuma, nepravilnom obradom strmih nagiba, uništavanjem humusa, pogoršavanjem fizičkih i hemijskih osobina zemljišta, čovek je narušio prirodnu ravnotežu između erozionih agenasa i sila prirodnog otpora zemljišta i doveo do intenziviranja erozije svih vrsta, odnosno doveo je do ubrzane - ANTROPOGENE EROZIJE.</a:t>
            </a:r>
            <a:endParaRPr lang="en-US" sz="2000" b="1"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279078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915851" y="1388365"/>
            <a:ext cx="10583426" cy="4893647"/>
          </a:xfrm>
          <a:prstGeom prst="rect">
            <a:avLst/>
          </a:prstGeom>
          <a:noFill/>
          <a:ln w="9525">
            <a:noFill/>
            <a:miter lim="800000"/>
            <a:headEnd/>
            <a:tailEnd/>
          </a:ln>
        </p:spPr>
        <p:txBody>
          <a:bodyPr wrap="square">
            <a:spAutoFit/>
          </a:bodyPr>
          <a:lstStyle/>
          <a:p>
            <a:pPr marL="447675" indent="-447675"/>
            <a:r>
              <a:rPr lang="sr-Latn-CS" sz="2400" b="1" dirty="0">
                <a:latin typeface="Tahoma" pitchFamily="34" charset="0"/>
              </a:rPr>
              <a:t>EROZIJA ZEMLJIŠTA - DEFINICIJE</a:t>
            </a:r>
          </a:p>
          <a:p>
            <a:pPr marL="447675" indent="-447675"/>
            <a:endParaRPr lang="sr-Latn-CS" b="1" dirty="0">
              <a:latin typeface="Tahoma" pitchFamily="34" charset="0"/>
            </a:endParaRPr>
          </a:p>
          <a:p>
            <a:pPr marL="447675" indent="-447675"/>
            <a:r>
              <a:rPr lang="sr-Latn-CS" b="1" dirty="0">
                <a:latin typeface="Tahoma" pitchFamily="34" charset="0"/>
              </a:rPr>
              <a:t>(1) Odnošenje zemljišta pod uticajem destruktivnih sila vode i atmosfere naziva se erozija.</a:t>
            </a:r>
          </a:p>
          <a:p>
            <a:pPr marL="447675" indent="-447675"/>
            <a:endParaRPr lang="sr-Latn-CS" b="1" dirty="0">
              <a:latin typeface="Tahoma" pitchFamily="34" charset="0"/>
            </a:endParaRPr>
          </a:p>
          <a:p>
            <a:pPr marL="447675" indent="-447675"/>
            <a:r>
              <a:rPr lang="sr-Latn-CS" b="1" dirty="0">
                <a:latin typeface="Tahoma" pitchFamily="34" charset="0"/>
              </a:rPr>
              <a:t>(2) Erozija je razaranje površinskog sloja zemljišta pod dejstvom vetra ili vode.</a:t>
            </a:r>
          </a:p>
          <a:p>
            <a:pPr marL="447675" indent="-447675"/>
            <a:endParaRPr lang="sr-Latn-CS" b="1" dirty="0">
              <a:latin typeface="Tahoma" pitchFamily="34" charset="0"/>
            </a:endParaRPr>
          </a:p>
          <a:p>
            <a:pPr marL="447675" indent="-447675"/>
            <a:r>
              <a:rPr lang="sr-Latn-CS" b="1" dirty="0">
                <a:latin typeface="Tahoma" pitchFamily="34" charset="0"/>
              </a:rPr>
              <a:t>(3) Erozija podrazumeva proces odvajanja zemljišnog materijala od mase celokupnog zemljišta i transprt tog materijala erozionim agensima - vodom i vetrom.</a:t>
            </a:r>
            <a:endParaRPr lang="en-US" b="1" dirty="0">
              <a:latin typeface="Tahoma" pitchFamily="34" charset="0"/>
            </a:endParaRPr>
          </a:p>
          <a:p>
            <a:pPr marL="447675" indent="-447675"/>
            <a:endParaRPr lang="sr-Latn-CS" b="1" dirty="0">
              <a:latin typeface="Tahoma" pitchFamily="34" charset="0"/>
            </a:endParaRPr>
          </a:p>
          <a:p>
            <a:pPr marL="447675" indent="-447675"/>
            <a:r>
              <a:rPr lang="sr-Latn-CS" b="1" dirty="0">
                <a:latin typeface="Tahoma" pitchFamily="34" charset="0"/>
              </a:rPr>
              <a:t>(4) Pod pojmom erozija u elementarnom smislu treba podrazumevati promene na površinskom sloju zemljišnog reljefa koje nastaju kao posledica delovanja kiše, snega, mraza, temperaturnih razlika, vetra i tekućih voda ili usled antropogenih faktora.</a:t>
            </a:r>
          </a:p>
          <a:p>
            <a:pPr marL="447675" indent="-447675"/>
            <a:endParaRPr lang="sr-Latn-CS" b="1" dirty="0">
              <a:latin typeface="Tahoma" pitchFamily="34" charset="0"/>
            </a:endParaRPr>
          </a:p>
          <a:p>
            <a:pPr marL="447675" indent="-447675"/>
            <a:r>
              <a:rPr lang="sr-Latn-CS" b="1" dirty="0">
                <a:latin typeface="Tahoma" pitchFamily="34" charset="0"/>
              </a:rPr>
              <a:t>(5) Erozija je pojava prosecanja zemljišta i odnošenje njegovih rastresitih sastojaka strujama vode ili vetra.</a:t>
            </a:r>
          </a:p>
          <a:p>
            <a:pPr marL="447675" indent="-447675"/>
            <a:endParaRPr lang="sr-Latn-CS" b="1" dirty="0">
              <a:latin typeface="Tahoma" pitchFamily="34" charset="0"/>
            </a:endParaRPr>
          </a:p>
        </p:txBody>
      </p:sp>
    </p:spTree>
    <p:extLst>
      <p:ext uri="{BB962C8B-B14F-4D97-AF65-F5344CB8AC3E}">
        <p14:creationId xmlns:p14="http://schemas.microsoft.com/office/powerpoint/2010/main" val="3058160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155651" name="Text Box 3"/>
          <p:cNvSpPr txBox="1">
            <a:spLocks noChangeArrowheads="1"/>
          </p:cNvSpPr>
          <p:nvPr/>
        </p:nvSpPr>
        <p:spPr bwMode="auto">
          <a:xfrm>
            <a:off x="753035" y="3339730"/>
            <a:ext cx="10822193" cy="1200329"/>
          </a:xfrm>
          <a:prstGeom prst="rect">
            <a:avLst/>
          </a:prstGeom>
          <a:noFill/>
          <a:ln w="9525">
            <a:noFill/>
            <a:miter lim="800000"/>
            <a:headEnd/>
            <a:tailEnd/>
          </a:ln>
          <a:effectLst>
            <a:outerShdw dist="28398" dir="17793903" algn="ctr" rotWithShape="0">
              <a:schemeClr val="tx1"/>
            </a:outerShdw>
          </a:effectLst>
        </p:spPr>
        <p:txBody>
          <a:bodyPr wrap="square">
            <a:spAutoFit/>
          </a:bodyPr>
          <a:lstStyle/>
          <a:p>
            <a:pPr algn="ctr">
              <a:spcBef>
                <a:spcPct val="50000"/>
              </a:spcBef>
              <a:defRPr/>
            </a:pPr>
            <a:r>
              <a:rPr lang="sr-Latn-CS" sz="2400" b="1" dirty="0">
                <a:solidFill>
                  <a:srgbClr val="66FF33"/>
                </a:solidFill>
                <a:latin typeface="Tahoma" charset="0"/>
              </a:rPr>
              <a:t>Priro</a:t>
            </a:r>
            <a:r>
              <a:rPr lang="en-GB" sz="2400" b="1" dirty="0" err="1">
                <a:solidFill>
                  <a:srgbClr val="66FF33"/>
                </a:solidFill>
                <a:latin typeface="Tahoma" charset="0"/>
              </a:rPr>
              <a:t>dni</a:t>
            </a:r>
            <a:r>
              <a:rPr lang="en-GB" sz="2400" b="1" dirty="0">
                <a:solidFill>
                  <a:srgbClr val="66FF33"/>
                </a:solidFill>
                <a:latin typeface="Tahoma" charset="0"/>
              </a:rPr>
              <a:t> </a:t>
            </a:r>
            <a:r>
              <a:rPr lang="en-GB" sz="2400" b="1" dirty="0" err="1">
                <a:solidFill>
                  <a:srgbClr val="66FF33"/>
                </a:solidFill>
                <a:latin typeface="Tahoma" charset="0"/>
              </a:rPr>
              <a:t>i</a:t>
            </a:r>
            <a:r>
              <a:rPr lang="en-GB" sz="2400" b="1" dirty="0">
                <a:solidFill>
                  <a:srgbClr val="66FF33"/>
                </a:solidFill>
                <a:latin typeface="Tahoma" charset="0"/>
              </a:rPr>
              <a:t> </a:t>
            </a:r>
            <a:r>
              <a:rPr lang="en-GB" sz="2400" b="1" dirty="0" err="1">
                <a:solidFill>
                  <a:srgbClr val="66FF33"/>
                </a:solidFill>
                <a:latin typeface="Tahoma" charset="0"/>
              </a:rPr>
              <a:t>antropogeni</a:t>
            </a:r>
            <a:r>
              <a:rPr lang="en-GB" sz="2400" b="1" dirty="0">
                <a:solidFill>
                  <a:srgbClr val="66FF33"/>
                </a:solidFill>
                <a:latin typeface="Tahoma" charset="0"/>
              </a:rPr>
              <a:t> </a:t>
            </a:r>
            <a:r>
              <a:rPr lang="en-GB" sz="2400" b="1" dirty="0" err="1">
                <a:solidFill>
                  <a:srgbClr val="66FF33"/>
                </a:solidFill>
                <a:latin typeface="Tahoma" charset="0"/>
              </a:rPr>
              <a:t>faktori</a:t>
            </a:r>
            <a:r>
              <a:rPr lang="sr-Latn-CS" sz="2400" b="1" dirty="0">
                <a:solidFill>
                  <a:srgbClr val="66FF33"/>
                </a:solidFill>
                <a:latin typeface="Tahoma" charset="0"/>
              </a:rPr>
              <a:t> u </a:t>
            </a:r>
            <a:r>
              <a:rPr lang="en-GB" sz="2400" b="1" dirty="0" err="1">
                <a:solidFill>
                  <a:srgbClr val="66FF33"/>
                </a:solidFill>
                <a:latin typeface="Tahoma" charset="0"/>
              </a:rPr>
              <a:t>Vojvodini</a:t>
            </a:r>
            <a:r>
              <a:rPr lang="sr-Latn-CS" sz="2400" b="1" dirty="0">
                <a:solidFill>
                  <a:srgbClr val="66FF33"/>
                </a:solidFill>
                <a:latin typeface="Tahoma" charset="0"/>
              </a:rPr>
              <a:t>, naročito na poljoprivrednom obradivom zemljištu, </a:t>
            </a:r>
            <a:r>
              <a:rPr lang="en-GB" sz="2400" b="1" dirty="0" err="1">
                <a:solidFill>
                  <a:srgbClr val="66FF33"/>
                </a:solidFill>
                <a:latin typeface="Tahoma" charset="0"/>
              </a:rPr>
              <a:t>pogoduju</a:t>
            </a:r>
            <a:r>
              <a:rPr lang="sr-Latn-CS" sz="2400" b="1" dirty="0">
                <a:solidFill>
                  <a:srgbClr val="66FF33"/>
                </a:solidFill>
                <a:latin typeface="Tahoma" charset="0"/>
              </a:rPr>
              <a:t> naizmeničnom </a:t>
            </a:r>
            <a:r>
              <a:rPr lang="en-GB" sz="2400" b="1" dirty="0" err="1">
                <a:solidFill>
                  <a:srgbClr val="66FF33"/>
                </a:solidFill>
                <a:latin typeface="Tahoma" charset="0"/>
              </a:rPr>
              <a:t>nastanku</a:t>
            </a:r>
            <a:r>
              <a:rPr lang="en-GB" sz="2400" b="1" dirty="0">
                <a:solidFill>
                  <a:srgbClr val="66FF33"/>
                </a:solidFill>
                <a:latin typeface="Tahoma" charset="0"/>
              </a:rPr>
              <a:t> </a:t>
            </a:r>
            <a:r>
              <a:rPr lang="en-GB" sz="2400" b="1" dirty="0" err="1">
                <a:solidFill>
                  <a:srgbClr val="66FF33"/>
                </a:solidFill>
                <a:latin typeface="Tahoma" charset="0"/>
              </a:rPr>
              <a:t>i</a:t>
            </a:r>
            <a:r>
              <a:rPr lang="en-GB" sz="2400" b="1" dirty="0">
                <a:solidFill>
                  <a:srgbClr val="66FF33"/>
                </a:solidFill>
                <a:latin typeface="Tahoma" charset="0"/>
              </a:rPr>
              <a:t> </a:t>
            </a:r>
            <a:r>
              <a:rPr lang="en-GB" sz="2400" b="1" dirty="0" err="1">
                <a:solidFill>
                  <a:srgbClr val="66FF33"/>
                </a:solidFill>
                <a:latin typeface="Tahoma" charset="0"/>
              </a:rPr>
              <a:t>razvoju</a:t>
            </a:r>
            <a:r>
              <a:rPr lang="en-GB" sz="2400" b="1" dirty="0">
                <a:solidFill>
                  <a:srgbClr val="66FF33"/>
                </a:solidFill>
                <a:latin typeface="Tahoma" charset="0"/>
              </a:rPr>
              <a:t> </a:t>
            </a:r>
            <a:r>
              <a:rPr lang="en-GB" sz="2400" b="1" dirty="0" err="1">
                <a:solidFill>
                  <a:srgbClr val="66FF33"/>
                </a:solidFill>
                <a:latin typeface="Tahoma" charset="0"/>
              </a:rPr>
              <a:t>procesa</a:t>
            </a:r>
            <a:r>
              <a:rPr lang="en-GB" sz="2400" b="1" dirty="0">
                <a:solidFill>
                  <a:srgbClr val="66FF33"/>
                </a:solidFill>
                <a:latin typeface="Tahoma" charset="0"/>
              </a:rPr>
              <a:t> </a:t>
            </a:r>
            <a:r>
              <a:rPr lang="sr-Latn-CS" sz="2400" b="1" dirty="0">
                <a:solidFill>
                  <a:srgbClr val="66FF33"/>
                </a:solidFill>
                <a:latin typeface="Tahoma" charset="0"/>
              </a:rPr>
              <a:t>vodne i </a:t>
            </a:r>
            <a:r>
              <a:rPr lang="en-GB" sz="2400" b="1" dirty="0" err="1">
                <a:solidFill>
                  <a:srgbClr val="66FF33"/>
                </a:solidFill>
                <a:latin typeface="Tahoma" charset="0"/>
              </a:rPr>
              <a:t>eolske</a:t>
            </a:r>
            <a:r>
              <a:rPr lang="en-GB" sz="2400" b="1" dirty="0">
                <a:solidFill>
                  <a:srgbClr val="66FF33"/>
                </a:solidFill>
                <a:latin typeface="Tahoma" charset="0"/>
              </a:rPr>
              <a:t> </a:t>
            </a:r>
            <a:r>
              <a:rPr lang="en-GB" sz="2400" b="1" dirty="0" err="1">
                <a:solidFill>
                  <a:srgbClr val="66FF33"/>
                </a:solidFill>
                <a:latin typeface="Tahoma" charset="0"/>
              </a:rPr>
              <a:t>erozije</a:t>
            </a:r>
            <a:endParaRPr lang="en-GB" sz="2400" b="1" dirty="0">
              <a:solidFill>
                <a:srgbClr val="66FF33"/>
              </a:solidFill>
              <a:latin typeface="Tahoma" charset="0"/>
            </a:endParaRPr>
          </a:p>
        </p:txBody>
      </p:sp>
      <p:grpSp>
        <p:nvGrpSpPr>
          <p:cNvPr id="2" name="Group 1"/>
          <p:cNvGrpSpPr/>
          <p:nvPr/>
        </p:nvGrpSpPr>
        <p:grpSpPr>
          <a:xfrm>
            <a:off x="2381928" y="4842739"/>
            <a:ext cx="7423151" cy="1431161"/>
            <a:chOff x="2209800" y="4735159"/>
            <a:chExt cx="7423151" cy="1431161"/>
          </a:xfrm>
        </p:grpSpPr>
        <p:sp>
          <p:nvSpPr>
            <p:cNvPr id="14340" name="Rectangle 4"/>
            <p:cNvSpPr>
              <a:spLocks noChangeArrowheads="1"/>
            </p:cNvSpPr>
            <p:nvPr/>
          </p:nvSpPr>
          <p:spPr bwMode="auto">
            <a:xfrm>
              <a:off x="2209800" y="4735159"/>
              <a:ext cx="2590800" cy="1431161"/>
            </a:xfrm>
            <a:prstGeom prst="rect">
              <a:avLst/>
            </a:prstGeom>
            <a:noFill/>
            <a:ln w="9525">
              <a:noFill/>
              <a:miter lim="800000"/>
              <a:headEnd/>
              <a:tailEnd/>
            </a:ln>
          </p:spPr>
          <p:txBody>
            <a:bodyPr>
              <a:spAutoFit/>
            </a:bodyPr>
            <a:lstStyle/>
            <a:p>
              <a:pPr>
                <a:spcAft>
                  <a:spcPts val="600"/>
                </a:spcAft>
              </a:pPr>
              <a:r>
                <a:rPr lang="en-GB" b="1" dirty="0">
                  <a:solidFill>
                    <a:srgbClr val="CCFF99"/>
                  </a:solidFill>
                  <a:latin typeface="Tahoma" pitchFamily="34" charset="0"/>
                </a:rPr>
                <a:t>- </a:t>
              </a:r>
              <a:r>
                <a:rPr lang="en-GB" b="1" dirty="0" err="1">
                  <a:solidFill>
                    <a:srgbClr val="CCFF99"/>
                  </a:solidFill>
                  <a:latin typeface="Tahoma" pitchFamily="34" charset="0"/>
                </a:rPr>
                <a:t>Reljef</a:t>
              </a:r>
              <a:endParaRPr lang="en-GB" b="1" dirty="0">
                <a:solidFill>
                  <a:srgbClr val="CCFF99"/>
                </a:solidFill>
                <a:latin typeface="Tahoma" pitchFamily="34" charset="0"/>
              </a:endParaRPr>
            </a:p>
            <a:p>
              <a:pPr>
                <a:spcAft>
                  <a:spcPts val="600"/>
                </a:spcAft>
              </a:pPr>
              <a:r>
                <a:rPr lang="en-GB" b="1" dirty="0">
                  <a:solidFill>
                    <a:srgbClr val="CCFF99"/>
                  </a:solidFill>
                  <a:latin typeface="Tahoma" pitchFamily="34" charset="0"/>
                </a:rPr>
                <a:t>- </a:t>
              </a:r>
              <a:r>
                <a:rPr lang="en-GB" b="1" dirty="0" err="1">
                  <a:solidFill>
                    <a:srgbClr val="CCFF99"/>
                  </a:solidFill>
                  <a:latin typeface="Tahoma" pitchFamily="34" charset="0"/>
                </a:rPr>
                <a:t>Klima</a:t>
              </a:r>
              <a:endParaRPr lang="en-GB" b="1" dirty="0">
                <a:solidFill>
                  <a:srgbClr val="CCFF99"/>
                </a:solidFill>
                <a:latin typeface="Tahoma" pitchFamily="34" charset="0"/>
              </a:endParaRPr>
            </a:p>
            <a:p>
              <a:pPr>
                <a:spcAft>
                  <a:spcPts val="600"/>
                </a:spcAft>
              </a:pPr>
              <a:r>
                <a:rPr lang="en-GB" b="1" dirty="0">
                  <a:solidFill>
                    <a:srgbClr val="CCFF99"/>
                  </a:solidFill>
                  <a:latin typeface="Tahoma" pitchFamily="34" charset="0"/>
                </a:rPr>
                <a:t>- </a:t>
              </a:r>
              <a:r>
                <a:rPr lang="en-GB" b="1" dirty="0" err="1">
                  <a:solidFill>
                    <a:srgbClr val="CCFF99"/>
                  </a:solidFill>
                  <a:latin typeface="Tahoma" pitchFamily="34" charset="0"/>
                </a:rPr>
                <a:t>Zemlji</a:t>
              </a:r>
              <a:r>
                <a:rPr lang="sr-Latn-CS" b="1" dirty="0">
                  <a:solidFill>
                    <a:srgbClr val="CCFF99"/>
                  </a:solidFill>
                  <a:latin typeface="Tahoma" pitchFamily="34" charset="0"/>
                </a:rPr>
                <a:t>š</a:t>
              </a:r>
              <a:r>
                <a:rPr lang="en-GB" b="1" dirty="0" err="1">
                  <a:solidFill>
                    <a:srgbClr val="CCFF99"/>
                  </a:solidFill>
                  <a:latin typeface="Tahoma" pitchFamily="34" charset="0"/>
                </a:rPr>
                <a:t>te</a:t>
              </a:r>
              <a:endParaRPr lang="en-GB" b="1" dirty="0">
                <a:solidFill>
                  <a:srgbClr val="CCFF99"/>
                </a:solidFill>
                <a:latin typeface="Tahoma" pitchFamily="34" charset="0"/>
              </a:endParaRPr>
            </a:p>
            <a:p>
              <a:pPr>
                <a:spcAft>
                  <a:spcPts val="600"/>
                </a:spcAft>
              </a:pPr>
              <a:r>
                <a:rPr lang="en-GB" b="1" dirty="0">
                  <a:solidFill>
                    <a:srgbClr val="CCFF99"/>
                  </a:solidFill>
                  <a:latin typeface="Tahoma" pitchFamily="34" charset="0"/>
                </a:rPr>
                <a:t>- </a:t>
              </a:r>
              <a:r>
                <a:rPr lang="en-GB" b="1" dirty="0" err="1">
                  <a:solidFill>
                    <a:srgbClr val="CCFF99"/>
                  </a:solidFill>
                  <a:latin typeface="Tahoma" pitchFamily="34" charset="0"/>
                </a:rPr>
                <a:t>Vegetacija</a:t>
              </a:r>
              <a:endParaRPr lang="en-GB" b="1" dirty="0">
                <a:solidFill>
                  <a:srgbClr val="CCFF99"/>
                </a:solidFill>
                <a:latin typeface="Tahoma" pitchFamily="34" charset="0"/>
              </a:endParaRPr>
            </a:p>
          </p:txBody>
        </p:sp>
        <p:sp>
          <p:nvSpPr>
            <p:cNvPr id="14341" name="Rectangle 5"/>
            <p:cNvSpPr>
              <a:spLocks noChangeArrowheads="1"/>
            </p:cNvSpPr>
            <p:nvPr/>
          </p:nvSpPr>
          <p:spPr bwMode="auto">
            <a:xfrm>
              <a:off x="5467588" y="4887558"/>
              <a:ext cx="3693639" cy="923330"/>
            </a:xfrm>
            <a:prstGeom prst="rect">
              <a:avLst/>
            </a:prstGeom>
            <a:noFill/>
            <a:ln w="9525">
              <a:noFill/>
              <a:miter lim="800000"/>
              <a:headEnd/>
              <a:tailEnd/>
            </a:ln>
          </p:spPr>
          <p:txBody>
            <a:bodyPr wrap="none">
              <a:spAutoFit/>
            </a:bodyPr>
            <a:lstStyle/>
            <a:p>
              <a:pPr algn="ctr" eaLnBrk="0" hangingPunct="0"/>
              <a:r>
                <a:rPr lang="en-GB" b="1" dirty="0">
                  <a:solidFill>
                    <a:srgbClr val="CCFF99"/>
                  </a:solidFill>
                  <a:latin typeface="Tahoma" pitchFamily="34" charset="0"/>
                </a:rPr>
                <a:t>- Na</a:t>
              </a:r>
              <a:r>
                <a:rPr lang="sr-Latn-CS" b="1" dirty="0">
                  <a:solidFill>
                    <a:srgbClr val="CCFF99"/>
                  </a:solidFill>
                  <a:latin typeface="Tahoma" pitchFamily="34" charset="0"/>
                </a:rPr>
                <a:t>č</a:t>
              </a:r>
              <a:r>
                <a:rPr lang="en-GB" b="1" dirty="0">
                  <a:solidFill>
                    <a:srgbClr val="CCFF99"/>
                  </a:solidFill>
                  <a:latin typeface="Tahoma" pitchFamily="34" charset="0"/>
                </a:rPr>
                <a:t>in </a:t>
              </a:r>
              <a:r>
                <a:rPr lang="en-GB" b="1" dirty="0" err="1">
                  <a:solidFill>
                    <a:srgbClr val="CCFF99"/>
                  </a:solidFill>
                  <a:latin typeface="Tahoma" pitchFamily="34" charset="0"/>
                </a:rPr>
                <a:t>kori</a:t>
              </a:r>
              <a:r>
                <a:rPr lang="sr-Latn-CS" b="1" dirty="0">
                  <a:solidFill>
                    <a:srgbClr val="CCFF99"/>
                  </a:solidFill>
                  <a:latin typeface="Tahoma" pitchFamily="34" charset="0"/>
                </a:rPr>
                <a:t>šć</a:t>
              </a:r>
              <a:r>
                <a:rPr lang="en-GB" b="1" dirty="0" err="1">
                  <a:solidFill>
                    <a:srgbClr val="CCFF99"/>
                  </a:solidFill>
                  <a:latin typeface="Tahoma" pitchFamily="34" charset="0"/>
                </a:rPr>
                <a:t>enja</a:t>
              </a:r>
              <a:r>
                <a:rPr lang="en-GB" b="1" dirty="0">
                  <a:solidFill>
                    <a:srgbClr val="CCFF99"/>
                  </a:solidFill>
                  <a:latin typeface="Tahoma" pitchFamily="34" charset="0"/>
                </a:rPr>
                <a:t> </a:t>
              </a:r>
              <a:r>
                <a:rPr lang="en-GB" b="1" dirty="0" err="1">
                  <a:solidFill>
                    <a:srgbClr val="CCFF99"/>
                  </a:solidFill>
                  <a:latin typeface="Tahoma" pitchFamily="34" charset="0"/>
                </a:rPr>
                <a:t>zemlji</a:t>
              </a:r>
              <a:r>
                <a:rPr lang="sr-Latn-CS" b="1" dirty="0">
                  <a:solidFill>
                    <a:srgbClr val="CCFF99"/>
                  </a:solidFill>
                  <a:latin typeface="Tahoma" pitchFamily="34" charset="0"/>
                </a:rPr>
                <a:t>š</a:t>
              </a:r>
              <a:r>
                <a:rPr lang="en-GB" b="1" dirty="0">
                  <a:solidFill>
                    <a:srgbClr val="CCFF99"/>
                  </a:solidFill>
                  <a:latin typeface="Tahoma" pitchFamily="34" charset="0"/>
                </a:rPr>
                <a:t>ta</a:t>
              </a:r>
              <a:r>
                <a:rPr lang="sr-Latn-CS" b="1" dirty="0">
                  <a:solidFill>
                    <a:srgbClr val="CCFF99"/>
                  </a:solidFill>
                  <a:latin typeface="Tahoma" pitchFamily="34" charset="0"/>
                </a:rPr>
                <a:t> !!!</a:t>
              </a:r>
            </a:p>
            <a:p>
              <a:pPr algn="ctr" eaLnBrk="0" hangingPunct="0"/>
              <a:endParaRPr lang="sr-Latn-CS" b="1" dirty="0">
                <a:solidFill>
                  <a:srgbClr val="CCFF99"/>
                </a:solidFill>
                <a:latin typeface="Tahoma" pitchFamily="34" charset="0"/>
              </a:endParaRPr>
            </a:p>
            <a:p>
              <a:pPr algn="ctr" eaLnBrk="0" hangingPunct="0"/>
              <a:r>
                <a:rPr lang="sr-Latn-CS" b="1" dirty="0">
                  <a:solidFill>
                    <a:srgbClr val="CCFF99"/>
                  </a:solidFill>
                  <a:latin typeface="Tahoma" pitchFamily="34" charset="0"/>
                </a:rPr>
                <a:t> (Antropogeni faktori)</a:t>
              </a:r>
              <a:endParaRPr lang="en-GB" b="1" dirty="0">
                <a:solidFill>
                  <a:srgbClr val="CCFF99"/>
                </a:solidFill>
                <a:latin typeface="Tahoma" pitchFamily="34" charset="0"/>
              </a:endParaRPr>
            </a:p>
          </p:txBody>
        </p:sp>
        <p:pic>
          <p:nvPicPr>
            <p:cNvPr id="14342" name="Picture 6" descr="wiggling_line"/>
            <p:cNvPicPr>
              <a:picLocks noChangeAspect="1" noChangeArrowheads="1" noCrop="1"/>
            </p:cNvPicPr>
            <p:nvPr/>
          </p:nvPicPr>
          <p:blipFill>
            <a:blip r:embed="rId3" cstate="print"/>
            <a:srcRect/>
            <a:stretch>
              <a:fillRect/>
            </a:stretch>
          </p:blipFill>
          <p:spPr bwMode="auto">
            <a:xfrm>
              <a:off x="5026026" y="5264167"/>
              <a:ext cx="4606925" cy="134937"/>
            </a:xfrm>
            <a:prstGeom prst="rect">
              <a:avLst/>
            </a:prstGeom>
            <a:noFill/>
            <a:ln w="9525">
              <a:noFill/>
              <a:miter lim="800000"/>
              <a:headEnd/>
              <a:tailEnd/>
            </a:ln>
          </p:spPr>
        </p:pic>
      </p:grpSp>
      <p:pic>
        <p:nvPicPr>
          <p:cNvPr id="14343" name="Picture 7" descr="111SPIN_SMA"/>
          <p:cNvPicPr>
            <a:picLocks noChangeAspect="1" noChangeArrowheads="1" noCrop="1"/>
          </p:cNvPicPr>
          <p:nvPr/>
        </p:nvPicPr>
        <p:blipFill>
          <a:blip r:embed="rId4" cstate="print"/>
          <a:srcRect/>
          <a:stretch>
            <a:fillRect/>
          </a:stretch>
        </p:blipFill>
        <p:spPr bwMode="auto">
          <a:xfrm>
            <a:off x="2381928" y="1214364"/>
            <a:ext cx="678231" cy="911002"/>
          </a:xfrm>
          <a:prstGeom prst="rect">
            <a:avLst/>
          </a:prstGeom>
          <a:noFill/>
          <a:ln w="9525">
            <a:noFill/>
            <a:miter lim="800000"/>
            <a:headEnd/>
            <a:tailEnd/>
          </a:ln>
        </p:spPr>
      </p:pic>
    </p:spTree>
    <p:extLst>
      <p:ext uri="{BB962C8B-B14F-4D97-AF65-F5344CB8AC3E}">
        <p14:creationId xmlns:p14="http://schemas.microsoft.com/office/powerpoint/2010/main" val="2443617795"/>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srcRect/>
          <a:stretch>
            <a:fillRect/>
          </a:stretch>
        </p:blipFill>
        <p:spPr bwMode="auto">
          <a:xfrm>
            <a:off x="6097055" y="533282"/>
            <a:ext cx="5957278" cy="5198446"/>
          </a:xfrm>
          <a:prstGeom prst="rect">
            <a:avLst/>
          </a:prstGeom>
          <a:noFill/>
          <a:ln w="25400">
            <a:solidFill>
              <a:srgbClr val="000080"/>
            </a:solidFill>
            <a:miter lim="800000"/>
            <a:headEnd/>
            <a:tailEnd/>
          </a:ln>
        </p:spPr>
      </p:pic>
      <p:sp>
        <p:nvSpPr>
          <p:cNvPr id="4" name="Text Box 5"/>
          <p:cNvSpPr txBox="1">
            <a:spLocks noChangeArrowheads="1"/>
          </p:cNvSpPr>
          <p:nvPr/>
        </p:nvSpPr>
        <p:spPr bwMode="auto">
          <a:xfrm>
            <a:off x="690813" y="1208715"/>
            <a:ext cx="4045527" cy="1938992"/>
          </a:xfrm>
          <a:prstGeom prst="rect">
            <a:avLst/>
          </a:prstGeom>
          <a:noFill/>
          <a:ln w="25400">
            <a:noFill/>
            <a:miter lim="800000"/>
            <a:headEnd/>
            <a:tailEnd/>
          </a:ln>
        </p:spPr>
        <p:txBody>
          <a:bodyPr wrap="square">
            <a:spAutoFit/>
          </a:bodyPr>
          <a:lstStyle/>
          <a:p>
            <a:pPr algn="ctr"/>
            <a:r>
              <a:rPr lang="sr-Latn-CS" b="1" u="sng" dirty="0">
                <a:latin typeface="Tahoma" pitchFamily="34" charset="0"/>
                <a:cs typeface="Tahoma" pitchFamily="34" charset="0"/>
              </a:rPr>
              <a:t>VOJVODINA</a:t>
            </a:r>
          </a:p>
          <a:p>
            <a:endParaRPr lang="sr-Latn-CS" b="1" u="sng" dirty="0">
              <a:latin typeface="Tahoma" pitchFamily="34" charset="0"/>
              <a:cs typeface="Tahoma" pitchFamily="34" charset="0"/>
            </a:endParaRPr>
          </a:p>
          <a:p>
            <a:pPr>
              <a:spcAft>
                <a:spcPts val="1800"/>
              </a:spcAft>
            </a:pPr>
            <a:r>
              <a:rPr lang="en-US" b="1" dirty="0">
                <a:latin typeface="Tahoma" pitchFamily="34" charset="0"/>
                <a:cs typeface="Tahoma" pitchFamily="34" charset="0"/>
              </a:rPr>
              <a:t>85%  </a:t>
            </a:r>
            <a:r>
              <a:rPr lang="en-US" b="1" dirty="0" err="1">
                <a:latin typeface="Tahoma" pitchFamily="34" charset="0"/>
                <a:cs typeface="Tahoma" pitchFamily="34" charset="0"/>
              </a:rPr>
              <a:t>Poljoprivredne</a:t>
            </a:r>
            <a:r>
              <a:rPr lang="en-US" b="1" dirty="0">
                <a:latin typeface="Tahoma" pitchFamily="34" charset="0"/>
                <a:cs typeface="Tahoma" pitchFamily="34" charset="0"/>
              </a:rPr>
              <a:t> </a:t>
            </a:r>
            <a:r>
              <a:rPr lang="en-US" b="1" dirty="0" err="1">
                <a:latin typeface="Tahoma" pitchFamily="34" charset="0"/>
                <a:cs typeface="Tahoma" pitchFamily="34" charset="0"/>
              </a:rPr>
              <a:t>površine</a:t>
            </a:r>
            <a:endParaRPr lang="en-US" b="1" dirty="0">
              <a:latin typeface="Tahoma" pitchFamily="34" charset="0"/>
              <a:cs typeface="Tahoma" pitchFamily="34" charset="0"/>
            </a:endParaRPr>
          </a:p>
          <a:p>
            <a:pPr>
              <a:spcAft>
                <a:spcPts val="1800"/>
              </a:spcAft>
            </a:pPr>
            <a:r>
              <a:rPr lang="en-US" b="1" dirty="0">
                <a:latin typeface="Tahoma" pitchFamily="34" charset="0"/>
                <a:cs typeface="Tahoma" pitchFamily="34" charset="0"/>
              </a:rPr>
              <a:t>75%  </a:t>
            </a:r>
            <a:r>
              <a:rPr lang="en-US" b="1" dirty="0" err="1">
                <a:latin typeface="Tahoma" pitchFamily="34" charset="0"/>
                <a:cs typeface="Tahoma" pitchFamily="34" charset="0"/>
              </a:rPr>
              <a:t>Obradive</a:t>
            </a:r>
            <a:r>
              <a:rPr lang="en-US" b="1" dirty="0">
                <a:latin typeface="Tahoma" pitchFamily="34" charset="0"/>
                <a:cs typeface="Tahoma" pitchFamily="34" charset="0"/>
              </a:rPr>
              <a:t> </a:t>
            </a:r>
            <a:r>
              <a:rPr lang="en-US" b="1" dirty="0" err="1">
                <a:latin typeface="Tahoma" pitchFamily="34" charset="0"/>
                <a:cs typeface="Tahoma" pitchFamily="34" charset="0"/>
              </a:rPr>
              <a:t>površine</a:t>
            </a:r>
            <a:endParaRPr lang="en-US" b="1" dirty="0">
              <a:latin typeface="Tahoma" pitchFamily="34" charset="0"/>
              <a:cs typeface="Tahoma" pitchFamily="34" charset="0"/>
            </a:endParaRPr>
          </a:p>
          <a:p>
            <a:pPr>
              <a:spcAft>
                <a:spcPts val="1800"/>
              </a:spcAft>
            </a:pPr>
            <a:r>
              <a:rPr lang="en-US" b="1" dirty="0">
                <a:latin typeface="Tahoma" pitchFamily="34" charset="0"/>
                <a:cs typeface="Tahoma" pitchFamily="34" charset="0"/>
              </a:rPr>
              <a:t>6,5% </a:t>
            </a:r>
            <a:r>
              <a:rPr lang="en-US" b="1" dirty="0" err="1">
                <a:latin typeface="Tahoma" pitchFamily="34" charset="0"/>
                <a:cs typeface="Tahoma" pitchFamily="34" charset="0"/>
              </a:rPr>
              <a:t>Šume</a:t>
            </a:r>
            <a:r>
              <a:rPr lang="sr-Latn-RS" b="1" dirty="0">
                <a:latin typeface="Tahoma" pitchFamily="34" charset="0"/>
                <a:cs typeface="Tahoma" pitchFamily="34" charset="0"/>
              </a:rPr>
              <a:t>  (</a:t>
            </a:r>
            <a:r>
              <a:rPr lang="sr-Latn-CS" b="1" dirty="0">
                <a:latin typeface="Tahoma" pitchFamily="34" charset="0"/>
                <a:cs typeface="Tahoma" pitchFamily="34" charset="0"/>
              </a:rPr>
              <a:t>Optimum - 15%) !</a:t>
            </a:r>
            <a:endParaRPr lang="en-US" b="1" dirty="0">
              <a:latin typeface="Tahoma" pitchFamily="34" charset="0"/>
              <a:cs typeface="Tahoma" pitchFamily="34" charset="0"/>
            </a:endParaRPr>
          </a:p>
        </p:txBody>
      </p:sp>
      <p:sp>
        <p:nvSpPr>
          <p:cNvPr id="5" name="Rectangle 4"/>
          <p:cNvSpPr/>
          <p:nvPr/>
        </p:nvSpPr>
        <p:spPr>
          <a:xfrm>
            <a:off x="230575" y="3547245"/>
            <a:ext cx="5809670" cy="2616101"/>
          </a:xfrm>
          <a:prstGeom prst="rect">
            <a:avLst/>
          </a:prstGeom>
        </p:spPr>
        <p:txBody>
          <a:bodyPr wrap="square">
            <a:spAutoFit/>
          </a:bodyPr>
          <a:lstStyle/>
          <a:p>
            <a:pPr>
              <a:spcAft>
                <a:spcPts val="1200"/>
              </a:spcAft>
            </a:pPr>
            <a:r>
              <a:rPr lang="sr-Latn-RS" b="1" dirty="0">
                <a:solidFill>
                  <a:srgbClr val="000000"/>
                </a:solidFill>
                <a:latin typeface="Tahoma" panose="020B0604030504040204" pitchFamily="34" charset="0"/>
                <a:ea typeface="Tahoma" panose="020B0604030504040204" pitchFamily="34" charset="0"/>
                <a:cs typeface="Tahoma" panose="020B0604030504040204" pitchFamily="34" charset="0"/>
              </a:rPr>
              <a:t>Neravnomerna raspoređenost površina pod šumama </a:t>
            </a:r>
          </a:p>
          <a:p>
            <a:pPr>
              <a:spcAft>
                <a:spcPts val="1200"/>
              </a:spcAft>
            </a:pP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Preko</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90%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svih</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šuma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nalazi</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 u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uskom</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pojasu</a:t>
            </a:r>
            <a:r>
              <a:rPr lang="sr-Latn-R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uz velike reke</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području</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Fruške</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gore,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Vršačkog</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brega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Deliblatske</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Subotičke</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peščare</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dok</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je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svega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10%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šuma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razbacano</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prostoru</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od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oko</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2.000.000 </a:t>
            </a:r>
            <a:r>
              <a:rPr lang="en-US"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hektara</a:t>
            </a:r>
            <a:r>
              <a:rPr lang="sr-Latn-RS" b="1"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sr-Latn-RS"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sr-Latn-CS" b="1" dirty="0">
                <a:latin typeface="Tahoma" pitchFamily="34" charset="0"/>
                <a:cs typeface="Tahoma" pitchFamily="34" charset="0"/>
              </a:rPr>
              <a:t>Ravnica - 1.5%   Pojedine opštine &lt; 1%)</a:t>
            </a:r>
          </a:p>
        </p:txBody>
      </p:sp>
    </p:spTree>
    <p:extLst>
      <p:ext uri="{BB962C8B-B14F-4D97-AF65-F5344CB8AC3E}">
        <p14:creationId xmlns:p14="http://schemas.microsoft.com/office/powerpoint/2010/main" val="2066406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495635" y="1052946"/>
            <a:ext cx="6575137" cy="5460856"/>
          </a:xfrm>
          <a:prstGeom prst="rect">
            <a:avLst/>
          </a:prstGeom>
        </p:spPr>
      </p:pic>
      <p:sp>
        <p:nvSpPr>
          <p:cNvPr id="4" name="TextBox 3"/>
          <p:cNvSpPr txBox="1"/>
          <p:nvPr/>
        </p:nvSpPr>
        <p:spPr>
          <a:xfrm>
            <a:off x="129310" y="1668661"/>
            <a:ext cx="5467926" cy="3877985"/>
          </a:xfrm>
          <a:prstGeom prst="rect">
            <a:avLst/>
          </a:prstGeom>
          <a:noFill/>
        </p:spPr>
        <p:txBody>
          <a:bodyPr wrap="square">
            <a:spAutoFit/>
          </a:bodyPr>
          <a:lstStyle/>
          <a:p>
            <a:pPr>
              <a:defRPr/>
            </a:pPr>
            <a:r>
              <a:rPr lang="sr-Latn-RS" sz="1600" b="1" dirty="0">
                <a:latin typeface="Arial" pitchFamily="34" charset="0"/>
                <a:ea typeface="Tahoma" pitchFamily="34" charset="0"/>
                <a:cs typeface="Arial" pitchFamily="34" charset="0"/>
              </a:rPr>
              <a:t>Zastupljenost</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šuma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i</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vanšumskog</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zelenila</a:t>
            </a:r>
            <a:r>
              <a:rPr lang="en-US" sz="1600" b="1" dirty="0">
                <a:latin typeface="Arial" pitchFamily="34" charset="0"/>
                <a:ea typeface="Tahoma" pitchFamily="34" charset="0"/>
                <a:cs typeface="Arial" pitchFamily="34" charset="0"/>
              </a:rPr>
              <a:t> u </a:t>
            </a:r>
            <a:r>
              <a:rPr lang="en-US" sz="1600" b="1" dirty="0" err="1">
                <a:latin typeface="Arial" pitchFamily="34" charset="0"/>
                <a:ea typeface="Tahoma" pitchFamily="34" charset="0"/>
                <a:cs typeface="Arial" pitchFamily="34" charset="0"/>
              </a:rPr>
              <a:t>Vojvodini</a:t>
            </a:r>
            <a:endParaRPr lang="sr-Latn-RS" sz="1600" b="1" dirty="0">
              <a:latin typeface="Arial" pitchFamily="34" charset="0"/>
              <a:ea typeface="Tahoma" pitchFamily="34" charset="0"/>
              <a:cs typeface="Arial" pitchFamily="34" charset="0"/>
            </a:endParaRPr>
          </a:p>
          <a:p>
            <a:pPr>
              <a:defRPr/>
            </a:pP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sr-Latn-RS" sz="1600" b="1" dirty="0">
                <a:latin typeface="Arial" pitchFamily="34" charset="0"/>
                <a:ea typeface="Tahoma" pitchFamily="34" charset="0"/>
                <a:cs typeface="Arial" pitchFamily="34" charset="0"/>
              </a:rPr>
              <a:t>&lt;</a:t>
            </a:r>
            <a:r>
              <a:rPr lang="en-US" sz="1600" b="1" dirty="0">
                <a:latin typeface="Arial" pitchFamily="34" charset="0"/>
                <a:ea typeface="Tahoma" pitchFamily="34" charset="0"/>
                <a:cs typeface="Arial" pitchFamily="34" charset="0"/>
              </a:rPr>
              <a:t> 1% u 12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460.600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21,4%</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 </a:t>
            </a: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en-US" sz="1600" b="1" dirty="0">
                <a:latin typeface="Arial" pitchFamily="34" charset="0"/>
                <a:ea typeface="Tahoma" pitchFamily="34" charset="0"/>
                <a:cs typeface="Arial" pitchFamily="34" charset="0"/>
              </a:rPr>
              <a:t>1-2% u 10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386.500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18</a:t>
            </a:r>
            <a:r>
              <a:rPr lang="sr-Latn-RS" sz="1600" b="1" dirty="0">
                <a:latin typeface="Arial" pitchFamily="34" charset="0"/>
                <a:ea typeface="Tahoma" pitchFamily="34" charset="0"/>
                <a:cs typeface="Arial" pitchFamily="34" charset="0"/>
              </a:rPr>
              <a:t>,0</a:t>
            </a:r>
            <a:r>
              <a:rPr lang="en-US" sz="1600" b="1" dirty="0">
                <a:latin typeface="Arial" pitchFamily="34" charset="0"/>
                <a:ea typeface="Tahoma" pitchFamily="34" charset="0"/>
                <a:cs typeface="Arial" pitchFamily="34" charset="0"/>
              </a:rPr>
              <a:t>%</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a:t>
            </a: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en-US" sz="1600" b="1" dirty="0">
                <a:latin typeface="Arial" pitchFamily="34" charset="0"/>
                <a:ea typeface="Tahoma" pitchFamily="34" charset="0"/>
                <a:cs typeface="Arial" pitchFamily="34" charset="0"/>
              </a:rPr>
              <a:t>2-5% u 5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372.700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17,3%</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a:t>
            </a: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en-US" sz="1600" b="1" dirty="0">
                <a:latin typeface="Arial" pitchFamily="34" charset="0"/>
                <a:ea typeface="Tahoma" pitchFamily="34" charset="0"/>
                <a:cs typeface="Arial" pitchFamily="34" charset="0"/>
              </a:rPr>
              <a:t>5-10% u 7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418.800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19,5%</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a:t>
            </a: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en-US" sz="1600" b="1" dirty="0">
                <a:latin typeface="Arial" pitchFamily="34" charset="0"/>
                <a:ea typeface="Tahoma" pitchFamily="34" charset="0"/>
                <a:cs typeface="Arial" pitchFamily="34" charset="0"/>
              </a:rPr>
              <a:t>10-15% u 5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281.700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13,1%</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a:t>
            </a:r>
            <a:endParaRPr lang="sr-Latn-RS" sz="1600" b="1" dirty="0">
              <a:latin typeface="Arial" pitchFamily="34" charset="0"/>
              <a:ea typeface="Tahoma" pitchFamily="34" charset="0"/>
              <a:cs typeface="Arial" pitchFamily="34" charset="0"/>
            </a:endParaRPr>
          </a:p>
          <a:p>
            <a:pPr marL="273050" indent="-273050">
              <a:spcAft>
                <a:spcPts val="1200"/>
              </a:spcAft>
              <a:buFont typeface="Arial" pitchFamily="34" charset="0"/>
              <a:buChar char="•"/>
              <a:defRPr/>
            </a:pPr>
            <a:r>
              <a:rPr lang="sr-Latn-RS" sz="1600" b="1" dirty="0">
                <a:latin typeface="Arial" pitchFamily="34" charset="0"/>
                <a:ea typeface="Tahoma" pitchFamily="34" charset="0"/>
                <a:cs typeface="Arial" pitchFamily="34" charset="0"/>
              </a:rPr>
              <a:t>&gt;</a:t>
            </a:r>
            <a:r>
              <a:rPr lang="en-US" sz="1600" b="1" dirty="0">
                <a:latin typeface="Arial" pitchFamily="34" charset="0"/>
                <a:ea typeface="Tahoma" pitchFamily="34" charset="0"/>
                <a:cs typeface="Arial" pitchFamily="34" charset="0"/>
              </a:rPr>
              <a:t> 15% u 5 </a:t>
            </a:r>
            <a:r>
              <a:rPr lang="en-US" sz="1600" b="1" dirty="0" err="1">
                <a:latin typeface="Arial" pitchFamily="34" charset="0"/>
                <a:ea typeface="Tahoma" pitchFamily="34" charset="0"/>
                <a:cs typeface="Arial" pitchFamily="34" charset="0"/>
              </a:rPr>
              <a:t>opština</a:t>
            </a:r>
            <a:r>
              <a:rPr lang="en-US" sz="1600" b="1" dirty="0">
                <a:latin typeface="Arial" pitchFamily="34" charset="0"/>
                <a:ea typeface="Tahoma" pitchFamily="34" charset="0"/>
                <a:cs typeface="Arial" pitchFamily="34" charset="0"/>
              </a:rPr>
              <a:t>, </a:t>
            </a:r>
            <a:r>
              <a:rPr lang="en-US" sz="1600" b="1" dirty="0" err="1">
                <a:latin typeface="Arial" pitchFamily="34" charset="0"/>
                <a:ea typeface="Tahoma" pitchFamily="34" charset="0"/>
                <a:cs typeface="Arial" pitchFamily="34" charset="0"/>
              </a:rPr>
              <a:t>površine</a:t>
            </a:r>
            <a:r>
              <a:rPr lang="en-US" sz="1600" b="1" dirty="0">
                <a:latin typeface="Arial" pitchFamily="34" charset="0"/>
                <a:ea typeface="Tahoma" pitchFamily="34" charset="0"/>
                <a:cs typeface="Arial" pitchFamily="34" charset="0"/>
              </a:rPr>
              <a:t> 231.000 ha </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10,7%</a:t>
            </a:r>
            <a:r>
              <a:rPr lang="sr-Latn-RS" sz="1600" b="1" dirty="0">
                <a:latin typeface="Arial" pitchFamily="34" charset="0"/>
                <a:ea typeface="Tahoma" pitchFamily="34" charset="0"/>
                <a:cs typeface="Arial" pitchFamily="34" charset="0"/>
              </a:rPr>
              <a:t>)</a:t>
            </a:r>
            <a:r>
              <a:rPr lang="en-US" sz="1600" b="1" dirty="0">
                <a:latin typeface="Arial" pitchFamily="34" charset="0"/>
                <a:ea typeface="Tahoma" pitchFamily="34" charset="0"/>
                <a:cs typeface="Arial" pitchFamily="34" charset="0"/>
              </a:rPr>
              <a:t>.</a:t>
            </a:r>
            <a:endParaRPr lang="sr-Latn-RS" sz="1600" b="1" dirty="0">
              <a:latin typeface="Arial" pitchFamily="34" charset="0"/>
              <a:ea typeface="Tahoma" pitchFamily="34" charset="0"/>
              <a:cs typeface="Arial" pitchFamily="34" charset="0"/>
            </a:endParaRPr>
          </a:p>
          <a:p>
            <a:pPr>
              <a:spcAft>
                <a:spcPts val="1200"/>
              </a:spcAft>
              <a:defRPr/>
            </a:pPr>
            <a:endParaRPr lang="sr-Latn-RS" sz="1600" b="1" dirty="0">
              <a:latin typeface="Arial" pitchFamily="34" charset="0"/>
              <a:ea typeface="Tahoma" pitchFamily="34" charset="0"/>
              <a:cs typeface="Arial" pitchFamily="34" charset="0"/>
            </a:endParaRPr>
          </a:p>
          <a:p>
            <a:pPr>
              <a:spcAft>
                <a:spcPts val="1200"/>
              </a:spcAft>
              <a:defRPr/>
            </a:pPr>
            <a:r>
              <a:rPr lang="pl-PL" sz="1600" b="1" dirty="0">
                <a:latin typeface="Arial" pitchFamily="34" charset="0"/>
                <a:ea typeface="Tahoma" pitchFamily="34" charset="0"/>
                <a:cs typeface="Arial" pitchFamily="34" charset="0"/>
              </a:rPr>
              <a:t>Područja na kojima u krugu od čak 10 - 25 kilometara nema ni jednog stabla !! </a:t>
            </a:r>
            <a:endParaRPr lang="en-US" sz="1600" b="1" dirty="0">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1382733800"/>
      </p:ext>
    </p:extLst>
  </p:cSld>
  <p:clrMapOvr>
    <a:masterClrMapping/>
  </p:clrMapOvr>
  <p:transition spd="med">
    <p:wheel spokes="3"/>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15"/>
          <p:cNvGraphicFramePr>
            <a:graphicFrameLocks noGrp="1"/>
          </p:cNvGraphicFramePr>
          <p:nvPr>
            <p:extLst>
              <p:ext uri="{D42A27DB-BD31-4B8C-83A1-F6EECF244321}">
                <p14:modId xmlns:p14="http://schemas.microsoft.com/office/powerpoint/2010/main" val="4011721423"/>
              </p:ext>
            </p:extLst>
          </p:nvPr>
        </p:nvGraphicFramePr>
        <p:xfrm>
          <a:off x="6096000" y="2141034"/>
          <a:ext cx="5690839" cy="3352646"/>
        </p:xfrm>
        <a:graphic>
          <a:graphicData uri="http://schemas.openxmlformats.org/drawingml/2006/table">
            <a:tbl>
              <a:tblPr/>
              <a:tblGrid>
                <a:gridCol w="2479288">
                  <a:extLst>
                    <a:ext uri="{9D8B030D-6E8A-4147-A177-3AD203B41FA5}">
                      <a16:colId xmlns:a16="http://schemas.microsoft.com/office/drawing/2014/main" val="20000"/>
                    </a:ext>
                  </a:extLst>
                </a:gridCol>
                <a:gridCol w="1115122">
                  <a:extLst>
                    <a:ext uri="{9D8B030D-6E8A-4147-A177-3AD203B41FA5}">
                      <a16:colId xmlns:a16="http://schemas.microsoft.com/office/drawing/2014/main" val="20001"/>
                    </a:ext>
                  </a:extLst>
                </a:gridCol>
                <a:gridCol w="1282390">
                  <a:extLst>
                    <a:ext uri="{9D8B030D-6E8A-4147-A177-3AD203B41FA5}">
                      <a16:colId xmlns:a16="http://schemas.microsoft.com/office/drawing/2014/main" val="20002"/>
                    </a:ext>
                  </a:extLst>
                </a:gridCol>
                <a:gridCol w="814039">
                  <a:extLst>
                    <a:ext uri="{9D8B030D-6E8A-4147-A177-3AD203B41FA5}">
                      <a16:colId xmlns:a16="http://schemas.microsoft.com/office/drawing/2014/main" val="20003"/>
                    </a:ext>
                  </a:extLst>
                </a:gridCol>
              </a:tblGrid>
              <a:tr h="259060">
                <a:tc rowSpan="2">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Opštine</a:t>
                      </a:r>
                      <a:endParaRPr kumimoji="0" lang="sr-Latn-CS" sz="1400" b="0" i="0" u="none" strike="noStrike" cap="none" normalizeH="0" baseline="0" dirty="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Površina (ha)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rowSpan="2">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060">
                <a:tc vMerge="1">
                  <a:txBody>
                    <a:bodyPr/>
                    <a:lstStyle/>
                    <a:p>
                      <a:endParaRPr lang="en-GB"/>
                    </a:p>
                  </a:txBody>
                  <a:tcPr/>
                </a:tc>
                <a:tc>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Ukupno</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just"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Obraslo</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1"/>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Sombor</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117.722</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6.694</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5,7%</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Apatin</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34.957</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5.819</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16,6%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Kula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48.146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154</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rgbClr val="FF0000"/>
                          </a:solidFill>
                          <a:effectLst/>
                          <a:latin typeface="Verdana" pitchFamily="34" charset="0"/>
                          <a:cs typeface="Arial" charset="0"/>
                        </a:rPr>
                        <a:t>0,3%</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Odžaci</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41.116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1.922</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4,7%</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Zapadno-bački okrug</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241.942</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14.589</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6,0%</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Subotica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100.738</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3.738</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3,7%</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7"/>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Bačka Topola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59.586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389</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rgbClr val="FF0000"/>
                          </a:solidFill>
                          <a:effectLst/>
                          <a:latin typeface="Verdana" pitchFamily="34" charset="0"/>
                          <a:cs typeface="Arial" charset="0"/>
                        </a:rPr>
                        <a:t>0,7%</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8"/>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Mali Iđoš</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18.116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26</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rgbClr val="FF0000"/>
                          </a:solidFill>
                          <a:effectLst/>
                          <a:latin typeface="Verdana" pitchFamily="34" charset="0"/>
                          <a:cs typeface="Arial" charset="0"/>
                        </a:rPr>
                        <a:t>0,1%</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9"/>
                  </a:ext>
                </a:extLst>
              </a:tr>
              <a:tr h="244409">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Severno-bački okrug</a:t>
                      </a:r>
                      <a:endParaRPr kumimoji="0" lang="sr-Latn-CS" sz="1400" b="0" i="0" u="none" strike="noStrike" cap="none" normalizeH="0" baseline="0" dirty="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178.441</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4.153</a:t>
                      </a:r>
                      <a:endParaRPr kumimoji="0" lang="sr-Latn-CS" sz="1400" b="0" i="0" u="none" strike="noStrike" cap="none" normalizeH="0" baseline="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2,3%</a:t>
                      </a:r>
                      <a:endParaRPr kumimoji="0" lang="sr-Latn-CS" sz="1400" b="0" i="0" u="none" strike="noStrike" cap="none" normalizeH="0" baseline="0" dirty="0">
                        <a:ln>
                          <a:noFill/>
                        </a:ln>
                        <a:solidFill>
                          <a:schemeClr val="tx1"/>
                        </a:solidFill>
                        <a:effectLst/>
                        <a:latin typeface="Verdana" pitchFamily="34"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 name="Group 294"/>
          <p:cNvGraphicFramePr>
            <a:graphicFrameLocks noGrp="1"/>
          </p:cNvGraphicFramePr>
          <p:nvPr>
            <p:extLst>
              <p:ext uri="{D42A27DB-BD31-4B8C-83A1-F6EECF244321}">
                <p14:modId xmlns:p14="http://schemas.microsoft.com/office/powerpoint/2010/main" val="60487010"/>
              </p:ext>
            </p:extLst>
          </p:nvPr>
        </p:nvGraphicFramePr>
        <p:xfrm>
          <a:off x="379140" y="1302664"/>
          <a:ext cx="5408342" cy="5028810"/>
        </p:xfrm>
        <a:graphic>
          <a:graphicData uri="http://schemas.openxmlformats.org/drawingml/2006/table">
            <a:tbl>
              <a:tblPr/>
              <a:tblGrid>
                <a:gridCol w="2196790">
                  <a:extLst>
                    <a:ext uri="{9D8B030D-6E8A-4147-A177-3AD203B41FA5}">
                      <a16:colId xmlns:a16="http://schemas.microsoft.com/office/drawing/2014/main" val="20000"/>
                    </a:ext>
                  </a:extLst>
                </a:gridCol>
                <a:gridCol w="1256186">
                  <a:extLst>
                    <a:ext uri="{9D8B030D-6E8A-4147-A177-3AD203B41FA5}">
                      <a16:colId xmlns:a16="http://schemas.microsoft.com/office/drawing/2014/main" val="20001"/>
                    </a:ext>
                  </a:extLst>
                </a:gridCol>
                <a:gridCol w="1007512">
                  <a:extLst>
                    <a:ext uri="{9D8B030D-6E8A-4147-A177-3AD203B41FA5}">
                      <a16:colId xmlns:a16="http://schemas.microsoft.com/office/drawing/2014/main" val="20002"/>
                    </a:ext>
                  </a:extLst>
                </a:gridCol>
                <a:gridCol w="947854">
                  <a:extLst>
                    <a:ext uri="{9D8B030D-6E8A-4147-A177-3AD203B41FA5}">
                      <a16:colId xmlns:a16="http://schemas.microsoft.com/office/drawing/2014/main" val="20003"/>
                    </a:ext>
                  </a:extLst>
                </a:gridCol>
              </a:tblGrid>
              <a:tr h="243880">
                <a:tc rowSpan="2">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Opštine</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Površina (ha)</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3880">
                <a:tc vMerge="1">
                  <a:txBody>
                    <a:bodyPr/>
                    <a:lstStyle/>
                    <a:p>
                      <a:endParaRPr lang="en-US"/>
                    </a:p>
                  </a:txBody>
                  <a:tcPr/>
                </a:tc>
                <a:tc>
                  <a:txBody>
                    <a:bodyPr/>
                    <a:lstStyle/>
                    <a:p>
                      <a:pPr marL="469900" marR="0" lvl="0" indent="-469900" algn="ct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Ukupno</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just"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rPr>
                        <a:t>Obraslo</a:t>
                      </a: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Bač</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36.479</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4.692</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12,9%</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Bačka Palanka</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57.865</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4.387</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7,6%</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Bački Petrovac</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15.846</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168</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1,1%</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Vrbas</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37.563</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159</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rgbClr val="FF0000"/>
                          </a:solidFill>
                          <a:effectLst/>
                          <a:latin typeface="Verdana" pitchFamily="34" charset="0"/>
                          <a:cs typeface="Arial" charset="0"/>
                        </a:rPr>
                        <a:t>0,4%</a:t>
                      </a:r>
                      <a:endParaRPr kumimoji="0" lang="sr-Latn-CS" sz="1400" b="1" i="0" u="none" strike="noStrike" cap="none" normalizeH="0" baseline="0">
                        <a:ln>
                          <a:noFill/>
                        </a:ln>
                        <a:solidFill>
                          <a:srgbClr val="FF0000"/>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Srbobran</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28.430</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9</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rgbClr val="FF0000"/>
                          </a:solidFill>
                          <a:effectLst/>
                          <a:latin typeface="Verdana" pitchFamily="34" charset="0"/>
                          <a:cs typeface="Arial" charset="0"/>
                        </a:rPr>
                        <a:t>0,0%</a:t>
                      </a:r>
                      <a:endParaRPr kumimoji="0" lang="sr-Latn-CS" sz="1400" b="1" i="0" u="none" strike="noStrike" cap="none" normalizeH="0" baseline="0" dirty="0">
                        <a:ln>
                          <a:noFill/>
                        </a:ln>
                        <a:solidFill>
                          <a:srgbClr val="FF0000"/>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Bečej</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48.650</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458</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rgbClr val="FF0000"/>
                          </a:solidFill>
                          <a:effectLst/>
                          <a:latin typeface="Verdana" pitchFamily="34" charset="0"/>
                          <a:cs typeface="Arial" charset="0"/>
                        </a:rPr>
                        <a:t>0,9%</a:t>
                      </a:r>
                      <a:endParaRPr kumimoji="0" lang="sr-Latn-CS" sz="1400" b="1" i="0" u="none" strike="noStrike" cap="none" normalizeH="0" baseline="0" dirty="0">
                        <a:ln>
                          <a:noFill/>
                        </a:ln>
                        <a:solidFill>
                          <a:srgbClr val="FF0000"/>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7"/>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Temerin</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16.962</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2</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rgbClr val="FF0000"/>
                          </a:solidFill>
                          <a:effectLst/>
                          <a:latin typeface="Verdana" pitchFamily="34" charset="0"/>
                          <a:cs typeface="Arial" charset="0"/>
                        </a:rPr>
                        <a:t>0,0%</a:t>
                      </a:r>
                      <a:endParaRPr kumimoji="0" lang="sr-Latn-CS" sz="1400" b="1" i="0" u="none" strike="noStrike" cap="none" normalizeH="0" baseline="0" dirty="0">
                        <a:ln>
                          <a:noFill/>
                        </a:ln>
                        <a:solidFill>
                          <a:srgbClr val="FF0000"/>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8"/>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Žabalj</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39.969</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605</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1,5%</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9"/>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Novi Sad</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60.990</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3.641</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6,0%</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Titel</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26.220</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1.587</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6,1%</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1"/>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dirty="0">
                          <a:ln>
                            <a:noFill/>
                          </a:ln>
                          <a:solidFill>
                            <a:schemeClr val="tx1"/>
                          </a:solidFill>
                          <a:effectLst/>
                          <a:latin typeface="Verdana" pitchFamily="34" charset="0"/>
                          <a:cs typeface="Arial" charset="0"/>
                        </a:rPr>
                        <a:t>Beočin</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18.458</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6.977</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37,8%</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2"/>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Petrovaradin</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8.925</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2.967</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33,2%</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3"/>
                  </a:ext>
                </a:extLst>
              </a:tr>
              <a:tr h="24388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Sremski Karlovci</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5.054</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1.603</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0" i="0" u="none" strike="noStrike" cap="none" normalizeH="0" baseline="0">
                          <a:ln>
                            <a:noFill/>
                          </a:ln>
                          <a:solidFill>
                            <a:schemeClr val="tx1"/>
                          </a:solidFill>
                          <a:effectLst/>
                          <a:latin typeface="Verdana" pitchFamily="34" charset="0"/>
                          <a:cs typeface="Arial" charset="0"/>
                        </a:rPr>
                        <a:t>31,7%</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4"/>
                  </a:ext>
                </a:extLst>
              </a:tr>
              <a:tr h="456600">
                <a:tc>
                  <a:txBody>
                    <a:bodyPr/>
                    <a:lstStyle/>
                    <a:p>
                      <a:pPr marL="469900" marR="0" lvl="0" indent="-469900" algn="l"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Južno-bački okrug</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401.411</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a:ln>
                            <a:noFill/>
                          </a:ln>
                          <a:solidFill>
                            <a:schemeClr val="tx1"/>
                          </a:solidFill>
                          <a:effectLst/>
                          <a:latin typeface="Verdana" pitchFamily="34" charset="0"/>
                          <a:cs typeface="Arial" charset="0"/>
                        </a:rPr>
                        <a:t>27.255</a:t>
                      </a:r>
                      <a:endParaRPr kumimoji="0" lang="sr-Latn-CS" sz="1400" b="0" i="0" u="none" strike="noStrike" cap="none" normalizeH="0" baseline="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r" defTabSz="914400" rtl="0" eaLnBrk="0" fontAlgn="ctr" latinLnBrk="0" hangingPunct="0">
                        <a:lnSpc>
                          <a:spcPct val="100000"/>
                        </a:lnSpc>
                        <a:spcBef>
                          <a:spcPct val="0"/>
                        </a:spcBef>
                        <a:spcAft>
                          <a:spcPct val="0"/>
                        </a:spcAft>
                        <a:buClr>
                          <a:schemeClr val="accent2"/>
                        </a:buClr>
                        <a:buSzTx/>
                        <a:buFont typeface="Wingdings" pitchFamily="2" charset="2"/>
                        <a:buNone/>
                        <a:tabLst/>
                      </a:pPr>
                      <a:r>
                        <a:rPr kumimoji="0" lang="sr-Latn-CS" sz="1400" b="1" i="0" u="none" strike="noStrike" cap="none" normalizeH="0" baseline="0" dirty="0">
                          <a:ln>
                            <a:noFill/>
                          </a:ln>
                          <a:solidFill>
                            <a:schemeClr val="tx1"/>
                          </a:solidFill>
                          <a:effectLst/>
                          <a:latin typeface="Verdana" pitchFamily="34" charset="0"/>
                          <a:cs typeface="Arial" charset="0"/>
                        </a:rPr>
                        <a:t>6,8%</a:t>
                      </a:r>
                      <a:endParaRPr kumimoji="0" lang="sr-Latn-CS" sz="1400" b="0" i="0" u="none" strike="noStrike" cap="none" normalizeH="0" baseline="0" dirty="0">
                        <a:ln>
                          <a:noFill/>
                        </a:ln>
                        <a:solidFill>
                          <a:schemeClr val="tx1"/>
                        </a:solidFill>
                        <a:effectLst/>
                        <a:latin typeface="Verdana" pitchFamily="34"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2" name="Rectangle 1"/>
          <p:cNvSpPr/>
          <p:nvPr/>
        </p:nvSpPr>
        <p:spPr>
          <a:xfrm>
            <a:off x="6943633" y="983335"/>
            <a:ext cx="3293187" cy="341632"/>
          </a:xfrm>
          <a:prstGeom prst="rect">
            <a:avLst/>
          </a:prstGeom>
        </p:spPr>
        <p:txBody>
          <a:bodyPr wrap="square">
            <a:spAutoFit/>
          </a:bodyPr>
          <a:lstStyle/>
          <a:p>
            <a:pPr algn="ctr">
              <a:lnSpc>
                <a:spcPct val="90000"/>
              </a:lnSpc>
              <a:spcBef>
                <a:spcPct val="20000"/>
              </a:spcBef>
              <a:buFont typeface="Wingdings" pitchFamily="2" charset="2"/>
              <a:buNone/>
            </a:pPr>
            <a:r>
              <a:rPr lang="en-US" b="1" dirty="0" err="1">
                <a:latin typeface="Tahoma" panose="020B0604030504040204" pitchFamily="34" charset="0"/>
                <a:ea typeface="Tahoma" panose="020B0604030504040204" pitchFamily="34" charset="0"/>
                <a:cs typeface="Tahoma" panose="020B0604030504040204" pitchFamily="34" charset="0"/>
              </a:rPr>
              <a:t>Šumovitost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Vojvodine</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0267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97165" y="1216278"/>
            <a:ext cx="11582400" cy="400110"/>
          </a:xfrm>
          <a:prstGeom prst="rect">
            <a:avLst/>
          </a:prstGeom>
          <a:noFill/>
          <a:ln w="9525">
            <a:noFill/>
            <a:miter lim="800000"/>
            <a:headEnd/>
            <a:tailEnd/>
          </a:ln>
        </p:spPr>
        <p:txBody>
          <a:bodyPr wrap="square">
            <a:spAutoFit/>
          </a:bodyPr>
          <a:lstStyle/>
          <a:p>
            <a:pPr>
              <a:spcBef>
                <a:spcPct val="50000"/>
              </a:spcBef>
              <a:buFont typeface="Wingdings" pitchFamily="2" charset="2"/>
              <a:buNone/>
            </a:pPr>
            <a:r>
              <a:rPr lang="en-US" sz="2000" b="1" dirty="0" err="1">
                <a:latin typeface="Tahoma" panose="020B0604030504040204" pitchFamily="34" charset="0"/>
                <a:ea typeface="Tahoma" panose="020B0604030504040204" pitchFamily="34" charset="0"/>
                <a:cs typeface="Tahoma" panose="020B0604030504040204" pitchFamily="34" charset="0"/>
              </a:rPr>
              <a:t>Potencijani</a:t>
            </a:r>
            <a:r>
              <a:rPr lang="en-US" sz="2000" b="1" dirty="0">
                <a:latin typeface="Tahoma" panose="020B0604030504040204" pitchFamily="34" charset="0"/>
                <a:ea typeface="Tahoma" panose="020B0604030504040204" pitchFamily="34" charset="0"/>
                <a:cs typeface="Tahoma" panose="020B0604030504040204" pitchFamily="34" charset="0"/>
              </a:rPr>
              <a:t> </a:t>
            </a:r>
            <a:r>
              <a:rPr lang="sr-Latn-RS" sz="2000" b="1" dirty="0">
                <a:latin typeface="Tahoma" panose="020B0604030504040204" pitchFamily="34" charset="0"/>
                <a:ea typeface="Tahoma" panose="020B0604030504040204" pitchFamily="34" charset="0"/>
                <a:cs typeface="Tahoma" panose="020B0604030504040204" pitchFamily="34" charset="0"/>
              </a:rPr>
              <a:t>godišnji </a:t>
            </a:r>
            <a:r>
              <a:rPr lang="en-US" sz="2000" b="1" dirty="0" err="1">
                <a:latin typeface="Tahoma" panose="020B0604030504040204" pitchFamily="34" charset="0"/>
                <a:ea typeface="Tahoma" panose="020B0604030504040204" pitchFamily="34" charset="0"/>
                <a:cs typeface="Tahoma" panose="020B0604030504040204" pitchFamily="34" charset="0"/>
              </a:rPr>
              <a:t>intenziteti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eolske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erozije</a:t>
            </a:r>
            <a:r>
              <a:rPr lang="en-US" sz="2000" b="1" dirty="0">
                <a:latin typeface="Tahoma" panose="020B0604030504040204" pitchFamily="34" charset="0"/>
                <a:ea typeface="Tahoma" panose="020B0604030504040204" pitchFamily="34" charset="0"/>
                <a:cs typeface="Tahoma" panose="020B0604030504040204" pitchFamily="34" charset="0"/>
              </a:rPr>
              <a:t> u </a:t>
            </a:r>
            <a:r>
              <a:rPr lang="en-US" sz="2000" b="1" dirty="0" err="1">
                <a:latin typeface="Tahoma" panose="020B0604030504040204" pitchFamily="34" charset="0"/>
                <a:ea typeface="Tahoma" panose="020B0604030504040204" pitchFamily="34" charset="0"/>
                <a:cs typeface="Tahoma" panose="020B0604030504040204" pitchFamily="34" charset="0"/>
              </a:rPr>
              <a:t>Vojvodini</a:t>
            </a:r>
            <a:r>
              <a:rPr lang="sr-Latn-R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izračunati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po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metodi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Pasaka</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sl-SI" sz="2000" b="1" dirty="0">
              <a:solidFill>
                <a:srgbClr val="CC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3133953"/>
              </p:ext>
            </p:extLst>
          </p:nvPr>
        </p:nvGraphicFramePr>
        <p:xfrm>
          <a:off x="379379" y="1819074"/>
          <a:ext cx="11614825" cy="4644512"/>
        </p:xfrm>
        <a:graphic>
          <a:graphicData uri="http://schemas.openxmlformats.org/drawingml/2006/table">
            <a:tbl>
              <a:tblPr>
                <a:tableStyleId>{5C22544A-7EE6-4342-B048-85BDC9FD1C3A}</a:tableStyleId>
              </a:tblPr>
              <a:tblGrid>
                <a:gridCol w="1960861">
                  <a:extLst>
                    <a:ext uri="{9D8B030D-6E8A-4147-A177-3AD203B41FA5}">
                      <a16:colId xmlns:a16="http://schemas.microsoft.com/office/drawing/2014/main" val="20000"/>
                    </a:ext>
                  </a:extLst>
                </a:gridCol>
                <a:gridCol w="1820800">
                  <a:extLst>
                    <a:ext uri="{9D8B030D-6E8A-4147-A177-3AD203B41FA5}">
                      <a16:colId xmlns:a16="http://schemas.microsoft.com/office/drawing/2014/main" val="20001"/>
                    </a:ext>
                  </a:extLst>
                </a:gridCol>
                <a:gridCol w="1533427">
                  <a:extLst>
                    <a:ext uri="{9D8B030D-6E8A-4147-A177-3AD203B41FA5}">
                      <a16:colId xmlns:a16="http://schemas.microsoft.com/office/drawing/2014/main" val="20002"/>
                    </a:ext>
                  </a:extLst>
                </a:gridCol>
                <a:gridCol w="6299737">
                  <a:extLst>
                    <a:ext uri="{9D8B030D-6E8A-4147-A177-3AD203B41FA5}">
                      <a16:colId xmlns:a16="http://schemas.microsoft.com/office/drawing/2014/main" val="20003"/>
                    </a:ext>
                  </a:extLst>
                </a:gridCol>
              </a:tblGrid>
              <a:tr h="382273">
                <a:tc gridSpan="3">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E O L S K A     E R O Z I J A</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sr-Latn-RS"/>
                    </a:p>
                  </a:txBody>
                  <a:tcPr/>
                </a:tc>
                <a:tc hMerge="1">
                  <a:txBody>
                    <a:bodyPr/>
                    <a:lstStyle/>
                    <a:p>
                      <a:endParaRPr lang="sr-Latn-RS"/>
                    </a:p>
                  </a:txBody>
                  <a:tcPr/>
                </a:tc>
                <a:tc rowSpan="3">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STEPEN</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UGROŽENOSTI</a:t>
                      </a:r>
                      <a:r>
                        <a:rPr lang="en-US" sz="1800" b="1" dirty="0">
                          <a:effectLst/>
                          <a:latin typeface="Tahoma" panose="020B0604030504040204" pitchFamily="34" charset="0"/>
                          <a:ea typeface="Tahoma" panose="020B0604030504040204" pitchFamily="34" charset="0"/>
                          <a:cs typeface="Tahoma" panose="020B0604030504040204" pitchFamily="34" charset="0"/>
                        </a:rPr>
                        <a:t> </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EOLSKOM</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EROZIJOM</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2273">
                <a:tc>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Intenzitet</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Zahva</a:t>
                      </a:r>
                      <a:r>
                        <a:rPr lang="sr-Latn-RS" sz="1800" b="1" dirty="0">
                          <a:effectLst/>
                          <a:latin typeface="Tahoma" panose="020B0604030504040204" pitchFamily="34" charset="0"/>
                          <a:ea typeface="Tahoma" panose="020B0604030504040204" pitchFamily="34" charset="0"/>
                          <a:cs typeface="Tahoma" panose="020B0604030504040204" pitchFamily="34" charset="0"/>
                        </a:rPr>
                        <a:t>ć</a:t>
                      </a:r>
                      <a:r>
                        <a:rPr lang="en-US" sz="1800" b="1" dirty="0" err="1">
                          <a:effectLst/>
                          <a:latin typeface="Tahoma" panose="020B0604030504040204" pitchFamily="34" charset="0"/>
                          <a:ea typeface="Tahoma" panose="020B0604030504040204" pitchFamily="34" charset="0"/>
                          <a:cs typeface="Tahoma" panose="020B0604030504040204" pitchFamily="34" charset="0"/>
                        </a:rPr>
                        <a:t>ena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povr</a:t>
                      </a:r>
                      <a:r>
                        <a:rPr lang="sr-Latn-RS" sz="1800" b="1" dirty="0">
                          <a:effectLst/>
                          <a:latin typeface="Tahoma" panose="020B0604030504040204" pitchFamily="34" charset="0"/>
                          <a:ea typeface="Tahoma" panose="020B0604030504040204" pitchFamily="34" charset="0"/>
                          <a:cs typeface="Tahoma" panose="020B0604030504040204" pitchFamily="34" charset="0"/>
                        </a:rPr>
                        <a:t>š</a:t>
                      </a:r>
                      <a:r>
                        <a:rPr lang="en-US" sz="1800" b="1" dirty="0" err="1">
                          <a:effectLst/>
                          <a:latin typeface="Tahoma" panose="020B0604030504040204" pitchFamily="34" charset="0"/>
                          <a:ea typeface="Tahoma" panose="020B0604030504040204" pitchFamily="34" charset="0"/>
                          <a:cs typeface="Tahoma" panose="020B0604030504040204" pitchFamily="34" charset="0"/>
                        </a:rPr>
                        <a:t>ina</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sr-Latn-RS"/>
                    </a:p>
                  </a:txBody>
                  <a:tcPr/>
                </a:tc>
                <a:tc vMerge="1">
                  <a:txBody>
                    <a:bodyPr/>
                    <a:lstStyle/>
                    <a:p>
                      <a:pPr algn="ctr" hangingPunct="0">
                        <a:spcAft>
                          <a:spcPts val="0"/>
                        </a:spcAft>
                      </a:pPr>
                      <a:endParaRPr lang="sr-Latn-R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2273">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(t/ha</a:t>
                      </a:r>
                      <a:r>
                        <a:rPr lang="sr-Latn-RS" sz="1800" b="1" dirty="0">
                          <a:effectLst/>
                          <a:latin typeface="Tahoma" panose="020B0604030504040204" pitchFamily="34" charset="0"/>
                          <a:ea typeface="Tahoma" panose="020B0604030504040204" pitchFamily="34" charset="0"/>
                          <a:cs typeface="Tahoma" panose="020B0604030504040204" pitchFamily="34" charset="0"/>
                        </a:rPr>
                        <a:t>/god.</a:t>
                      </a:r>
                      <a:r>
                        <a:rPr lang="en-US" sz="1800" b="1" dirty="0">
                          <a:effectLst/>
                          <a:latin typeface="Tahoma" panose="020B0604030504040204" pitchFamily="34" charset="0"/>
                          <a:ea typeface="Tahoma" panose="020B0604030504040204" pitchFamily="34" charset="0"/>
                          <a:cs typeface="Tahoma" panose="020B0604030504040204" pitchFamily="34" charset="0"/>
                        </a:rPr>
                        <a:t>)</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(hiljade  ha)</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hangingPunct="0">
                        <a:spcAft>
                          <a:spcPts val="0"/>
                        </a:spcAft>
                      </a:pPr>
                      <a:endParaRPr lang="sr-Latn-R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273">
                <a:tc>
                  <a:txBody>
                    <a:bodyPr/>
                    <a:lstStyle/>
                    <a:p>
                      <a:pPr algn="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0,30</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137,09</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6,37</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hangingPunct="0">
                        <a:spcAft>
                          <a:spcPts val="0"/>
                        </a:spcAft>
                      </a:pPr>
                      <a:r>
                        <a:rPr lang="sr-Latn-R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a:effectLst/>
                          <a:latin typeface="Tahoma" panose="020B0604030504040204" pitchFamily="34" charset="0"/>
                          <a:ea typeface="Tahoma" panose="020B0604030504040204" pitchFamily="34" charset="0"/>
                          <a:cs typeface="Tahoma" panose="020B0604030504040204" pitchFamily="34" charset="0"/>
                        </a:rPr>
                        <a:t>I - </a:t>
                      </a:r>
                      <a:r>
                        <a:rPr lang="en-US" sz="1800" b="1" dirty="0" err="1">
                          <a:effectLst/>
                          <a:latin typeface="Tahoma" panose="020B0604030504040204" pitchFamily="34" charset="0"/>
                          <a:ea typeface="Tahoma" panose="020B0604030504040204" pitchFamily="34" charset="0"/>
                          <a:cs typeface="Tahoma" panose="020B0604030504040204" pitchFamily="34" charset="0"/>
                        </a:rPr>
                        <a:t>Vrlo</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slabo</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uznemirena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zemlji</a:t>
                      </a:r>
                      <a:r>
                        <a:rPr lang="sr-Latn-RS" sz="1800" b="1" dirty="0">
                          <a:effectLst/>
                          <a:latin typeface="Tahoma" panose="020B0604030504040204" pitchFamily="34" charset="0"/>
                          <a:ea typeface="Tahoma" panose="020B0604030504040204" pitchFamily="34" charset="0"/>
                          <a:cs typeface="Tahoma" panose="020B0604030504040204" pitchFamily="34" charset="0"/>
                        </a:rPr>
                        <a:t>š</a:t>
                      </a:r>
                      <a:r>
                        <a:rPr lang="en-US" sz="1800" b="1" dirty="0">
                          <a:effectLst/>
                          <a:latin typeface="Tahoma" panose="020B0604030504040204" pitchFamily="34" charset="0"/>
                          <a:ea typeface="Tahoma" panose="020B0604030504040204" pitchFamily="34" charset="0"/>
                          <a:cs typeface="Tahoma" panose="020B0604030504040204" pitchFamily="34" charset="0"/>
                        </a:rPr>
                        <a:t>ta  (6,37%)</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954">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0,80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0,90</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37,80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117,00</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1,76</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5,44</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hangingPunct="0">
                        <a:spcAft>
                          <a:spcPts val="0"/>
                        </a:spcAft>
                      </a:pPr>
                      <a:r>
                        <a:rPr lang="sr-Latn-R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a:effectLst/>
                          <a:latin typeface="Tahoma" panose="020B0604030504040204" pitchFamily="34" charset="0"/>
                          <a:ea typeface="Tahoma" panose="020B0604030504040204" pitchFamily="34" charset="0"/>
                          <a:cs typeface="Tahoma" panose="020B0604030504040204" pitchFamily="34" charset="0"/>
                        </a:rPr>
                        <a:t>II - </a:t>
                      </a:r>
                      <a:r>
                        <a:rPr lang="en-US" sz="1800" b="1" dirty="0" err="1">
                          <a:effectLst/>
                          <a:latin typeface="Tahoma" panose="020B0604030504040204" pitchFamily="34" charset="0"/>
                          <a:ea typeface="Tahoma" panose="020B0604030504040204" pitchFamily="34" charset="0"/>
                          <a:cs typeface="Tahoma" panose="020B0604030504040204" pitchFamily="34" charset="0"/>
                        </a:rPr>
                        <a:t>Slabo</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uznemirena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zemlji</a:t>
                      </a:r>
                      <a:r>
                        <a:rPr lang="sr-Latn-RS" sz="1800" b="1" dirty="0">
                          <a:effectLst/>
                          <a:latin typeface="Tahoma" panose="020B0604030504040204" pitchFamily="34" charset="0"/>
                          <a:ea typeface="Tahoma" panose="020B0604030504040204" pitchFamily="34" charset="0"/>
                          <a:cs typeface="Tahoma" panose="020B0604030504040204" pitchFamily="34" charset="0"/>
                        </a:rPr>
                        <a:t>š</a:t>
                      </a:r>
                      <a:r>
                        <a:rPr lang="en-US" sz="1800" b="1" dirty="0">
                          <a:effectLst/>
                          <a:latin typeface="Tahoma" panose="020B0604030504040204" pitchFamily="34" charset="0"/>
                          <a:ea typeface="Tahoma" panose="020B0604030504040204" pitchFamily="34" charset="0"/>
                          <a:cs typeface="Tahoma" panose="020B0604030504040204" pitchFamily="34" charset="0"/>
                        </a:rPr>
                        <a:t>ta  (7,20%)</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35680">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1,00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1,10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1,20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1,30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1,40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1,50 do 2,00</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257,40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244,80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356,40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476,27</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424,80</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54,90</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11,96</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11,38</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16,57</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22,14</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19,75</a:t>
                      </a:r>
                      <a:endParaRPr lang="sr-Latn-RS" sz="1800" b="1">
                        <a:effectLst/>
                        <a:latin typeface="Tahoma" panose="020B0604030504040204" pitchFamily="34" charset="0"/>
                        <a:ea typeface="Tahoma" panose="020B0604030504040204" pitchFamily="34" charset="0"/>
                        <a:cs typeface="Tahoma" panose="020B0604030504040204" pitchFamily="34" charset="0"/>
                      </a:endParaRPr>
                    </a:p>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2,55</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III - </a:t>
                      </a:r>
                      <a:r>
                        <a:rPr lang="en-US" sz="1800" b="1" dirty="0" err="1">
                          <a:effectLst/>
                          <a:latin typeface="Tahoma" panose="020B0604030504040204" pitchFamily="34" charset="0"/>
                          <a:ea typeface="Tahoma" panose="020B0604030504040204" pitchFamily="34" charset="0"/>
                          <a:cs typeface="Tahoma" panose="020B0604030504040204" pitchFamily="34" charset="0"/>
                        </a:rPr>
                        <a:t>Uznemirena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zemlji</a:t>
                      </a:r>
                      <a:r>
                        <a:rPr lang="sr-Latn-RS" sz="1800" b="1" dirty="0">
                          <a:effectLst/>
                          <a:latin typeface="Tahoma" panose="020B0604030504040204" pitchFamily="34" charset="0"/>
                          <a:ea typeface="Tahoma" panose="020B0604030504040204" pitchFamily="34" charset="0"/>
                          <a:cs typeface="Tahoma" panose="020B0604030504040204" pitchFamily="34" charset="0"/>
                        </a:rPr>
                        <a:t>š</a:t>
                      </a:r>
                      <a:r>
                        <a:rPr lang="en-US" sz="1800" b="1" dirty="0">
                          <a:effectLst/>
                          <a:latin typeface="Tahoma" panose="020B0604030504040204" pitchFamily="34" charset="0"/>
                          <a:ea typeface="Tahoma" panose="020B0604030504040204" pitchFamily="34" charset="0"/>
                          <a:cs typeface="Tahoma" panose="020B0604030504040204" pitchFamily="34" charset="0"/>
                        </a:rPr>
                        <a:t>ta  (84,35%)</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2273">
                <a:tc>
                  <a:txBody>
                    <a:bodyPr/>
                    <a:lstStyle/>
                    <a:p>
                      <a:pPr algn="r" hangingPunct="0">
                        <a:spcAft>
                          <a:spcPts val="0"/>
                        </a:spcAft>
                      </a:pPr>
                      <a:r>
                        <a:rPr lang="sr-Latn-RS" sz="1800" b="1" dirty="0">
                          <a:effectLst/>
                          <a:latin typeface="Tahoma" panose="020B0604030504040204" pitchFamily="34" charset="0"/>
                          <a:ea typeface="Tahoma" panose="020B0604030504040204" pitchFamily="34" charset="0"/>
                          <a:cs typeface="Tahoma" panose="020B0604030504040204" pitchFamily="34" charset="0"/>
                        </a:rPr>
                        <a:t> &gt; </a:t>
                      </a:r>
                      <a:r>
                        <a:rPr lang="en-US" sz="1800" b="1" dirty="0">
                          <a:effectLst/>
                          <a:latin typeface="Tahoma" panose="020B0604030504040204" pitchFamily="34" charset="0"/>
                          <a:ea typeface="Tahoma" panose="020B0604030504040204" pitchFamily="34" charset="0"/>
                          <a:cs typeface="Tahoma" panose="020B0604030504040204" pitchFamily="34" charset="0"/>
                        </a:rPr>
                        <a:t>2,00</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44,84</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2,08</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IV - </a:t>
                      </a:r>
                      <a:r>
                        <a:rPr lang="en-US" sz="1800" b="1" dirty="0" err="1">
                          <a:effectLst/>
                          <a:latin typeface="Tahoma" panose="020B0604030504040204" pitchFamily="34" charset="0"/>
                          <a:ea typeface="Tahoma" panose="020B0604030504040204" pitchFamily="34" charset="0"/>
                          <a:cs typeface="Tahoma" panose="020B0604030504040204" pitchFamily="34" charset="0"/>
                        </a:rPr>
                        <a:t>Veoma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uznemirena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zemlji</a:t>
                      </a:r>
                      <a:r>
                        <a:rPr lang="sr-Latn-RS" sz="1800" b="1" dirty="0">
                          <a:effectLst/>
                          <a:latin typeface="Tahoma" panose="020B0604030504040204" pitchFamily="34" charset="0"/>
                          <a:ea typeface="Tahoma" panose="020B0604030504040204" pitchFamily="34" charset="0"/>
                          <a:cs typeface="Tahoma" panose="020B0604030504040204" pitchFamily="34" charset="0"/>
                        </a:rPr>
                        <a:t>š</a:t>
                      </a:r>
                      <a:r>
                        <a:rPr lang="en-US" sz="1800" b="1" dirty="0">
                          <a:effectLst/>
                          <a:latin typeface="Tahoma" panose="020B0604030504040204" pitchFamily="34" charset="0"/>
                          <a:ea typeface="Tahoma" panose="020B0604030504040204" pitchFamily="34" charset="0"/>
                          <a:cs typeface="Tahoma" panose="020B0604030504040204" pitchFamily="34" charset="0"/>
                        </a:rPr>
                        <a:t>ta  (2,08%)</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82273">
                <a:tc>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Ukupno:</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2.151,30</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100,00</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108000" marR="18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188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55840976"/>
              </p:ext>
            </p:extLst>
          </p:nvPr>
        </p:nvGraphicFramePr>
        <p:xfrm>
          <a:off x="661936" y="2049885"/>
          <a:ext cx="10891986" cy="2833465"/>
        </p:xfrm>
        <a:graphic>
          <a:graphicData uri="http://schemas.openxmlformats.org/drawingml/2006/table">
            <a:tbl>
              <a:tblPr>
                <a:tableStyleId>{5C22544A-7EE6-4342-B048-85BDC9FD1C3A}</a:tableStyleId>
              </a:tblPr>
              <a:tblGrid>
                <a:gridCol w="2112966">
                  <a:extLst>
                    <a:ext uri="{9D8B030D-6E8A-4147-A177-3AD203B41FA5}">
                      <a16:colId xmlns:a16="http://schemas.microsoft.com/office/drawing/2014/main" val="20000"/>
                    </a:ext>
                  </a:extLst>
                </a:gridCol>
                <a:gridCol w="1463170">
                  <a:extLst>
                    <a:ext uri="{9D8B030D-6E8A-4147-A177-3AD203B41FA5}">
                      <a16:colId xmlns:a16="http://schemas.microsoft.com/office/drawing/2014/main" val="20001"/>
                    </a:ext>
                  </a:extLst>
                </a:gridCol>
                <a:gridCol w="1463170">
                  <a:extLst>
                    <a:ext uri="{9D8B030D-6E8A-4147-A177-3AD203B41FA5}">
                      <a16:colId xmlns:a16="http://schemas.microsoft.com/office/drawing/2014/main" val="20002"/>
                    </a:ext>
                  </a:extLst>
                </a:gridCol>
                <a:gridCol w="1463170">
                  <a:extLst>
                    <a:ext uri="{9D8B030D-6E8A-4147-A177-3AD203B41FA5}">
                      <a16:colId xmlns:a16="http://schemas.microsoft.com/office/drawing/2014/main" val="20003"/>
                    </a:ext>
                  </a:extLst>
                </a:gridCol>
                <a:gridCol w="1463170">
                  <a:extLst>
                    <a:ext uri="{9D8B030D-6E8A-4147-A177-3AD203B41FA5}">
                      <a16:colId xmlns:a16="http://schemas.microsoft.com/office/drawing/2014/main" val="20004"/>
                    </a:ext>
                  </a:extLst>
                </a:gridCol>
                <a:gridCol w="1463170">
                  <a:extLst>
                    <a:ext uri="{9D8B030D-6E8A-4147-A177-3AD203B41FA5}">
                      <a16:colId xmlns:a16="http://schemas.microsoft.com/office/drawing/2014/main" val="20005"/>
                    </a:ext>
                  </a:extLst>
                </a:gridCol>
                <a:gridCol w="1463170">
                  <a:extLst>
                    <a:ext uri="{9D8B030D-6E8A-4147-A177-3AD203B41FA5}">
                      <a16:colId xmlns:a16="http://schemas.microsoft.com/office/drawing/2014/main" val="20006"/>
                    </a:ext>
                  </a:extLst>
                </a:gridCol>
              </a:tblGrid>
              <a:tr h="943582">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Površina</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Vojvodine</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Zahvaćeno</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erozijom</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sr-Latn-RS"/>
                    </a:p>
                  </a:txBody>
                  <a:tcPr/>
                </a:tc>
                <a:tc gridSpan="2">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Akumulacija nanosa</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sr-Latn-RS"/>
                    </a:p>
                  </a:txBody>
                  <a:tcPr/>
                </a:tc>
                <a:tc gridSpan="2">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Produkcija</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nanosa</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sr-Latn-RS"/>
                    </a:p>
                  </a:txBody>
                  <a:tcPr/>
                </a:tc>
                <a:extLst>
                  <a:ext uri="{0D108BD9-81ED-4DB2-BD59-A6C34878D82A}">
                    <a16:rowId xmlns:a16="http://schemas.microsoft.com/office/drawing/2014/main" val="10000"/>
                  </a:ext>
                </a:extLst>
              </a:tr>
              <a:tr h="488642">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F</a:t>
                      </a:r>
                      <a:r>
                        <a:rPr lang="en-US" sz="1800" b="1" baseline="-25000" dirty="0" err="1">
                          <a:effectLst/>
                          <a:latin typeface="Tahoma" panose="020B0604030504040204" pitchFamily="34" charset="0"/>
                          <a:ea typeface="Tahoma" panose="020B0604030504040204" pitchFamily="34" charset="0"/>
                          <a:cs typeface="Tahoma" panose="020B0604030504040204" pitchFamily="34" charset="0"/>
                        </a:rPr>
                        <a:t>uk</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F</a:t>
                      </a:r>
                      <a:r>
                        <a:rPr lang="en-US" sz="1800" b="1" baseline="-25000">
                          <a:effectLst/>
                          <a:latin typeface="Tahoma" panose="020B0604030504040204" pitchFamily="34" charset="0"/>
                          <a:ea typeface="Tahoma" panose="020B0604030504040204" pitchFamily="34" charset="0"/>
                          <a:cs typeface="Tahoma" panose="020B0604030504040204" pitchFamily="34" charset="0"/>
                        </a:rPr>
                        <a:t>er</a:t>
                      </a:r>
                      <a:r>
                        <a:rPr lang="en-US" sz="1800" b="1">
                          <a:effectLst/>
                          <a:latin typeface="Tahoma" panose="020B0604030504040204" pitchFamily="34" charset="0"/>
                          <a:ea typeface="Tahoma" panose="020B0604030504040204" pitchFamily="34" charset="0"/>
                          <a:cs typeface="Tahoma" panose="020B0604030504040204" pitchFamily="34" charset="0"/>
                        </a:rPr>
                        <a:t> </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sr-Latn-RS"/>
                    </a:p>
                  </a:txBody>
                  <a:tcPr/>
                </a:tc>
                <a:tc gridSpan="2">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F</a:t>
                      </a:r>
                      <a:r>
                        <a:rPr lang="en-US" sz="1800" b="1" baseline="-25000">
                          <a:effectLst/>
                          <a:latin typeface="Tahoma" panose="020B0604030504040204" pitchFamily="34" charset="0"/>
                          <a:ea typeface="Tahoma" panose="020B0604030504040204" pitchFamily="34" charset="0"/>
                          <a:cs typeface="Tahoma" panose="020B0604030504040204" pitchFamily="34" charset="0"/>
                        </a:rPr>
                        <a:t>ak</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sr-Latn-RS"/>
                    </a:p>
                  </a:txBody>
                  <a:tcPr/>
                </a:tc>
                <a:tc>
                  <a:txBody>
                    <a:bodyPr/>
                    <a:lstStyle/>
                    <a:p>
                      <a:pPr algn="ctr" hangingPunct="0">
                        <a:spcAft>
                          <a:spcPts val="0"/>
                        </a:spcAft>
                      </a:pPr>
                      <a:r>
                        <a:rPr lang="en-US" sz="1800" b="1">
                          <a:effectLst/>
                          <a:latin typeface="Tahoma" panose="020B0604030504040204" pitchFamily="34" charset="0"/>
                          <a:ea typeface="Tahoma" panose="020B0604030504040204" pitchFamily="34" charset="0"/>
                          <a:cs typeface="Tahoma" panose="020B0604030504040204" pitchFamily="34" charset="0"/>
                        </a:rPr>
                        <a:t>W</a:t>
                      </a:r>
                      <a:r>
                        <a:rPr lang="en-US" sz="1800" b="1" baseline="-25000">
                          <a:effectLst/>
                          <a:latin typeface="Tahoma" panose="020B0604030504040204" pitchFamily="34" charset="0"/>
                          <a:ea typeface="Tahoma" panose="020B0604030504040204" pitchFamily="34" charset="0"/>
                          <a:cs typeface="Tahoma" panose="020B0604030504040204" pitchFamily="34" charset="0"/>
                        </a:rPr>
                        <a:t>n</a:t>
                      </a:r>
                      <a:endParaRPr lang="sr-Latn-RS" sz="18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US" sz="1800" b="1" baseline="-25000" dirty="0">
                          <a:effectLst/>
                          <a:latin typeface="Tahoma" panose="020B0604030504040204" pitchFamily="34" charset="0"/>
                          <a:ea typeface="Tahoma" panose="020B0604030504040204" pitchFamily="34" charset="0"/>
                          <a:cs typeface="Tahoma" panose="020B0604030504040204" pitchFamily="34" charset="0"/>
                        </a:rPr>
                        <a:t>n</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2594">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km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2</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km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2</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od </a:t>
                      </a:r>
                      <a:r>
                        <a:rPr lang="en-US" sz="1800" b="1" dirty="0" err="1">
                          <a:effectLst/>
                          <a:latin typeface="Tahoma" panose="020B0604030504040204" pitchFamily="34" charset="0"/>
                          <a:ea typeface="Tahoma" panose="020B0604030504040204" pitchFamily="34" charset="0"/>
                          <a:cs typeface="Tahoma" panose="020B0604030504040204" pitchFamily="34" charset="0"/>
                        </a:rPr>
                        <a:t>F</a:t>
                      </a:r>
                      <a:r>
                        <a:rPr lang="en-US" sz="1800" b="1" baseline="-25000" dirty="0" err="1">
                          <a:effectLst/>
                          <a:latin typeface="Tahoma" panose="020B0604030504040204" pitchFamily="34" charset="0"/>
                          <a:ea typeface="Tahoma" panose="020B0604030504040204" pitchFamily="34" charset="0"/>
                          <a:cs typeface="Tahoma" panose="020B0604030504040204" pitchFamily="34" charset="0"/>
                        </a:rPr>
                        <a:t>uk</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km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2</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od </a:t>
                      </a:r>
                      <a:r>
                        <a:rPr lang="en-US" sz="1800" b="1" dirty="0" err="1">
                          <a:effectLst/>
                          <a:latin typeface="Tahoma" panose="020B0604030504040204" pitchFamily="34" charset="0"/>
                          <a:ea typeface="Tahoma" panose="020B0604030504040204" pitchFamily="34" charset="0"/>
                          <a:cs typeface="Tahoma" panose="020B0604030504040204" pitchFamily="34" charset="0"/>
                        </a:rPr>
                        <a:t>F</a:t>
                      </a:r>
                      <a:r>
                        <a:rPr lang="en-US" sz="1800" b="1" baseline="-25000" dirty="0" err="1">
                          <a:effectLst/>
                          <a:latin typeface="Tahoma" panose="020B0604030504040204" pitchFamily="34" charset="0"/>
                          <a:ea typeface="Tahoma" panose="020B0604030504040204" pitchFamily="34" charset="0"/>
                          <a:cs typeface="Tahoma" panose="020B0604030504040204" pitchFamily="34" charset="0"/>
                        </a:rPr>
                        <a:t>uk</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miliona</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3</a:t>
                      </a:r>
                      <a:r>
                        <a:rPr lang="en-US" sz="1800" b="1" dirty="0">
                          <a:effectLst/>
                          <a:latin typeface="Tahoma" panose="020B0604030504040204" pitchFamily="34" charset="0"/>
                          <a:ea typeface="Tahoma" panose="020B0604030504040204" pitchFamily="34" charset="0"/>
                          <a:cs typeface="Tahoma" panose="020B0604030504040204" pitchFamily="34" charset="0"/>
                        </a:rPr>
                        <a:t>/god</a:t>
                      </a:r>
                      <a:r>
                        <a:rPr lang="sr-Latn-RS" sz="1800" b="1" dirty="0">
                          <a:effectLst/>
                          <a:latin typeface="Tahoma" panose="020B0604030504040204" pitchFamily="34" charset="0"/>
                          <a:ea typeface="Tahoma" panose="020B0604030504040204" pitchFamily="34" charset="0"/>
                          <a:cs typeface="Tahoma" panose="020B0604030504040204" pitchFamily="34" charset="0"/>
                        </a:rPr>
                        <a:t>.</a:t>
                      </a: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err="1">
                          <a:effectLst/>
                          <a:latin typeface="Tahoma" panose="020B0604030504040204" pitchFamily="34" charset="0"/>
                          <a:ea typeface="Tahoma" panose="020B0604030504040204" pitchFamily="34" charset="0"/>
                          <a:cs typeface="Tahoma" panose="020B0604030504040204" pitchFamily="34" charset="0"/>
                        </a:rPr>
                        <a:t>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3</a:t>
                      </a:r>
                      <a:r>
                        <a:rPr lang="en-US" sz="1800" b="1" dirty="0">
                          <a:effectLst/>
                          <a:latin typeface="Tahoma" panose="020B0604030504040204" pitchFamily="34" charset="0"/>
                          <a:ea typeface="Tahoma" panose="020B0604030504040204" pitchFamily="34" charset="0"/>
                          <a:cs typeface="Tahoma" panose="020B0604030504040204" pitchFamily="34" charset="0"/>
                        </a:rPr>
                        <a:t>/</a:t>
                      </a:r>
                      <a:r>
                        <a:rPr lang="en-US" sz="1800" b="1" dirty="0" err="1">
                          <a:effectLst/>
                          <a:latin typeface="Tahoma" panose="020B0604030504040204" pitchFamily="34" charset="0"/>
                          <a:ea typeface="Tahoma" panose="020B0604030504040204" pitchFamily="34" charset="0"/>
                          <a:cs typeface="Tahoma" panose="020B0604030504040204" pitchFamily="34" charset="0"/>
                        </a:rPr>
                        <a:t>km</a:t>
                      </a:r>
                      <a:r>
                        <a:rPr lang="en-US" sz="1800" b="1" baseline="30000" dirty="0" err="1">
                          <a:effectLst/>
                          <a:latin typeface="Tahoma" panose="020B0604030504040204" pitchFamily="34" charset="0"/>
                          <a:ea typeface="Tahoma" panose="020B0604030504040204" pitchFamily="34" charset="0"/>
                          <a:cs typeface="Tahoma" panose="020B0604030504040204" pitchFamily="34" charset="0"/>
                        </a:rPr>
                        <a:t>2</a:t>
                      </a:r>
                      <a:r>
                        <a:rPr lang="sr-Latn-RS" sz="1800" b="1" baseline="30000" dirty="0">
                          <a:effectLst/>
                          <a:latin typeface="Tahoma" panose="020B0604030504040204" pitchFamily="34" charset="0"/>
                          <a:ea typeface="Tahoma" panose="020B0604030504040204" pitchFamily="34" charset="0"/>
                          <a:cs typeface="Tahoma" panose="020B0604030504040204" pitchFamily="34" charset="0"/>
                        </a:rPr>
                        <a:t> </a:t>
                      </a:r>
                      <a:r>
                        <a:rPr lang="sr-Latn-RS" sz="1800" b="1" dirty="0">
                          <a:effectLst/>
                          <a:latin typeface="Tahoma" panose="020B0604030504040204" pitchFamily="34" charset="0"/>
                          <a:ea typeface="Tahoma" panose="020B0604030504040204" pitchFamily="34" charset="0"/>
                          <a:cs typeface="Tahoma" panose="020B0604030504040204" pitchFamily="34" charset="0"/>
                        </a:rPr>
                        <a:t>/g</a:t>
                      </a:r>
                      <a:r>
                        <a:rPr lang="en-US" sz="1800" b="1" dirty="0">
                          <a:effectLst/>
                          <a:latin typeface="Tahoma" panose="020B0604030504040204" pitchFamily="34" charset="0"/>
                          <a:ea typeface="Tahoma" panose="020B0604030504040204" pitchFamily="34" charset="0"/>
                          <a:cs typeface="Tahoma" panose="020B0604030504040204" pitchFamily="34" charset="0"/>
                        </a:rPr>
                        <a:t>od</a:t>
                      </a:r>
                      <a:r>
                        <a:rPr lang="sr-Latn-RS" sz="1800" b="1" dirty="0">
                          <a:effectLst/>
                          <a:latin typeface="Tahoma" panose="020B0604030504040204" pitchFamily="34" charset="0"/>
                          <a:ea typeface="Tahoma" panose="020B0604030504040204" pitchFamily="34" charset="0"/>
                          <a:cs typeface="Tahoma" panose="020B0604030504040204" pitchFamily="34" charset="0"/>
                        </a:rPr>
                        <a:t>.</a:t>
                      </a:r>
                    </a:p>
                  </a:txBody>
                  <a:tcPr marL="67945" marR="679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7">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21506</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15553</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72,3</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5963</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27,7</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1,266</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81,43</a:t>
                      </a:r>
                      <a:endParaRPr lang="sr-Latn-R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p:cNvSpPr txBox="1"/>
          <p:nvPr/>
        </p:nvSpPr>
        <p:spPr>
          <a:xfrm>
            <a:off x="1057778" y="1408572"/>
            <a:ext cx="8453337" cy="400110"/>
          </a:xfrm>
          <a:prstGeom prst="rect">
            <a:avLst/>
          </a:prstGeom>
          <a:noFill/>
        </p:spPr>
        <p:txBody>
          <a:bodyPr wrap="square" rtlCol="0">
            <a:spAutoFit/>
          </a:bodyPr>
          <a:lstStyle/>
          <a:p>
            <a:r>
              <a:rPr lang="en-US" sz="2000" b="1" dirty="0" err="1">
                <a:latin typeface="Tahoma" panose="020B0604030504040204" pitchFamily="34" charset="0"/>
                <a:ea typeface="Tahoma" panose="020B0604030504040204" pitchFamily="34" charset="0"/>
                <a:cs typeface="Tahoma" panose="020B0604030504040204" pitchFamily="34" charset="0"/>
              </a:rPr>
              <a:t>Stanje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vodne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erozije</a:t>
            </a:r>
            <a:r>
              <a:rPr lang="en-US" sz="2000" b="1" dirty="0">
                <a:latin typeface="Tahoma" panose="020B0604030504040204" pitchFamily="34" charset="0"/>
                <a:ea typeface="Tahoma" panose="020B0604030504040204" pitchFamily="34" charset="0"/>
                <a:cs typeface="Tahoma" panose="020B0604030504040204" pitchFamily="34" charset="0"/>
              </a:rPr>
              <a:t> u </a:t>
            </a:r>
            <a:r>
              <a:rPr lang="en-US" sz="2000" b="1" dirty="0" err="1">
                <a:latin typeface="Tahoma" panose="020B0604030504040204" pitchFamily="34" charset="0"/>
                <a:ea typeface="Tahoma" panose="020B0604030504040204" pitchFamily="34" charset="0"/>
                <a:cs typeface="Tahoma" panose="020B0604030504040204" pitchFamily="34" charset="0"/>
              </a:rPr>
              <a:t>Vojvodini</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sr-Latn-RS" sz="2000" b="1" dirty="0">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4170630" y="3496251"/>
            <a:ext cx="1653701" cy="17087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8" name="Oval 7"/>
          <p:cNvSpPr/>
          <p:nvPr/>
        </p:nvSpPr>
        <p:spPr>
          <a:xfrm>
            <a:off x="7035425" y="3496251"/>
            <a:ext cx="1653701" cy="17087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4" name="TextBox 3"/>
          <p:cNvSpPr txBox="1"/>
          <p:nvPr/>
        </p:nvSpPr>
        <p:spPr>
          <a:xfrm>
            <a:off x="195972" y="5791797"/>
            <a:ext cx="8530098" cy="646331"/>
          </a:xfrm>
          <a:prstGeom prst="rect">
            <a:avLst/>
          </a:prstGeom>
          <a:noFill/>
        </p:spPr>
        <p:txBody>
          <a:bodyPr wrap="square" rtlCol="0">
            <a:spAutoFit/>
          </a:bodyPr>
          <a:lstStyle/>
          <a:p>
            <a:r>
              <a:rPr lang="sr-Latn-RS" dirty="0">
                <a:latin typeface="Tahoma" panose="020B0604030504040204" pitchFamily="34" charset="0"/>
                <a:ea typeface="Tahoma" panose="020B0604030504040204" pitchFamily="34" charset="0"/>
                <a:cs typeface="Tahoma" panose="020B0604030504040204" pitchFamily="34" charset="0"/>
              </a:rPr>
              <a:t>N</a:t>
            </a:r>
            <a:r>
              <a:rPr lang="en-US" dirty="0" err="1">
                <a:latin typeface="Tahoma" panose="020B0604030504040204" pitchFamily="34" charset="0"/>
                <a:ea typeface="Tahoma" panose="020B0604030504040204" pitchFamily="34" charset="0"/>
                <a:cs typeface="Tahoma" panose="020B0604030504040204" pitchFamily="34" charset="0"/>
              </a:rPr>
              <a:t>ajveća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produkcija</a:t>
            </a:r>
            <a:r>
              <a:rPr lang="en-US" dirty="0">
                <a:latin typeface="Tahoma" panose="020B0604030504040204" pitchFamily="34" charset="0"/>
                <a:ea typeface="Tahoma" panose="020B0604030504040204" pitchFamily="34" charset="0"/>
                <a:cs typeface="Tahoma" panose="020B0604030504040204" pitchFamily="34" charset="0"/>
              </a:rPr>
              <a:t> </a:t>
            </a:r>
            <a:r>
              <a:rPr lang="sr-Latn-RS" dirty="0">
                <a:latin typeface="Tahoma" panose="020B0604030504040204" pitchFamily="34" charset="0"/>
                <a:ea typeface="Tahoma" panose="020B0604030504040204" pitchFamily="34" charset="0"/>
                <a:cs typeface="Tahoma" panose="020B0604030504040204" pitchFamily="34" charset="0"/>
              </a:rPr>
              <a:t>erozionog </a:t>
            </a:r>
            <a:r>
              <a:rPr lang="en-US" dirty="0" err="1">
                <a:latin typeface="Tahoma" panose="020B0604030504040204" pitchFamily="34" charset="0"/>
                <a:ea typeface="Tahoma" panose="020B0604030504040204" pitchFamily="34" charset="0"/>
                <a:cs typeface="Tahoma" panose="020B0604030504040204" pitchFamily="34" charset="0"/>
              </a:rPr>
              <a:t>nanosa</a:t>
            </a:r>
            <a:r>
              <a:rPr lang="sr-Latn-RS" dirty="0">
                <a:latin typeface="Tahoma" panose="020B0604030504040204" pitchFamily="34" charset="0"/>
                <a:ea typeface="Tahoma" panose="020B0604030504040204" pitchFamily="34" charset="0"/>
                <a:cs typeface="Tahoma" panose="020B0604030504040204" pitchFamily="34" charset="0"/>
              </a:rPr>
              <a:t> je</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području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Fruške</a:t>
            </a:r>
            <a:r>
              <a:rPr lang="en-US" dirty="0">
                <a:latin typeface="Tahoma" panose="020B0604030504040204" pitchFamily="34" charset="0"/>
                <a:ea typeface="Tahoma" panose="020B0604030504040204" pitchFamily="34" charset="0"/>
                <a:cs typeface="Tahoma" panose="020B0604030504040204" pitchFamily="34" charset="0"/>
              </a:rPr>
              <a:t> gore, </a:t>
            </a:r>
            <a:r>
              <a:rPr lang="en-US" dirty="0" err="1">
                <a:latin typeface="Tahoma" panose="020B0604030504040204" pitchFamily="34" charset="0"/>
                <a:ea typeface="Tahoma" panose="020B0604030504040204" pitchFamily="34" charset="0"/>
                <a:cs typeface="Tahoma" panose="020B0604030504040204" pitchFamily="34" charset="0"/>
              </a:rPr>
              <a:t>čak</a:t>
            </a:r>
            <a:r>
              <a:rPr lang="en-US" dirty="0">
                <a:latin typeface="Tahoma" panose="020B0604030504040204" pitchFamily="34" charset="0"/>
                <a:ea typeface="Tahoma" panose="020B0604030504040204" pitchFamily="34" charset="0"/>
                <a:cs typeface="Tahoma" panose="020B0604030504040204" pitchFamily="34" charset="0"/>
              </a:rPr>
              <a:t> 32% od </a:t>
            </a:r>
            <a:r>
              <a:rPr lang="en-US" dirty="0" err="1">
                <a:latin typeface="Tahoma" panose="020B0604030504040204" pitchFamily="34" charset="0"/>
                <a:ea typeface="Tahoma" panose="020B0604030504040204" pitchFamily="34" charset="0"/>
                <a:cs typeface="Tahoma" panose="020B0604030504040204" pitchFamily="34" charset="0"/>
              </a:rPr>
              <a:t>ukupnih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količina</a:t>
            </a:r>
            <a:r>
              <a:rPr lang="en-US" dirty="0">
                <a:latin typeface="Tahoma" panose="020B0604030504040204" pitchFamily="34" charset="0"/>
                <a:ea typeface="Tahoma" panose="020B0604030504040204" pitchFamily="34" charset="0"/>
                <a:cs typeface="Tahoma" panose="020B0604030504040204" pitchFamily="34" charset="0"/>
              </a:rPr>
              <a:t> </a:t>
            </a:r>
            <a:r>
              <a:rPr lang="sr-Latn-RS" dirty="0">
                <a:latin typeface="Tahoma" panose="020B0604030504040204" pitchFamily="34" charset="0"/>
                <a:ea typeface="Tahoma" panose="020B0604030504040204" pitchFamily="34" charset="0"/>
                <a:cs typeface="Tahoma" panose="020B0604030504040204" pitchFamily="34" charset="0"/>
              </a:rPr>
              <a:t>n</a:t>
            </a:r>
            <a:r>
              <a:rPr lang="en-US" dirty="0">
                <a:latin typeface="Tahoma" panose="020B0604030504040204" pitchFamily="34" charset="0"/>
                <a:ea typeface="Tahoma" panose="020B0604030504040204" pitchFamily="34" charset="0"/>
                <a:cs typeface="Tahoma" panose="020B0604030504040204" pitchFamily="34" charset="0"/>
              </a:rPr>
              <a:t>a </a:t>
            </a:r>
            <a:r>
              <a:rPr lang="sr-Latn-RS" dirty="0">
                <a:latin typeface="Tahoma" panose="020B0604030504040204" pitchFamily="34" charset="0"/>
                <a:ea typeface="Tahoma" panose="020B0604030504040204" pitchFamily="34" charset="0"/>
                <a:cs typeface="Tahoma" panose="020B0604030504040204" pitchFamily="34" charset="0"/>
              </a:rPr>
              <a:t>području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Vojvodine</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podjednak</a:t>
            </a:r>
            <a:r>
              <a:rPr lang="sr-Latn-RS" dirty="0">
                <a:latin typeface="Tahoma" panose="020B0604030504040204" pitchFamily="34" charset="0"/>
                <a:ea typeface="Tahoma" panose="020B0604030504040204" pitchFamily="34" charset="0"/>
                <a:cs typeface="Tahoma" panose="020B0604030504040204" pitchFamily="34" charset="0"/>
              </a:rPr>
              <a:t>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za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severne</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južne</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padine</a:t>
            </a:r>
            <a:r>
              <a:rPr lang="en-US" dirty="0">
                <a:latin typeface="Tahoma" panose="020B0604030504040204" pitchFamily="34" charset="0"/>
                <a:ea typeface="Tahoma" panose="020B0604030504040204" pitchFamily="34" charset="0"/>
                <a:cs typeface="Tahoma" panose="020B0604030504040204" pitchFamily="34" charset="0"/>
              </a:rPr>
              <a:t>)</a:t>
            </a:r>
            <a:endParaRPr lang="sr-Latn-R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10" descr="triangle 1"/>
          <p:cNvPicPr>
            <a:picLocks noChangeAspect="1" noChangeArrowheads="1" noCrop="1"/>
          </p:cNvPicPr>
          <p:nvPr/>
        </p:nvPicPr>
        <p:blipFill>
          <a:blip r:embed="rId2" cstate="print"/>
          <a:srcRect/>
          <a:stretch>
            <a:fillRect/>
          </a:stretch>
        </p:blipFill>
        <p:spPr bwMode="auto">
          <a:xfrm>
            <a:off x="9033165" y="4927913"/>
            <a:ext cx="2216726" cy="609600"/>
          </a:xfrm>
          <a:prstGeom prst="rect">
            <a:avLst/>
          </a:prstGeom>
          <a:noFill/>
          <a:ln w="9525">
            <a:noFill/>
            <a:miter lim="800000"/>
            <a:headEnd/>
            <a:tailEnd/>
          </a:ln>
        </p:spPr>
      </p:pic>
    </p:spTree>
    <p:extLst>
      <p:ext uri="{BB962C8B-B14F-4D97-AF65-F5344CB8AC3E}">
        <p14:creationId xmlns:p14="http://schemas.microsoft.com/office/powerpoint/2010/main" val="446922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hoto courtesy of USDA NRCS"/>
          <p:cNvPicPr>
            <a:picLocks noChangeAspect="1" noChangeArrowheads="1"/>
          </p:cNvPicPr>
          <p:nvPr/>
        </p:nvPicPr>
        <p:blipFill>
          <a:blip r:embed="rId2" cstate="print"/>
          <a:srcRect/>
          <a:stretch>
            <a:fillRect/>
          </a:stretch>
        </p:blipFill>
        <p:spPr bwMode="auto">
          <a:xfrm>
            <a:off x="2259102" y="1101301"/>
            <a:ext cx="6745045" cy="5394934"/>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443646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2" cstate="print"/>
          <a:srcRect b="4726"/>
          <a:stretch>
            <a:fillRect/>
          </a:stretch>
        </p:blipFill>
        <p:spPr bwMode="auto">
          <a:xfrm>
            <a:off x="1688055" y="1129771"/>
            <a:ext cx="7509734" cy="5366264"/>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51692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cstate="print"/>
          <a:srcRect b="4578"/>
          <a:stretch>
            <a:fillRect/>
          </a:stretch>
        </p:blipFill>
        <p:spPr bwMode="auto">
          <a:xfrm>
            <a:off x="1645920" y="1124240"/>
            <a:ext cx="7507141" cy="5372690"/>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1457221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549903" y="1086522"/>
            <a:ext cx="7583338" cy="5417467"/>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60873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302131" y="1398017"/>
            <a:ext cx="11658960" cy="707886"/>
          </a:xfrm>
          <a:prstGeom prst="rect">
            <a:avLst/>
          </a:prstGeom>
          <a:noFill/>
          <a:ln w="9525">
            <a:noFill/>
            <a:miter lim="800000"/>
            <a:headEnd/>
            <a:tailEnd/>
          </a:ln>
        </p:spPr>
        <p:txBody>
          <a:bodyPr wrap="square">
            <a:spAutoFit/>
          </a:bodyPr>
          <a:lstStyle/>
          <a:p>
            <a:r>
              <a:rPr lang="sr-Latn-RS" sz="2000" b="1" dirty="0">
                <a:latin typeface="Tahoma" pitchFamily="34" charset="0"/>
                <a:cs typeface="Tahoma" pitchFamily="34" charset="0"/>
              </a:rPr>
              <a:t>P</a:t>
            </a:r>
            <a:r>
              <a:rPr lang="en-US" sz="2000" b="1" dirty="0" err="1">
                <a:latin typeface="Tahoma" pitchFamily="34" charset="0"/>
                <a:cs typeface="Tahoma" pitchFamily="34" charset="0"/>
              </a:rPr>
              <a:t>ovršinski</a:t>
            </a:r>
            <a:r>
              <a:rPr lang="sr-Latn-RS" sz="2000" b="1" dirty="0">
                <a:latin typeface="Tahoma" pitchFamily="34" charset="0"/>
                <a:cs typeface="Tahoma" pitchFamily="34" charset="0"/>
              </a:rPr>
              <a:t>,</a:t>
            </a:r>
            <a:r>
              <a:rPr lang="en-US" sz="2000" b="1" dirty="0">
                <a:latin typeface="Tahoma" pitchFamily="34" charset="0"/>
                <a:cs typeface="Tahoma" pitchFamily="34" charset="0"/>
              </a:rPr>
              <a:t> </a:t>
            </a:r>
            <a:r>
              <a:rPr lang="en-US" sz="2000" b="1" dirty="0" err="1">
                <a:latin typeface="Tahoma" pitchFamily="34" charset="0"/>
                <a:cs typeface="Tahoma" pitchFamily="34" charset="0"/>
              </a:rPr>
              <a:t>rastresiti</a:t>
            </a:r>
            <a:r>
              <a:rPr lang="en-US" sz="2000" b="1" dirty="0">
                <a:latin typeface="Tahoma" pitchFamily="34" charset="0"/>
                <a:cs typeface="Tahoma" pitchFamily="34" charset="0"/>
              </a:rPr>
              <a:t> </a:t>
            </a:r>
            <a:r>
              <a:rPr lang="en-US" sz="2000" b="1" dirty="0" err="1">
                <a:latin typeface="Tahoma" pitchFamily="34" charset="0"/>
                <a:cs typeface="Tahoma" pitchFamily="34" charset="0"/>
              </a:rPr>
              <a:t>sloj</a:t>
            </a:r>
            <a:r>
              <a:rPr lang="en-US" sz="2000" b="1" dirty="0">
                <a:latin typeface="Tahoma" pitchFamily="34" charset="0"/>
                <a:cs typeface="Tahoma" pitchFamily="34" charset="0"/>
              </a:rPr>
              <a:t> </a:t>
            </a:r>
            <a:r>
              <a:rPr lang="en-US" sz="2000" b="1" dirty="0" err="1">
                <a:latin typeface="Tahoma" pitchFamily="34" charset="0"/>
                <a:cs typeface="Tahoma" pitchFamily="34" charset="0"/>
              </a:rPr>
              <a:t>Zemljine</a:t>
            </a:r>
            <a:r>
              <a:rPr lang="en-US" sz="2000" b="1" dirty="0">
                <a:latin typeface="Tahoma" pitchFamily="34" charset="0"/>
                <a:cs typeface="Tahoma" pitchFamily="34" charset="0"/>
              </a:rPr>
              <a:t> kore </a:t>
            </a:r>
            <a:r>
              <a:rPr lang="en-US" sz="2000" b="1" dirty="0" err="1">
                <a:latin typeface="Tahoma" pitchFamily="34" charset="0"/>
                <a:cs typeface="Tahoma" pitchFamily="34" charset="0"/>
              </a:rPr>
              <a:t>nastao</a:t>
            </a:r>
            <a:r>
              <a:rPr lang="en-US" sz="2000" b="1" dirty="0">
                <a:latin typeface="Tahoma" pitchFamily="34" charset="0"/>
                <a:cs typeface="Tahoma" pitchFamily="34" charset="0"/>
              </a:rPr>
              <a:t> </a:t>
            </a:r>
            <a:r>
              <a:rPr lang="en-US" sz="2000" b="1" dirty="0" err="1">
                <a:latin typeface="Tahoma" pitchFamily="34" charset="0"/>
                <a:cs typeface="Tahoma" pitchFamily="34" charset="0"/>
              </a:rPr>
              <a:t>kao</a:t>
            </a:r>
            <a:r>
              <a:rPr lang="en-US" sz="2000" b="1" dirty="0">
                <a:latin typeface="Tahoma" pitchFamily="34" charset="0"/>
                <a:cs typeface="Tahoma" pitchFamily="34" charset="0"/>
              </a:rPr>
              <a:t> </a:t>
            </a:r>
            <a:r>
              <a:rPr lang="en-US" sz="2000" b="1" dirty="0" err="1">
                <a:latin typeface="Tahoma" pitchFamily="34" charset="0"/>
                <a:cs typeface="Tahoma" pitchFamily="34" charset="0"/>
              </a:rPr>
              <a:t>rezultat</a:t>
            </a:r>
            <a:r>
              <a:rPr lang="en-US" sz="2000" b="1" dirty="0">
                <a:latin typeface="Tahoma" pitchFamily="34" charset="0"/>
                <a:cs typeface="Tahoma" pitchFamily="34" charset="0"/>
              </a:rPr>
              <a:t> </a:t>
            </a:r>
            <a:r>
              <a:rPr lang="en-US" sz="2000" b="1" dirty="0" err="1">
                <a:latin typeface="Tahoma" pitchFamily="34" charset="0"/>
                <a:cs typeface="Tahoma" pitchFamily="34" charset="0"/>
              </a:rPr>
              <a:t>zajedničkog</a:t>
            </a:r>
            <a:r>
              <a:rPr lang="en-US" sz="2000" b="1" dirty="0">
                <a:latin typeface="Tahoma" pitchFamily="34" charset="0"/>
                <a:cs typeface="Tahoma" pitchFamily="34" charset="0"/>
              </a:rPr>
              <a:t> </a:t>
            </a:r>
            <a:r>
              <a:rPr lang="en-US" sz="2000" b="1" dirty="0" err="1">
                <a:latin typeface="Tahoma" pitchFamily="34" charset="0"/>
                <a:cs typeface="Tahoma" pitchFamily="34" charset="0"/>
              </a:rPr>
              <a:t>uticaja</a:t>
            </a:r>
            <a:r>
              <a:rPr lang="en-US" sz="2000" b="1" dirty="0">
                <a:latin typeface="Tahoma" pitchFamily="34" charset="0"/>
                <a:cs typeface="Tahoma" pitchFamily="34" charset="0"/>
              </a:rPr>
              <a:t> </a:t>
            </a:r>
            <a:r>
              <a:rPr lang="en-US" sz="2000" b="1" dirty="0" err="1">
                <a:latin typeface="Tahoma" pitchFamily="34" charset="0"/>
                <a:cs typeface="Tahoma" pitchFamily="34" charset="0"/>
              </a:rPr>
              <a:t>svih</a:t>
            </a:r>
            <a:r>
              <a:rPr lang="en-US" sz="2000" b="1" dirty="0">
                <a:latin typeface="Tahoma" pitchFamily="34" charset="0"/>
                <a:cs typeface="Tahoma" pitchFamily="34" charset="0"/>
              </a:rPr>
              <a:t> </a:t>
            </a:r>
            <a:r>
              <a:rPr lang="en-US" sz="2000" b="1" dirty="0" err="1">
                <a:latin typeface="Tahoma" pitchFamily="34" charset="0"/>
                <a:cs typeface="Tahoma" pitchFamily="34" charset="0"/>
              </a:rPr>
              <a:t>pedogenetskih</a:t>
            </a:r>
            <a:r>
              <a:rPr lang="en-US" sz="2000" b="1" dirty="0">
                <a:latin typeface="Tahoma" pitchFamily="34" charset="0"/>
                <a:cs typeface="Tahoma" pitchFamily="34" charset="0"/>
              </a:rPr>
              <a:t> </a:t>
            </a:r>
            <a:r>
              <a:rPr lang="en-US" sz="2000" b="1" dirty="0" err="1">
                <a:latin typeface="Tahoma" pitchFamily="34" charset="0"/>
                <a:cs typeface="Tahoma" pitchFamily="34" charset="0"/>
              </a:rPr>
              <a:t>faktora</a:t>
            </a:r>
            <a:r>
              <a:rPr lang="en-US" sz="2000" b="1" dirty="0">
                <a:latin typeface="Tahoma" pitchFamily="34" charset="0"/>
                <a:cs typeface="Tahoma" pitchFamily="34" charset="0"/>
              </a:rPr>
              <a:t> u </a:t>
            </a:r>
            <a:r>
              <a:rPr lang="sr-Latn-RS" sz="2000" b="1" dirty="0">
                <a:latin typeface="Tahoma" pitchFamily="34" charset="0"/>
                <a:cs typeface="Tahoma" pitchFamily="34" charset="0"/>
              </a:rPr>
              <a:t>veoma dugom</a:t>
            </a:r>
            <a:r>
              <a:rPr lang="en-US" sz="2000" b="1" dirty="0">
                <a:latin typeface="Tahoma" pitchFamily="34" charset="0"/>
                <a:cs typeface="Tahoma" pitchFamily="34" charset="0"/>
              </a:rPr>
              <a:t> </a:t>
            </a:r>
            <a:r>
              <a:rPr lang="en-US" sz="2000" b="1" dirty="0" err="1">
                <a:latin typeface="Tahoma" pitchFamily="34" charset="0"/>
                <a:cs typeface="Tahoma" pitchFamily="34" charset="0"/>
              </a:rPr>
              <a:t>vremenskom</a:t>
            </a:r>
            <a:r>
              <a:rPr lang="en-US" sz="2000" b="1" dirty="0">
                <a:latin typeface="Tahoma" pitchFamily="34" charset="0"/>
                <a:cs typeface="Tahoma" pitchFamily="34" charset="0"/>
              </a:rPr>
              <a:t> </a:t>
            </a:r>
            <a:r>
              <a:rPr lang="en-US" sz="2000" b="1" dirty="0" err="1">
                <a:latin typeface="Tahoma" pitchFamily="34" charset="0"/>
                <a:cs typeface="Tahoma" pitchFamily="34" charset="0"/>
              </a:rPr>
              <a:t>periodu</a:t>
            </a:r>
            <a:r>
              <a:rPr lang="en-US" sz="2000" b="1" dirty="0">
                <a:latin typeface="Tahoma" pitchFamily="34" charset="0"/>
                <a:cs typeface="Tahoma" pitchFamily="34" charset="0"/>
              </a:rPr>
              <a:t>. </a:t>
            </a:r>
          </a:p>
        </p:txBody>
      </p:sp>
      <p:grpSp>
        <p:nvGrpSpPr>
          <p:cNvPr id="7" name="Group 6"/>
          <p:cNvGrpSpPr/>
          <p:nvPr/>
        </p:nvGrpSpPr>
        <p:grpSpPr>
          <a:xfrm>
            <a:off x="366913" y="2554640"/>
            <a:ext cx="7988170" cy="3199640"/>
            <a:chOff x="575632" y="2554640"/>
            <a:chExt cx="7988170" cy="3199640"/>
          </a:xfrm>
        </p:grpSpPr>
        <p:grpSp>
          <p:nvGrpSpPr>
            <p:cNvPr id="6" name="Group 5"/>
            <p:cNvGrpSpPr/>
            <p:nvPr/>
          </p:nvGrpSpPr>
          <p:grpSpPr>
            <a:xfrm>
              <a:off x="575632" y="2554640"/>
              <a:ext cx="7988170" cy="3199640"/>
              <a:chOff x="575632" y="2554640"/>
              <a:chExt cx="7988170" cy="3199640"/>
            </a:xfrm>
          </p:grpSpPr>
          <p:pic>
            <p:nvPicPr>
              <p:cNvPr id="5" name="Picture 2" descr="1. Vegetation&#10; The simplest and most natural way to prevent erosion&#10; Plants establish root systems, which stabilizes soi..."/>
              <p:cNvPicPr>
                <a:picLocks noChangeAspect="1" noChangeArrowheads="1"/>
              </p:cNvPicPr>
              <p:nvPr/>
            </p:nvPicPr>
            <p:blipFill>
              <a:blip r:embed="rId2" cstate="print"/>
              <a:srcRect l="2508" t="42671" r="39812" b="389"/>
              <a:stretch>
                <a:fillRect/>
              </a:stretch>
            </p:blipFill>
            <p:spPr bwMode="auto">
              <a:xfrm>
                <a:off x="4263759" y="2567384"/>
                <a:ext cx="4300043" cy="3186896"/>
              </a:xfrm>
              <a:prstGeom prst="rect">
                <a:avLst/>
              </a:prstGeom>
              <a:noFill/>
              <a:ln>
                <a:solidFill>
                  <a:schemeClr val="tx1"/>
                </a:solidFill>
              </a:ln>
            </p:spPr>
          </p:pic>
          <p:sp>
            <p:nvSpPr>
              <p:cNvPr id="2" name="TextBox 1"/>
              <p:cNvSpPr txBox="1"/>
              <p:nvPr/>
            </p:nvSpPr>
            <p:spPr>
              <a:xfrm>
                <a:off x="575632" y="2554640"/>
                <a:ext cx="2743200"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sr-Latn-RS" b="1" dirty="0">
                    <a:latin typeface="Tahoma" panose="020B0604030504040204" pitchFamily="34" charset="0"/>
                    <a:ea typeface="Tahoma" panose="020B0604030504040204" pitchFamily="34" charset="0"/>
                    <a:cs typeface="Tahoma" panose="020B0604030504040204" pitchFamily="34" charset="0"/>
                  </a:rPr>
                  <a:t>Geološka podloga</a:t>
                </a:r>
              </a:p>
              <a:p>
                <a:pPr marL="285750" indent="-285750">
                  <a:lnSpc>
                    <a:spcPct val="200000"/>
                  </a:lnSpc>
                  <a:buFont typeface="Arial" panose="020B0604020202020204" pitchFamily="34" charset="0"/>
                  <a:buChar char="•"/>
                </a:pPr>
                <a:r>
                  <a:rPr lang="sr-Latn-RS" b="1" dirty="0">
                    <a:latin typeface="Tahoma" panose="020B0604030504040204" pitchFamily="34" charset="0"/>
                    <a:ea typeface="Tahoma" panose="020B0604030504040204" pitchFamily="34" charset="0"/>
                    <a:cs typeface="Tahoma" panose="020B0604030504040204" pitchFamily="34" charset="0"/>
                  </a:rPr>
                  <a:t>Reljef</a:t>
                </a:r>
              </a:p>
              <a:p>
                <a:pPr marL="285750" indent="-285750">
                  <a:lnSpc>
                    <a:spcPct val="200000"/>
                  </a:lnSpc>
                  <a:buFont typeface="Arial" panose="020B0604020202020204" pitchFamily="34" charset="0"/>
                  <a:buChar char="•"/>
                </a:pPr>
                <a:r>
                  <a:rPr lang="sr-Latn-RS" b="1" dirty="0">
                    <a:latin typeface="Tahoma" panose="020B0604030504040204" pitchFamily="34" charset="0"/>
                    <a:ea typeface="Tahoma" panose="020B0604030504040204" pitchFamily="34" charset="0"/>
                    <a:cs typeface="Tahoma" panose="020B0604030504040204" pitchFamily="34" charset="0"/>
                  </a:rPr>
                  <a:t>Klima</a:t>
                </a:r>
              </a:p>
              <a:p>
                <a:pPr marL="285750" indent="-285750">
                  <a:lnSpc>
                    <a:spcPct val="200000"/>
                  </a:lnSpc>
                  <a:buFont typeface="Arial" panose="020B0604020202020204" pitchFamily="34" charset="0"/>
                  <a:buChar char="•"/>
                </a:pPr>
                <a:r>
                  <a:rPr lang="sr-Latn-RS" b="1" dirty="0">
                    <a:latin typeface="Tahoma" panose="020B0604030504040204" pitchFamily="34" charset="0"/>
                    <a:ea typeface="Tahoma" panose="020B0604030504040204" pitchFamily="34" charset="0"/>
                    <a:cs typeface="Tahoma" panose="020B0604030504040204" pitchFamily="34" charset="0"/>
                  </a:rPr>
                  <a:t>Vreme</a:t>
                </a:r>
              </a:p>
              <a:p>
                <a:pPr marL="285750" indent="-285750">
                  <a:lnSpc>
                    <a:spcPct val="200000"/>
                  </a:lnSpc>
                  <a:buFont typeface="Arial" panose="020B0604020202020204" pitchFamily="34" charset="0"/>
                  <a:buChar char="•"/>
                </a:pPr>
                <a:r>
                  <a:rPr lang="sr-Latn-RS" b="1" dirty="0">
                    <a:latin typeface="Tahoma" panose="020B0604030504040204" pitchFamily="34" charset="0"/>
                    <a:ea typeface="Tahoma" panose="020B0604030504040204" pitchFamily="34" charset="0"/>
                    <a:cs typeface="Tahoma" panose="020B0604030504040204" pitchFamily="34" charset="0"/>
                  </a:rPr>
                  <a:t>Organska materija</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sp>
          <p:nvSpPr>
            <p:cNvPr id="10" name="AutoShape 4"/>
            <p:cNvSpPr>
              <a:spLocks/>
            </p:cNvSpPr>
            <p:nvPr/>
          </p:nvSpPr>
          <p:spPr bwMode="auto">
            <a:xfrm>
              <a:off x="3066585" y="2636456"/>
              <a:ext cx="982291" cy="2872246"/>
            </a:xfrm>
            <a:prstGeom prst="rightBrace">
              <a:avLst>
                <a:gd name="adj1" fmla="val 36850"/>
                <a:gd name="adj2" fmla="val 47631"/>
              </a:avLst>
            </a:prstGeom>
            <a:noFill/>
            <a:ln w="63500">
              <a:solidFill>
                <a:srgbClr val="002060"/>
              </a:solidFill>
              <a:round/>
              <a:headEnd/>
              <a:tailEnd/>
            </a:ln>
          </p:spPr>
          <p:txBody>
            <a:bodyPr wrap="none" anchor="ctr"/>
            <a:lstStyle/>
            <a:p>
              <a:endParaRPr lang="en-US"/>
            </a:p>
          </p:txBody>
        </p:sp>
      </p:grpSp>
      <p:grpSp>
        <p:nvGrpSpPr>
          <p:cNvPr id="13" name="Group 12"/>
          <p:cNvGrpSpPr/>
          <p:nvPr/>
        </p:nvGrpSpPr>
        <p:grpSpPr>
          <a:xfrm>
            <a:off x="161646" y="6083699"/>
            <a:ext cx="9394945" cy="411162"/>
            <a:chOff x="161646" y="6083699"/>
            <a:chExt cx="9394945" cy="411162"/>
          </a:xfrm>
        </p:grpSpPr>
        <p:sp>
          <p:nvSpPr>
            <p:cNvPr id="4" name="Rectangle 3"/>
            <p:cNvSpPr>
              <a:spLocks noChangeArrowheads="1"/>
            </p:cNvSpPr>
            <p:nvPr/>
          </p:nvSpPr>
          <p:spPr bwMode="auto">
            <a:xfrm>
              <a:off x="179464" y="6125529"/>
              <a:ext cx="9377127" cy="369332"/>
            </a:xfrm>
            <a:prstGeom prst="rect">
              <a:avLst/>
            </a:prstGeom>
            <a:noFill/>
            <a:ln w="9525">
              <a:noFill/>
              <a:miter lim="800000"/>
              <a:headEnd/>
              <a:tailEnd/>
            </a:ln>
          </p:spPr>
          <p:txBody>
            <a:bodyPr wrap="square">
              <a:spAutoFit/>
            </a:bodyPr>
            <a:lstStyle/>
            <a:p>
              <a:pPr algn="ctr"/>
              <a:r>
                <a:rPr lang="pl-PL" b="1" dirty="0">
                  <a:latin typeface="Tahoma" pitchFamily="34" charset="0"/>
                  <a:cs typeface="Tahoma" pitchFamily="34" charset="0"/>
                </a:rPr>
                <a:t>Za formiranje 1 cm zemljišta potrebno je čak 100 pa i 1000 i više godina ! </a:t>
              </a:r>
              <a:endParaRPr lang="en-US" b="1" dirty="0">
                <a:latin typeface="Tahoma" pitchFamily="34" charset="0"/>
                <a:cs typeface="Tahoma" pitchFamily="34" charset="0"/>
              </a:endParaRPr>
            </a:p>
          </p:txBody>
        </p:sp>
        <p:pic>
          <p:nvPicPr>
            <p:cNvPr id="12" name="Picture 6" descr="arrow1"/>
            <p:cNvPicPr>
              <a:picLocks noChangeAspect="1" noChangeArrowheads="1" noCrop="1"/>
            </p:cNvPicPr>
            <p:nvPr/>
          </p:nvPicPr>
          <p:blipFill>
            <a:blip r:embed="rId3" cstate="print"/>
            <a:srcRect/>
            <a:stretch>
              <a:fillRect/>
            </a:stretch>
          </p:blipFill>
          <p:spPr bwMode="auto">
            <a:xfrm rot="721402">
              <a:off x="161646" y="6083699"/>
              <a:ext cx="365125" cy="365125"/>
            </a:xfrm>
            <a:prstGeom prst="rect">
              <a:avLst/>
            </a:prstGeom>
            <a:noFill/>
            <a:ln w="9525">
              <a:noFill/>
              <a:miter lim="800000"/>
              <a:headEnd/>
              <a:tailEnd/>
            </a:ln>
          </p:spPr>
        </p:pic>
      </p:grpSp>
      <p:grpSp>
        <p:nvGrpSpPr>
          <p:cNvPr id="9" name="Group 8"/>
          <p:cNvGrpSpPr/>
          <p:nvPr/>
        </p:nvGrpSpPr>
        <p:grpSpPr>
          <a:xfrm>
            <a:off x="8451273" y="2255196"/>
            <a:ext cx="3562980" cy="3477950"/>
            <a:chOff x="8562105" y="2188290"/>
            <a:chExt cx="3562980" cy="3477950"/>
          </a:xfrm>
        </p:grpSpPr>
        <p:sp>
          <p:nvSpPr>
            <p:cNvPr id="8" name="Rectangle 4"/>
            <p:cNvSpPr>
              <a:spLocks noChangeArrowheads="1"/>
            </p:cNvSpPr>
            <p:nvPr/>
          </p:nvSpPr>
          <p:spPr bwMode="auto">
            <a:xfrm>
              <a:off x="8809847" y="2188290"/>
              <a:ext cx="3151244" cy="3375283"/>
            </a:xfrm>
            <a:prstGeom prst="rect">
              <a:avLst/>
            </a:prstGeom>
            <a:noFill/>
            <a:ln w="9525">
              <a:noFill/>
              <a:miter lim="800000"/>
              <a:headEnd/>
              <a:tailEnd/>
            </a:ln>
          </p:spPr>
          <p:txBody>
            <a:bodyPr wrap="square">
              <a:spAutoFit/>
            </a:bodyPr>
            <a:lstStyle/>
            <a:p>
              <a:pPr>
                <a:lnSpc>
                  <a:spcPts val="2160"/>
                </a:lnSpc>
                <a:spcAft>
                  <a:spcPts val="1200"/>
                </a:spcAft>
              </a:pPr>
              <a:r>
                <a:rPr lang="en-US" sz="1600" b="1" dirty="0" err="1">
                  <a:latin typeface="Tahoma" pitchFamily="34" charset="0"/>
                  <a:cs typeface="Tahoma" pitchFamily="34" charset="0"/>
                </a:rPr>
                <a:t>Zemljište</a:t>
              </a:r>
              <a:r>
                <a:rPr lang="en-US" sz="1600" b="1" dirty="0">
                  <a:latin typeface="Tahoma" pitchFamily="34" charset="0"/>
                  <a:cs typeface="Tahoma" pitchFamily="34" charset="0"/>
                </a:rPr>
                <a:t> - </a:t>
              </a:r>
              <a:endParaRPr lang="sr-Latn-RS" sz="1600" b="1" dirty="0">
                <a:latin typeface="Tahoma" pitchFamily="34" charset="0"/>
                <a:cs typeface="Tahoma" pitchFamily="34" charset="0"/>
              </a:endParaRPr>
            </a:p>
            <a:p>
              <a:pPr>
                <a:lnSpc>
                  <a:spcPts val="2160"/>
                </a:lnSpc>
                <a:spcAft>
                  <a:spcPts val="2400"/>
                </a:spcAft>
              </a:pPr>
              <a:r>
                <a:rPr lang="en-US" sz="1600" b="1" dirty="0" err="1">
                  <a:latin typeface="Tahoma" pitchFamily="34" charset="0"/>
                  <a:cs typeface="Tahoma" pitchFamily="34" charset="0"/>
                </a:rPr>
                <a:t>Mešavina</a:t>
              </a:r>
              <a:r>
                <a:rPr lang="en-US" sz="1600" b="1" dirty="0">
                  <a:latin typeface="Tahoma" pitchFamily="34" charset="0"/>
                  <a:cs typeface="Tahoma" pitchFamily="34" charset="0"/>
                </a:rPr>
                <a:t> </a:t>
              </a:r>
              <a:r>
                <a:rPr lang="en-US" sz="1600" b="1" dirty="0" err="1">
                  <a:latin typeface="Tahoma" pitchFamily="34" charset="0"/>
                  <a:cs typeface="Tahoma" pitchFamily="34" charset="0"/>
                </a:rPr>
                <a:t>minerala</a:t>
              </a:r>
              <a:r>
                <a:rPr lang="en-US" sz="1600" b="1" dirty="0">
                  <a:latin typeface="Tahoma" pitchFamily="34" charset="0"/>
                  <a:cs typeface="Tahoma" pitchFamily="34" charset="0"/>
                </a:rPr>
                <a:t>, </a:t>
              </a:r>
              <a:r>
                <a:rPr lang="en-US" sz="1600" b="1" dirty="0" err="1">
                  <a:latin typeface="Tahoma" pitchFamily="34" charset="0"/>
                  <a:cs typeface="Tahoma" pitchFamily="34" charset="0"/>
                </a:rPr>
                <a:t>organskih</a:t>
              </a:r>
              <a:r>
                <a:rPr lang="en-US" sz="1600" b="1" dirty="0">
                  <a:latin typeface="Tahoma" pitchFamily="34" charset="0"/>
                  <a:cs typeface="Tahoma" pitchFamily="34" charset="0"/>
                </a:rPr>
                <a:t> </a:t>
              </a:r>
              <a:r>
                <a:rPr lang="en-US" sz="1600" b="1" dirty="0" err="1">
                  <a:latin typeface="Tahoma" pitchFamily="34" charset="0"/>
                  <a:cs typeface="Tahoma" pitchFamily="34" charset="0"/>
                </a:rPr>
                <a:t>materija</a:t>
              </a:r>
              <a:r>
                <a:rPr lang="en-US" sz="1600" b="1" dirty="0">
                  <a:latin typeface="Tahoma" pitchFamily="34" charset="0"/>
                  <a:cs typeface="Tahoma" pitchFamily="34" charset="0"/>
                </a:rPr>
                <a:t>, </a:t>
              </a:r>
              <a:r>
                <a:rPr lang="en-US" sz="1600" b="1" dirty="0" err="1">
                  <a:latin typeface="Tahoma" pitchFamily="34" charset="0"/>
                  <a:cs typeface="Tahoma" pitchFamily="34" charset="0"/>
                </a:rPr>
                <a:t>živih</a:t>
              </a:r>
              <a:r>
                <a:rPr lang="en-US" sz="1600" b="1" dirty="0">
                  <a:latin typeface="Tahoma" pitchFamily="34" charset="0"/>
                  <a:cs typeface="Tahoma" pitchFamily="34" charset="0"/>
                </a:rPr>
                <a:t> </a:t>
              </a:r>
              <a:r>
                <a:rPr lang="en-US" sz="1600" b="1" dirty="0" err="1">
                  <a:latin typeface="Tahoma" pitchFamily="34" charset="0"/>
                  <a:cs typeface="Tahoma" pitchFamily="34" charset="0"/>
                </a:rPr>
                <a:t>organizama</a:t>
              </a:r>
              <a:r>
                <a:rPr lang="en-US" sz="1600" b="1" dirty="0">
                  <a:latin typeface="Tahoma" pitchFamily="34" charset="0"/>
                  <a:cs typeface="Tahoma" pitchFamily="34" charset="0"/>
                </a:rPr>
                <a:t>, </a:t>
              </a:r>
              <a:r>
                <a:rPr lang="en-US" sz="1600" b="1" dirty="0" err="1">
                  <a:latin typeface="Tahoma" pitchFamily="34" charset="0"/>
                  <a:cs typeface="Tahoma" pitchFamily="34" charset="0"/>
                </a:rPr>
                <a:t>vode</a:t>
              </a:r>
              <a:r>
                <a:rPr lang="en-US" sz="1600" b="1" dirty="0">
                  <a:latin typeface="Tahoma" pitchFamily="34" charset="0"/>
                  <a:cs typeface="Tahoma" pitchFamily="34" charset="0"/>
                </a:rPr>
                <a:t> </a:t>
              </a:r>
              <a:r>
                <a:rPr lang="en-US" sz="1600" b="1" dirty="0" err="1">
                  <a:latin typeface="Tahoma" pitchFamily="34" charset="0"/>
                  <a:cs typeface="Tahoma" pitchFamily="34" charset="0"/>
                </a:rPr>
                <a:t>i</a:t>
              </a:r>
              <a:r>
                <a:rPr lang="en-US" sz="1600" b="1" dirty="0">
                  <a:latin typeface="Tahoma" pitchFamily="34" charset="0"/>
                  <a:cs typeface="Tahoma" pitchFamily="34" charset="0"/>
                </a:rPr>
                <a:t> </a:t>
              </a:r>
              <a:r>
                <a:rPr lang="en-US" sz="1600" b="1" dirty="0" err="1">
                  <a:latin typeface="Tahoma" pitchFamily="34" charset="0"/>
                  <a:cs typeface="Tahoma" pitchFamily="34" charset="0"/>
                </a:rPr>
                <a:t>vazduha</a:t>
              </a:r>
              <a:r>
                <a:rPr lang="en-US" sz="1600" b="1" dirty="0">
                  <a:latin typeface="Tahoma" pitchFamily="34" charset="0"/>
                  <a:cs typeface="Tahoma" pitchFamily="34" charset="0"/>
                </a:rPr>
                <a:t>. </a:t>
              </a:r>
            </a:p>
            <a:p>
              <a:pPr>
                <a:lnSpc>
                  <a:spcPts val="2160"/>
                </a:lnSpc>
              </a:pPr>
              <a:endParaRPr lang="sr-Latn-RS" sz="1600" b="1" dirty="0">
                <a:latin typeface="Tahoma" pitchFamily="34" charset="0"/>
                <a:cs typeface="Tahoma" pitchFamily="34" charset="0"/>
              </a:endParaRPr>
            </a:p>
            <a:p>
              <a:pPr>
                <a:lnSpc>
                  <a:spcPts val="2160"/>
                </a:lnSpc>
              </a:pPr>
              <a:r>
                <a:rPr lang="en-US" sz="1600" b="1" dirty="0" err="1">
                  <a:latin typeface="Tahoma" pitchFamily="34" charset="0"/>
                  <a:cs typeface="Tahoma" pitchFamily="34" charset="0"/>
                </a:rPr>
                <a:t>Nezamenljiv</a:t>
              </a:r>
              <a:r>
                <a:rPr lang="en-US" sz="1600" b="1" dirty="0">
                  <a:latin typeface="Tahoma" pitchFamily="34" charset="0"/>
                  <a:cs typeface="Tahoma" pitchFamily="34" charset="0"/>
                </a:rPr>
                <a:t>, </a:t>
              </a:r>
              <a:r>
                <a:rPr lang="en-US" sz="1600" b="1" dirty="0" err="1">
                  <a:latin typeface="Tahoma" pitchFamily="34" charset="0"/>
                  <a:cs typeface="Tahoma" pitchFamily="34" charset="0"/>
                </a:rPr>
                <a:t>teško</a:t>
              </a:r>
              <a:r>
                <a:rPr lang="en-US" sz="1600" b="1" dirty="0">
                  <a:latin typeface="Tahoma" pitchFamily="34" charset="0"/>
                  <a:cs typeface="Tahoma" pitchFamily="34" charset="0"/>
                </a:rPr>
                <a:t> </a:t>
              </a:r>
              <a:r>
                <a:rPr lang="en-US" sz="1600" b="1" dirty="0" err="1">
                  <a:latin typeface="Tahoma" pitchFamily="34" charset="0"/>
                  <a:cs typeface="Tahoma" pitchFamily="34" charset="0"/>
                </a:rPr>
                <a:t>obnovljiv</a:t>
              </a:r>
              <a:r>
                <a:rPr lang="en-US" sz="1600" b="1" dirty="0">
                  <a:latin typeface="Tahoma" pitchFamily="34" charset="0"/>
                  <a:cs typeface="Tahoma" pitchFamily="34" charset="0"/>
                </a:rPr>
                <a:t> </a:t>
              </a:r>
              <a:r>
                <a:rPr lang="en-US" sz="1600" b="1" dirty="0" err="1">
                  <a:latin typeface="Tahoma" pitchFamily="34" charset="0"/>
                  <a:cs typeface="Tahoma" pitchFamily="34" charset="0"/>
                </a:rPr>
                <a:t>prirodni</a:t>
              </a:r>
              <a:r>
                <a:rPr lang="en-US" sz="1600" b="1" dirty="0">
                  <a:latin typeface="Tahoma" pitchFamily="34" charset="0"/>
                  <a:cs typeface="Tahoma" pitchFamily="34" charset="0"/>
                </a:rPr>
                <a:t> </a:t>
              </a:r>
              <a:r>
                <a:rPr lang="en-US" sz="1600" b="1" dirty="0" err="1">
                  <a:latin typeface="Tahoma" pitchFamily="34" charset="0"/>
                  <a:cs typeface="Tahoma" pitchFamily="34" charset="0"/>
                </a:rPr>
                <a:t>resurs</a:t>
              </a:r>
              <a:r>
                <a:rPr lang="en-US" sz="1600" b="1" dirty="0">
                  <a:latin typeface="Tahoma" pitchFamily="34" charset="0"/>
                  <a:cs typeface="Tahoma" pitchFamily="34" charset="0"/>
                </a:rPr>
                <a:t>, </a:t>
              </a:r>
              <a:r>
                <a:rPr lang="en-US" sz="1600" b="1" dirty="0" err="1">
                  <a:latin typeface="Tahoma" pitchFamily="34" charset="0"/>
                  <a:cs typeface="Tahoma" pitchFamily="34" charset="0"/>
                </a:rPr>
                <a:t>neophodan</a:t>
              </a:r>
              <a:r>
                <a:rPr lang="en-US" sz="1600" b="1" dirty="0">
                  <a:latin typeface="Tahoma" pitchFamily="34" charset="0"/>
                  <a:cs typeface="Tahoma" pitchFamily="34" charset="0"/>
                </a:rPr>
                <a:t> za </a:t>
              </a:r>
              <a:r>
                <a:rPr lang="en-US" sz="1600" b="1" dirty="0" err="1">
                  <a:latin typeface="Tahoma" pitchFamily="34" charset="0"/>
                  <a:cs typeface="Tahoma" pitchFamily="34" charset="0"/>
                </a:rPr>
                <a:t>život</a:t>
              </a:r>
              <a:r>
                <a:rPr lang="sr-Latn-RS" sz="1600" b="1" dirty="0">
                  <a:latin typeface="Tahoma" pitchFamily="34" charset="0"/>
                  <a:cs typeface="Tahoma" pitchFamily="34" charset="0"/>
                </a:rPr>
                <a:t>,</a:t>
              </a:r>
              <a:r>
                <a:rPr lang="en-US" sz="1600" b="1" dirty="0">
                  <a:latin typeface="Tahoma" pitchFamily="34" charset="0"/>
                  <a:cs typeface="Tahoma" pitchFamily="34" charset="0"/>
                </a:rPr>
                <a:t> </a:t>
              </a:r>
              <a:r>
                <a:rPr lang="en-US" sz="1600" b="1" dirty="0" err="1">
                  <a:latin typeface="Tahoma" pitchFamily="34" charset="0"/>
                  <a:cs typeface="Tahoma" pitchFamily="34" charset="0"/>
                </a:rPr>
                <a:t>opstanak</a:t>
              </a:r>
              <a:r>
                <a:rPr lang="en-US" sz="1600" b="1" dirty="0">
                  <a:latin typeface="Tahoma" pitchFamily="34" charset="0"/>
                  <a:cs typeface="Tahoma" pitchFamily="34" charset="0"/>
                </a:rPr>
                <a:t>, </a:t>
              </a:r>
              <a:r>
                <a:rPr lang="en-US" sz="1600" b="1" dirty="0" err="1">
                  <a:latin typeface="Tahoma" pitchFamily="34" charset="0"/>
                  <a:cs typeface="Tahoma" pitchFamily="34" charset="0"/>
                </a:rPr>
                <a:t>osnova</a:t>
              </a:r>
              <a:r>
                <a:rPr lang="en-US" sz="1600" b="1" dirty="0">
                  <a:latin typeface="Tahoma" pitchFamily="34" charset="0"/>
                  <a:cs typeface="Tahoma" pitchFamily="34" charset="0"/>
                </a:rPr>
                <a:t> </a:t>
              </a:r>
              <a:r>
                <a:rPr lang="en-US" sz="1600" b="1" dirty="0" err="1">
                  <a:latin typeface="Tahoma" pitchFamily="34" charset="0"/>
                  <a:cs typeface="Tahoma" pitchFamily="34" charset="0"/>
                </a:rPr>
                <a:t>poljoprivredne</a:t>
              </a:r>
              <a:r>
                <a:rPr lang="en-US" sz="1600" b="1" dirty="0">
                  <a:latin typeface="Tahoma" pitchFamily="34" charset="0"/>
                  <a:cs typeface="Tahoma" pitchFamily="34" charset="0"/>
                </a:rPr>
                <a:t> </a:t>
              </a:r>
              <a:r>
                <a:rPr lang="en-US" sz="1600" b="1" dirty="0" err="1">
                  <a:latin typeface="Tahoma" pitchFamily="34" charset="0"/>
                  <a:cs typeface="Tahoma" pitchFamily="34" charset="0"/>
                </a:rPr>
                <a:t>proizvodnje</a:t>
              </a:r>
              <a:endParaRPr lang="sr-Latn-RS" sz="1600" b="1" dirty="0">
                <a:latin typeface="Tahoma" pitchFamily="34" charset="0"/>
                <a:cs typeface="Tahoma" pitchFamily="34" charset="0"/>
              </a:endParaRPr>
            </a:p>
            <a:p>
              <a:pPr>
                <a:lnSpc>
                  <a:spcPts val="2160"/>
                </a:lnSpc>
              </a:pPr>
              <a:r>
                <a:rPr lang="sr-Latn-RS" sz="1600" b="1" dirty="0">
                  <a:latin typeface="Tahoma" pitchFamily="34" charset="0"/>
                  <a:cs typeface="Tahoma" pitchFamily="34" charset="0"/>
                </a:rPr>
                <a:t>       </a:t>
              </a:r>
              <a:r>
                <a:rPr lang="en-US" sz="1600" b="1" dirty="0">
                  <a:latin typeface="Tahoma" pitchFamily="34" charset="0"/>
                  <a:cs typeface="Tahoma" pitchFamily="34" charset="0"/>
                </a:rPr>
                <a:t> </a:t>
              </a:r>
              <a:r>
                <a:rPr lang="sr-Latn-RS" sz="1600" b="1" dirty="0">
                  <a:latin typeface="Tahoma" pitchFamily="34" charset="0"/>
                  <a:cs typeface="Tahoma" pitchFamily="34" charset="0"/>
                </a:rPr>
                <a:t> </a:t>
              </a:r>
              <a:r>
                <a:rPr lang="en-US" sz="1600" b="1" dirty="0">
                  <a:latin typeface="Tahoma" pitchFamily="34" charset="0"/>
                  <a:cs typeface="Tahoma" pitchFamily="34" charset="0"/>
                </a:rPr>
                <a:t>. . .</a:t>
              </a:r>
              <a:r>
                <a:rPr lang="sr-Latn-RS" sz="1600" b="1" dirty="0">
                  <a:latin typeface="Tahoma" pitchFamily="34" charset="0"/>
                  <a:cs typeface="Tahoma" pitchFamily="34" charset="0"/>
                </a:rPr>
                <a:t> itd.</a:t>
              </a:r>
              <a:endParaRPr lang="en-US" sz="1600" b="1" dirty="0">
                <a:latin typeface="Tahoma" pitchFamily="34" charset="0"/>
                <a:cs typeface="Tahoma" pitchFamily="34" charset="0"/>
              </a:endParaRPr>
            </a:p>
          </p:txBody>
        </p:sp>
        <p:sp>
          <p:nvSpPr>
            <p:cNvPr id="3" name="Oval 2"/>
            <p:cNvSpPr/>
            <p:nvPr/>
          </p:nvSpPr>
          <p:spPr>
            <a:xfrm>
              <a:off x="8562105" y="3655351"/>
              <a:ext cx="3562980" cy="20108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1" name="Rectangle 10"/>
          <p:cNvSpPr/>
          <p:nvPr/>
        </p:nvSpPr>
        <p:spPr>
          <a:xfrm>
            <a:off x="5292735" y="627328"/>
            <a:ext cx="1606530" cy="400110"/>
          </a:xfrm>
          <a:prstGeom prst="rect">
            <a:avLst/>
          </a:prstGeom>
        </p:spPr>
        <p:txBody>
          <a:bodyPr wrap="none">
            <a:spAutoFit/>
          </a:bodyPr>
          <a:lstStyle/>
          <a:p>
            <a:r>
              <a:rPr lang="en-US" sz="2000" b="1" u="sng" dirty="0" err="1">
                <a:latin typeface="Tahoma" pitchFamily="34" charset="0"/>
                <a:cs typeface="Tahoma" pitchFamily="34" charset="0"/>
              </a:rPr>
              <a:t>ZEMLJIŠTE</a:t>
            </a:r>
            <a:endParaRPr lang="en-US" sz="2000" dirty="0"/>
          </a:p>
        </p:txBody>
      </p:sp>
    </p:spTree>
    <p:extLst>
      <p:ext uri="{BB962C8B-B14F-4D97-AF65-F5344CB8AC3E}">
        <p14:creationId xmlns:p14="http://schemas.microsoft.com/office/powerpoint/2010/main" val="441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r="1352"/>
          <a:stretch>
            <a:fillRect/>
          </a:stretch>
        </p:blipFill>
        <p:spPr bwMode="auto">
          <a:xfrm>
            <a:off x="1204854" y="1151223"/>
            <a:ext cx="7988561" cy="5353065"/>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4189128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srcRect/>
          <a:stretch>
            <a:fillRect/>
          </a:stretch>
        </p:blipFill>
        <p:spPr bwMode="auto">
          <a:xfrm>
            <a:off x="1183339" y="1193953"/>
            <a:ext cx="8011872" cy="5312780"/>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619176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cstate="print"/>
          <a:srcRect/>
          <a:stretch>
            <a:fillRect/>
          </a:stretch>
        </p:blipFill>
        <p:spPr bwMode="auto">
          <a:xfrm>
            <a:off x="4028334" y="401447"/>
            <a:ext cx="4647309" cy="6062276"/>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1072709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108038" y="1178502"/>
            <a:ext cx="8166343" cy="5334244"/>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2768362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903131" y="1092819"/>
            <a:ext cx="7218445" cy="5413197"/>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6905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129552" y="1187245"/>
            <a:ext cx="8079217" cy="5309983"/>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85918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a:stretch>
            <a:fillRect/>
          </a:stretch>
        </p:blipFill>
        <p:spPr bwMode="auto">
          <a:xfrm>
            <a:off x="1194100" y="1194101"/>
            <a:ext cx="7976464" cy="5296801"/>
          </a:xfrm>
          <a:prstGeom prst="rect">
            <a:avLst/>
          </a:prstGeom>
          <a:noFill/>
          <a:ln w="22225">
            <a:solidFill>
              <a:schemeClr val="accent2">
                <a:lumMod val="50000"/>
              </a:schemeClr>
            </a:solidFill>
            <a:miter lim="800000"/>
            <a:headEnd/>
            <a:tailEnd/>
          </a:ln>
        </p:spPr>
      </p:pic>
    </p:spTree>
    <p:extLst>
      <p:ext uri="{BB962C8B-B14F-4D97-AF65-F5344CB8AC3E}">
        <p14:creationId xmlns:p14="http://schemas.microsoft.com/office/powerpoint/2010/main" val="421766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106205" y="1151067"/>
            <a:ext cx="8122681" cy="5336465"/>
          </a:xfrm>
          <a:prstGeom prst="rect">
            <a:avLst/>
          </a:prstGeom>
          <a:noFill/>
          <a:ln w="22225">
            <a:solidFill>
              <a:schemeClr val="accent2">
                <a:lumMod val="50000"/>
              </a:schemeClr>
            </a:solidFill>
            <a:miter lim="800000"/>
            <a:headEnd/>
            <a:tailEnd/>
          </a:ln>
        </p:spPr>
      </p:pic>
    </p:spTree>
    <p:extLst>
      <p:ext uri="{BB962C8B-B14F-4D97-AF65-F5344CB8AC3E}">
        <p14:creationId xmlns:p14="http://schemas.microsoft.com/office/powerpoint/2010/main" val="538485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226372" y="1169072"/>
            <a:ext cx="8026495" cy="5296946"/>
          </a:xfrm>
          <a:prstGeom prst="rect">
            <a:avLst/>
          </a:prstGeom>
          <a:noFill/>
          <a:ln w="22225">
            <a:solidFill>
              <a:schemeClr val="accent2">
                <a:lumMod val="50000"/>
              </a:schemeClr>
            </a:solidFill>
            <a:miter lim="800000"/>
            <a:headEnd/>
            <a:tailEnd/>
          </a:ln>
        </p:spPr>
      </p:pic>
    </p:spTree>
    <p:extLst>
      <p:ext uri="{BB962C8B-B14F-4D97-AF65-F5344CB8AC3E}">
        <p14:creationId xmlns:p14="http://schemas.microsoft.com/office/powerpoint/2010/main" val="4230589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1941090" y="1103970"/>
            <a:ext cx="7151212" cy="5363737"/>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07307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9402" y="2299044"/>
            <a:ext cx="9714155" cy="1754326"/>
          </a:xfrm>
          <a:prstGeom prst="rect">
            <a:avLst/>
          </a:prstGeom>
          <a:noFill/>
        </p:spPr>
        <p:txBody>
          <a:bodyPr wrap="square" rtlCol="0">
            <a:spAutoFit/>
          </a:bodyPr>
          <a:lstStyle/>
          <a:p>
            <a:pPr>
              <a:lnSpc>
                <a:spcPct val="150000"/>
              </a:lnSpc>
            </a:pPr>
            <a:r>
              <a:rPr lang="sr-Latn-RS" sz="2400" b="1" dirty="0">
                <a:latin typeface="Tahoma" pitchFamily="34" charset="0"/>
                <a:ea typeface="Tahoma" pitchFamily="34" charset="0"/>
                <a:cs typeface="Tahoma" pitchFamily="34" charset="0"/>
              </a:rPr>
              <a:t>Erozioni procesi se najčešće (neopravdano) vezuju samo za neke karakteristične, ekstremne pojavne oblike, daleke zemlje, planinska područja, pustinjske oblasti i sl. </a:t>
            </a:r>
            <a:endParaRPr lang="en-US" sz="2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6266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108035" y="1164826"/>
            <a:ext cx="8109025" cy="5332962"/>
          </a:xfrm>
          <a:prstGeom prst="rect">
            <a:avLst/>
          </a:prstGeom>
          <a:noFill/>
          <a:ln w="22225">
            <a:solidFill>
              <a:schemeClr val="accent2">
                <a:lumMod val="50000"/>
              </a:schemeClr>
            </a:solidFill>
            <a:miter lim="800000"/>
            <a:headEnd/>
            <a:tailEnd/>
          </a:ln>
        </p:spPr>
      </p:pic>
    </p:spTree>
    <p:extLst>
      <p:ext uri="{BB962C8B-B14F-4D97-AF65-F5344CB8AC3E}">
        <p14:creationId xmlns:p14="http://schemas.microsoft.com/office/powerpoint/2010/main" val="2717367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515650" y="1086522"/>
            <a:ext cx="7596671" cy="5426992"/>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475034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Lst>
          </a:blip>
          <a:srcRect l="2174" t="1310" r="1958" b="2822"/>
          <a:stretch>
            <a:fillRect/>
          </a:stretch>
        </p:blipFill>
        <p:spPr bwMode="auto">
          <a:xfrm>
            <a:off x="1500804" y="1097280"/>
            <a:ext cx="7645212" cy="5404374"/>
          </a:xfrm>
          <a:prstGeom prst="rect">
            <a:avLst/>
          </a:prstGeom>
          <a:noFill/>
          <a:ln w="19050">
            <a:solidFill>
              <a:schemeClr val="accent2">
                <a:lumMod val="50000"/>
              </a:schemeClr>
            </a:solidFill>
            <a:miter lim="800000"/>
            <a:headEnd/>
            <a:tailEnd/>
          </a:ln>
          <a:effectLst/>
        </p:spPr>
      </p:pic>
    </p:spTree>
    <p:extLst>
      <p:ext uri="{BB962C8B-B14F-4D97-AF65-F5344CB8AC3E}">
        <p14:creationId xmlns:p14="http://schemas.microsoft.com/office/powerpoint/2010/main" val="878525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odoleze-Pol b"/>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a:stretch>
            <a:fillRect/>
          </a:stretch>
        </p:blipFill>
        <p:spPr bwMode="auto">
          <a:xfrm>
            <a:off x="2022437" y="1132730"/>
            <a:ext cx="7153401" cy="5365051"/>
          </a:xfrm>
          <a:prstGeom prst="rect">
            <a:avLst/>
          </a:prstGeom>
          <a:noFill/>
          <a:ln w="25400">
            <a:solidFill>
              <a:srgbClr val="000080"/>
            </a:solidFill>
            <a:miter lim="800000"/>
            <a:headEnd/>
            <a:tailEnd/>
          </a:ln>
        </p:spPr>
      </p:pic>
    </p:spTree>
    <p:extLst>
      <p:ext uri="{BB962C8B-B14F-4D97-AF65-F5344CB8AC3E}">
        <p14:creationId xmlns:p14="http://schemas.microsoft.com/office/powerpoint/2010/main" val="389124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1327727" y="1018586"/>
            <a:ext cx="10005291" cy="5016758"/>
          </a:xfrm>
          <a:prstGeom prst="rect">
            <a:avLst/>
          </a:prstGeom>
          <a:noFill/>
          <a:ln w="9525">
            <a:noFill/>
            <a:miter lim="800000"/>
            <a:headEnd/>
            <a:tailEnd/>
          </a:ln>
        </p:spPr>
        <p:txBody>
          <a:bodyPr wrap="square">
            <a:spAutoFit/>
          </a:bodyPr>
          <a:lstStyle/>
          <a:p>
            <a:pPr marL="342900" indent="-342900" algn="ctr"/>
            <a:r>
              <a:rPr lang="sr-Latn-CS" sz="2000" b="1" u="sng" dirty="0">
                <a:latin typeface="Tahoma" pitchFamily="34" charset="0"/>
                <a:ea typeface="Tahoma" pitchFamily="34" charset="0"/>
                <a:cs typeface="Tahoma" pitchFamily="34" charset="0"/>
              </a:rPr>
              <a:t>ŠTETE OD EROZIJE</a:t>
            </a:r>
          </a:p>
          <a:p>
            <a:pPr marL="342900" indent="-342900"/>
            <a:endParaRPr lang="sr-Latn-CS" sz="2000" b="1" dirty="0">
              <a:latin typeface="Tahoma" pitchFamily="34" charset="0"/>
              <a:ea typeface="Tahoma" pitchFamily="34" charset="0"/>
              <a:cs typeface="Tahoma" pitchFamily="34" charset="0"/>
            </a:endParaRPr>
          </a:p>
          <a:p>
            <a:r>
              <a:rPr lang="sr-Latn-CS" sz="2000" b="1" dirty="0">
                <a:latin typeface="Tahoma" pitchFamily="34" charset="0"/>
                <a:ea typeface="Tahoma" pitchFamily="34" charset="0"/>
                <a:cs typeface="Tahoma" pitchFamily="34" charset="0"/>
              </a:rPr>
              <a:t>Nepovoljne, štetne, posledice nastale usled delovanja procesa vodne i eolske erozije generalno posmatrano, mogu se podeliti na :</a:t>
            </a:r>
          </a:p>
          <a:p>
            <a:pPr marL="342900" indent="-342900"/>
            <a:endParaRPr lang="sr-Latn-CS" sz="2000" b="1" dirty="0">
              <a:latin typeface="Tahoma" pitchFamily="34" charset="0"/>
              <a:ea typeface="Tahoma" pitchFamily="34" charset="0"/>
              <a:cs typeface="Tahoma" pitchFamily="34" charset="0"/>
            </a:endParaRPr>
          </a:p>
          <a:p>
            <a:pPr marL="800100" lvl="1" indent="-342900">
              <a:spcAft>
                <a:spcPts val="1200"/>
              </a:spcAft>
            </a:pPr>
            <a:r>
              <a:rPr lang="sr-Latn-CS" sz="2000" b="1" dirty="0">
                <a:latin typeface="Tahoma" pitchFamily="34" charset="0"/>
                <a:ea typeface="Tahoma" pitchFamily="34" charset="0"/>
                <a:cs typeface="Tahoma" pitchFamily="34" charset="0"/>
              </a:rPr>
              <a:t>* Direktne</a:t>
            </a:r>
          </a:p>
          <a:p>
            <a:pPr marL="800100" lvl="1" indent="-342900"/>
            <a:r>
              <a:rPr lang="sr-Latn-CS" sz="2000" b="1" dirty="0">
                <a:latin typeface="Tahoma" pitchFamily="34" charset="0"/>
                <a:ea typeface="Tahoma" pitchFamily="34" charset="0"/>
                <a:cs typeface="Tahoma" pitchFamily="34" charset="0"/>
              </a:rPr>
              <a:t>* Indirektne</a:t>
            </a:r>
          </a:p>
          <a:p>
            <a:pPr marL="342900" indent="-342900"/>
            <a:endParaRPr lang="sr-Latn-CS" sz="2000" b="1" dirty="0">
              <a:latin typeface="Tahoma" pitchFamily="34" charset="0"/>
              <a:ea typeface="Tahoma" pitchFamily="34" charset="0"/>
              <a:cs typeface="Tahoma" pitchFamily="34" charset="0"/>
            </a:endParaRPr>
          </a:p>
          <a:p>
            <a:pPr>
              <a:spcAft>
                <a:spcPct val="30000"/>
              </a:spcAft>
            </a:pPr>
            <a:endParaRPr lang="sr-Latn-CS" sz="2000" b="1" dirty="0">
              <a:latin typeface="Tahoma" pitchFamily="34" charset="0"/>
              <a:ea typeface="Tahoma" pitchFamily="34" charset="0"/>
              <a:cs typeface="Tahoma" pitchFamily="34" charset="0"/>
            </a:endParaRPr>
          </a:p>
          <a:p>
            <a:pPr>
              <a:spcAft>
                <a:spcPct val="30000"/>
              </a:spcAft>
            </a:pPr>
            <a:r>
              <a:rPr lang="sr-Latn-CS" sz="2000" b="1" dirty="0">
                <a:latin typeface="Tahoma" pitchFamily="34" charset="0"/>
                <a:ea typeface="Tahoma" pitchFamily="34" charset="0"/>
                <a:cs typeface="Tahoma" pitchFamily="34" charset="0"/>
              </a:rPr>
              <a:t>Štete se manifestuju u mnogim privrednim granama ali su najizraženije u: </a:t>
            </a:r>
          </a:p>
          <a:p>
            <a:pPr marL="1714500" lvl="3" indent="-342900">
              <a:spcAft>
                <a:spcPct val="30000"/>
              </a:spcAft>
            </a:pPr>
            <a:r>
              <a:rPr lang="sr-Latn-CS" sz="2000" b="1" dirty="0">
                <a:latin typeface="Tahoma" pitchFamily="34" charset="0"/>
                <a:ea typeface="Tahoma" pitchFamily="34" charset="0"/>
                <a:cs typeface="Tahoma" pitchFamily="34" charset="0"/>
              </a:rPr>
              <a:t>- poljoprivredi, </a:t>
            </a:r>
          </a:p>
          <a:p>
            <a:pPr marL="1714500" lvl="3" indent="-342900">
              <a:spcAft>
                <a:spcPct val="30000"/>
              </a:spcAft>
            </a:pPr>
            <a:r>
              <a:rPr lang="sr-Latn-CS" sz="2000" b="1" dirty="0">
                <a:latin typeface="Tahoma" pitchFamily="34" charset="0"/>
                <a:ea typeface="Tahoma" pitchFamily="34" charset="0"/>
                <a:cs typeface="Tahoma" pitchFamily="34" charset="0"/>
              </a:rPr>
              <a:t>- vodoprivredi, </a:t>
            </a:r>
          </a:p>
          <a:p>
            <a:pPr marL="1714500" lvl="3" indent="-342900">
              <a:spcAft>
                <a:spcPct val="30000"/>
              </a:spcAft>
            </a:pPr>
            <a:r>
              <a:rPr lang="sr-Latn-CS" sz="2000" b="1" dirty="0">
                <a:latin typeface="Tahoma" pitchFamily="34" charset="0"/>
                <a:ea typeface="Tahoma" pitchFamily="34" charset="0"/>
                <a:cs typeface="Tahoma" pitchFamily="34" charset="0"/>
              </a:rPr>
              <a:t>- šumarstvu i </a:t>
            </a:r>
          </a:p>
          <a:p>
            <a:pPr marL="1714500" lvl="3" indent="-342900"/>
            <a:r>
              <a:rPr lang="sr-Latn-CS" sz="2000" b="1" dirty="0">
                <a:latin typeface="Tahoma" pitchFamily="34" charset="0"/>
                <a:ea typeface="Tahoma" pitchFamily="34" charset="0"/>
                <a:cs typeface="Tahoma" pitchFamily="34" charset="0"/>
              </a:rPr>
              <a:t>- saobraćaju.</a:t>
            </a:r>
          </a:p>
        </p:txBody>
      </p:sp>
    </p:spTree>
    <p:extLst>
      <p:ext uri="{BB962C8B-B14F-4D97-AF65-F5344CB8AC3E}">
        <p14:creationId xmlns:p14="http://schemas.microsoft.com/office/powerpoint/2010/main" val="4016830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983673" y="808189"/>
            <a:ext cx="9320054" cy="5632311"/>
          </a:xfrm>
          <a:prstGeom prst="rect">
            <a:avLst/>
          </a:prstGeom>
          <a:noFill/>
          <a:ln w="9525">
            <a:noFill/>
            <a:miter lim="800000"/>
            <a:headEnd/>
            <a:tailEnd/>
          </a:ln>
        </p:spPr>
        <p:txBody>
          <a:bodyPr wrap="square">
            <a:spAutoFit/>
          </a:bodyPr>
          <a:lstStyle/>
          <a:p>
            <a:pPr algn="ctr"/>
            <a:r>
              <a:rPr lang="sr-Latn-CS" b="1" u="sng" dirty="0">
                <a:latin typeface="Tahoma" pitchFamily="34" charset="0"/>
                <a:ea typeface="Tahoma" pitchFamily="34" charset="0"/>
                <a:cs typeface="Tahoma" pitchFamily="34" charset="0"/>
              </a:rPr>
              <a:t>Direktne štete</a:t>
            </a:r>
            <a:r>
              <a:rPr lang="sr-Latn-CS" b="1" dirty="0">
                <a:latin typeface="Tahoma" pitchFamily="34" charset="0"/>
                <a:ea typeface="Tahoma" pitchFamily="34" charset="0"/>
                <a:cs typeface="Tahoma" pitchFamily="34" charset="0"/>
              </a:rPr>
              <a:t> </a:t>
            </a: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Odnošenjem zemljišnog pokrivača (delimično ili u potpunosti).</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Kvarenje strukture zemljišta putem udara kišnih kapi (stvaranje pokorice) ...</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Gubitak plodnosti zemljišta odnošenjem najfinijih čestica koje su nosioci plodnosti (u erozionom nanosu povećan je sadržaj organskih i hranljivih materija u odnosu na okolno zemljište)</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Odnošenje semena i nedovoljno razvijenih gajenih biljaka - poljoprivrednih kultura. </a:t>
            </a: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Zasipanje (zatrpavanje) biljaka erozionim nanosom,</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Peskiranje tj. "bombardovanje" delova biljaka i oštećenje plodova i zeljastih delova biljke</a:t>
            </a:r>
          </a:p>
          <a:p>
            <a:endParaRPr lang="sr-Latn-RS" b="1" dirty="0">
              <a:latin typeface="Tahoma" pitchFamily="34" charset="0"/>
              <a:ea typeface="Tahoma" pitchFamily="34" charset="0"/>
              <a:cs typeface="Tahoma" pitchFamily="34" charset="0"/>
            </a:endParaRPr>
          </a:p>
          <a:p>
            <a:r>
              <a:rPr lang="sr-Latn-RS" b="1" dirty="0">
                <a:latin typeface="Tahoma" pitchFamily="34" charset="0"/>
                <a:ea typeface="Tahoma" pitchFamily="34" charset="0"/>
                <a:cs typeface="Tahoma" pitchFamily="34" charset="0"/>
              </a:rPr>
              <a:t>Oštećenje, gubitak projektovanih karakteristika i smetnje u radu vodoprivrednih objekata</a:t>
            </a:r>
            <a:endParaRPr lang="en-US"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27282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1346394" y="1648313"/>
            <a:ext cx="8610600" cy="3877985"/>
          </a:xfrm>
          <a:prstGeom prst="rect">
            <a:avLst/>
          </a:prstGeom>
          <a:noFill/>
          <a:ln w="9525">
            <a:noFill/>
            <a:miter lim="800000"/>
            <a:headEnd/>
            <a:tailEnd/>
          </a:ln>
        </p:spPr>
        <p:txBody>
          <a:bodyPr>
            <a:spAutoFit/>
          </a:bodyPr>
          <a:lstStyle/>
          <a:p>
            <a:pPr>
              <a:lnSpc>
                <a:spcPct val="150000"/>
              </a:lnSpc>
            </a:pPr>
            <a:r>
              <a:rPr lang="sr-Latn-CS" b="1" u="sng" dirty="0">
                <a:latin typeface="Tahoma" pitchFamily="34" charset="0"/>
                <a:ea typeface="Tahoma" pitchFamily="34" charset="0"/>
                <a:cs typeface="Tahoma" pitchFamily="34" charset="0"/>
              </a:rPr>
              <a:t>Indirektne štetu </a:t>
            </a:r>
          </a:p>
          <a:p>
            <a:pPr>
              <a:lnSpc>
                <a:spcPct val="150000"/>
              </a:lnSpc>
            </a:pPr>
            <a:endParaRPr lang="sr-Latn-CS" b="1" u="sng" dirty="0">
              <a:latin typeface="Tahoma" pitchFamily="34" charset="0"/>
              <a:ea typeface="Tahoma" pitchFamily="34" charset="0"/>
              <a:cs typeface="Tahoma" pitchFamily="34" charset="0"/>
            </a:endParaRPr>
          </a:p>
          <a:p>
            <a:pPr>
              <a:lnSpc>
                <a:spcPct val="150000"/>
              </a:lnSpc>
              <a:spcAft>
                <a:spcPts val="1200"/>
              </a:spcAft>
            </a:pPr>
            <a:r>
              <a:rPr lang="sr-Latn-CS" b="1" dirty="0">
                <a:latin typeface="Tahoma" pitchFamily="34" charset="0"/>
                <a:ea typeface="Tahoma" pitchFamily="34" charset="0"/>
                <a:cs typeface="Tahoma" pitchFamily="34" charset="0"/>
              </a:rPr>
              <a:t>Posledica uticaja nekih direktnih šteta. </a:t>
            </a:r>
          </a:p>
          <a:p>
            <a:pPr>
              <a:lnSpc>
                <a:spcPct val="150000"/>
              </a:lnSpc>
              <a:spcAft>
                <a:spcPts val="1200"/>
              </a:spcAft>
            </a:pPr>
            <a:r>
              <a:rPr lang="sr-Latn-CS" b="1" dirty="0">
                <a:latin typeface="Tahoma" pitchFamily="34" charset="0"/>
                <a:ea typeface="Tahoma" pitchFamily="34" charset="0"/>
                <a:cs typeface="Tahoma" pitchFamily="34" charset="0"/>
              </a:rPr>
              <a:t>Po obimu i značaju mogu da prevaziđu direktne. </a:t>
            </a:r>
          </a:p>
          <a:p>
            <a:pPr>
              <a:lnSpc>
                <a:spcPct val="150000"/>
              </a:lnSpc>
              <a:spcAft>
                <a:spcPts val="1200"/>
              </a:spcAft>
            </a:pPr>
            <a:endParaRPr lang="sr-Latn-CS" b="1" dirty="0">
              <a:latin typeface="Tahoma" pitchFamily="34" charset="0"/>
              <a:ea typeface="Tahoma" pitchFamily="34" charset="0"/>
              <a:cs typeface="Tahoma" pitchFamily="34" charset="0"/>
            </a:endParaRPr>
          </a:p>
          <a:p>
            <a:pPr>
              <a:lnSpc>
                <a:spcPct val="150000"/>
              </a:lnSpc>
            </a:pPr>
            <a:r>
              <a:rPr lang="sr-Latn-CS" b="1" dirty="0">
                <a:latin typeface="Tahoma" pitchFamily="34" charset="0"/>
                <a:ea typeface="Tahoma" pitchFamily="34" charset="0"/>
                <a:cs typeface="Tahoma" pitchFamily="34" charset="0"/>
              </a:rPr>
              <a:t>Smanjena plodnost i prinosi, prekid saobraćaja, efekti oštećenja melioracionih sistema, gubitak korisne zapremine kanala i akumulacija, povećana opasnost od poplava, oštećenje saobraćajnica ... </a:t>
            </a:r>
          </a:p>
        </p:txBody>
      </p:sp>
    </p:spTree>
    <p:extLst>
      <p:ext uri="{BB962C8B-B14F-4D97-AF65-F5344CB8AC3E}">
        <p14:creationId xmlns:p14="http://schemas.microsoft.com/office/powerpoint/2010/main" val="1998430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1101436" y="1653310"/>
            <a:ext cx="8305800" cy="3416320"/>
          </a:xfrm>
          <a:prstGeom prst="rect">
            <a:avLst/>
          </a:prstGeom>
          <a:noFill/>
          <a:ln w="9525">
            <a:noFill/>
            <a:miter lim="800000"/>
            <a:headEnd/>
            <a:tailEnd/>
          </a:ln>
        </p:spPr>
        <p:txBody>
          <a:bodyPr>
            <a:spAutoFit/>
          </a:bodyPr>
          <a:lstStyle/>
          <a:p>
            <a:r>
              <a:rPr lang="sr-Latn-CS" b="1" u="sng" dirty="0">
                <a:latin typeface="Tahoma" pitchFamily="34" charset="0"/>
                <a:ea typeface="Tahoma" pitchFamily="34" charset="0"/>
                <a:cs typeface="Tahoma" pitchFamily="34" charset="0"/>
              </a:rPr>
              <a:t>Bujične poplave</a:t>
            </a:r>
            <a:endParaRPr lang="en-US" b="1" u="sng"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Zasipanje kanala, akumulacija i drugih vodoprivrednih objekata, ali i naselja, saobraćajnica ... erozionim nanosima</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Katastrofalno oštećenje (rušenje) saobraćajnica, mostova ...</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Transport i širenje rasutog (difuznog) zagadjenja </a:t>
            </a:r>
            <a:endParaRPr lang="en-US" b="1" dirty="0">
              <a:latin typeface="Tahoma" pitchFamily="34" charset="0"/>
              <a:ea typeface="Tahoma" pitchFamily="34" charset="0"/>
              <a:cs typeface="Tahoma" pitchFamily="34" charset="0"/>
            </a:endParaRPr>
          </a:p>
          <a:p>
            <a:endParaRPr lang="sr-Latn-CS" b="1" dirty="0">
              <a:latin typeface="Tahoma" pitchFamily="34" charset="0"/>
              <a:ea typeface="Tahoma" pitchFamily="34" charset="0"/>
              <a:cs typeface="Tahoma" pitchFamily="34" charset="0"/>
            </a:endParaRPr>
          </a:p>
          <a:p>
            <a:r>
              <a:rPr lang="sr-Latn-CS" b="1" dirty="0">
                <a:latin typeface="Tahoma" pitchFamily="34" charset="0"/>
                <a:ea typeface="Tahoma" pitchFamily="34" charset="0"/>
                <a:cs typeface="Tahoma" pitchFamily="34" charset="0"/>
              </a:rPr>
              <a:t>Erozija ima i direktan uticaj na životnu sredinu. Ugrožene su sve osnovne komponente životne sredine: zemljište, voda i vazduh. Voda i zemljište putem nanosa, vazduh eolskom eroziom.</a:t>
            </a:r>
          </a:p>
        </p:txBody>
      </p:sp>
    </p:spTree>
    <p:extLst>
      <p:ext uri="{BB962C8B-B14F-4D97-AF65-F5344CB8AC3E}">
        <p14:creationId xmlns:p14="http://schemas.microsoft.com/office/powerpoint/2010/main" val="3150141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1346393" y="1555950"/>
            <a:ext cx="9340079" cy="3416320"/>
          </a:xfrm>
          <a:prstGeom prst="rect">
            <a:avLst/>
          </a:prstGeom>
          <a:noFill/>
          <a:ln w="9525">
            <a:noFill/>
            <a:miter lim="800000"/>
            <a:headEnd/>
            <a:tailEnd/>
          </a:ln>
        </p:spPr>
        <p:txBody>
          <a:bodyPr wrap="square">
            <a:spAutoFit/>
          </a:bodyPr>
          <a:lstStyle/>
          <a:p>
            <a:pPr>
              <a:lnSpc>
                <a:spcPct val="150000"/>
              </a:lnSpc>
            </a:pPr>
            <a:r>
              <a:rPr lang="sr-Latn-CS" b="1" dirty="0">
                <a:latin typeface="Tahoma" pitchFamily="34" charset="0"/>
                <a:ea typeface="Tahoma" pitchFamily="34" charset="0"/>
                <a:cs typeface="Tahoma" pitchFamily="34" charset="0"/>
              </a:rPr>
              <a:t>	Posebno treba izdvojiti </a:t>
            </a:r>
          </a:p>
          <a:p>
            <a:pPr>
              <a:lnSpc>
                <a:spcPct val="150000"/>
              </a:lnSpc>
            </a:pPr>
            <a:endParaRPr lang="sr-Latn-CS" b="1" dirty="0">
              <a:latin typeface="Tahoma" pitchFamily="34" charset="0"/>
              <a:ea typeface="Tahoma" pitchFamily="34" charset="0"/>
              <a:cs typeface="Tahoma" pitchFamily="34" charset="0"/>
            </a:endParaRPr>
          </a:p>
          <a:p>
            <a:pPr>
              <a:lnSpc>
                <a:spcPct val="150000"/>
              </a:lnSpc>
            </a:pPr>
            <a:r>
              <a:rPr lang="sr-Latn-CS" b="1" u="sng" dirty="0">
                <a:latin typeface="Tahoma" pitchFamily="34" charset="0"/>
                <a:ea typeface="Tahoma" pitchFamily="34" charset="0"/>
                <a:cs typeface="Tahoma" pitchFamily="34" charset="0"/>
              </a:rPr>
              <a:t>Potencijalne štete</a:t>
            </a:r>
            <a:r>
              <a:rPr lang="sr-Latn-CS" b="1" dirty="0">
                <a:latin typeface="Tahoma" pitchFamily="34" charset="0"/>
                <a:ea typeface="Tahoma" pitchFamily="34" charset="0"/>
                <a:cs typeface="Tahoma" pitchFamily="34" charset="0"/>
              </a:rPr>
              <a:t>. </a:t>
            </a:r>
          </a:p>
          <a:p>
            <a:pPr>
              <a:lnSpc>
                <a:spcPct val="150000"/>
              </a:lnSpc>
            </a:pPr>
            <a:endParaRPr lang="sr-Latn-CS" b="1" dirty="0">
              <a:latin typeface="Tahoma" pitchFamily="34" charset="0"/>
              <a:ea typeface="Tahoma" pitchFamily="34" charset="0"/>
              <a:cs typeface="Tahoma" pitchFamily="34" charset="0"/>
            </a:endParaRPr>
          </a:p>
          <a:p>
            <a:pPr>
              <a:lnSpc>
                <a:spcPct val="150000"/>
              </a:lnSpc>
            </a:pPr>
            <a:r>
              <a:rPr lang="sr-Latn-CS" b="1" dirty="0">
                <a:latin typeface="Tahoma" pitchFamily="34" charset="0"/>
                <a:ea typeface="Tahoma" pitchFamily="34" charset="0"/>
                <a:cs typeface="Tahoma" pitchFamily="34" charset="0"/>
              </a:rPr>
              <a:t>To su one štete do kojih bi moglo doći pod određenim uslovima. Važno ih je sagledati jer se na taj način ukazuje na njihov mogući obim i posledice pa postaje jasno da je mnogo efikasnije i svrsishodnije preduprediti pojavu erozionih procesa određenim radovima radi njihovog otklanjanja .</a:t>
            </a:r>
            <a:endParaRPr lang="en-US"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18748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231958" y="851589"/>
            <a:ext cx="9728083" cy="1231106"/>
          </a:xfrm>
          <a:prstGeom prst="rect">
            <a:avLst/>
          </a:prstGeom>
          <a:noFill/>
          <a:ln w="9525">
            <a:noFill/>
            <a:miter lim="800000"/>
            <a:headEnd/>
            <a:tailEnd/>
          </a:ln>
        </p:spPr>
        <p:txBody>
          <a:bodyPr wrap="square">
            <a:spAutoFit/>
          </a:bodyPr>
          <a:lstStyle/>
          <a:p>
            <a:pPr marL="342900" indent="-342900" algn="ctr">
              <a:spcAft>
                <a:spcPts val="0"/>
              </a:spcAft>
            </a:pPr>
            <a:r>
              <a:rPr lang="sr-Latn-CS" sz="2000" b="1" dirty="0">
                <a:latin typeface="Tahoma" panose="020B0604030504040204" pitchFamily="34" charset="0"/>
                <a:ea typeface="Tahoma" panose="020B0604030504040204" pitchFamily="34" charset="0"/>
                <a:cs typeface="Tahoma" panose="020B0604030504040204" pitchFamily="34" charset="0"/>
              </a:rPr>
              <a:t>ZAŠTITA OD EROZIJE</a:t>
            </a:r>
          </a:p>
          <a:p>
            <a:pPr algn="ctr">
              <a:spcAft>
                <a:spcPts val="2400"/>
              </a:spcAft>
            </a:pPr>
            <a:r>
              <a:rPr lang="sr-Latn-CS" sz="1600" b="1" dirty="0">
                <a:latin typeface="Tahoma" panose="020B0604030504040204" pitchFamily="34" charset="0"/>
                <a:ea typeface="Tahoma" panose="020B0604030504040204" pitchFamily="34" charset="0"/>
                <a:cs typeface="Tahoma" panose="020B0604030504040204" pitchFamily="34" charset="0"/>
              </a:rPr>
              <a:t>(Borba protiv erozije, Antieroziona zaštita, Konzervacija zemljišta i voda)</a:t>
            </a:r>
          </a:p>
          <a:p>
            <a:pPr marL="342900" indent="-342900" algn="ctr"/>
            <a:r>
              <a:rPr lang="sr-Latn-CS" b="1" u="sng" dirty="0">
                <a:solidFill>
                  <a:srgbClr val="A50021"/>
                </a:solidFill>
                <a:latin typeface="Tahoma" panose="020B0604030504040204" pitchFamily="34" charset="0"/>
                <a:ea typeface="Tahoma" panose="020B0604030504040204" pitchFamily="34" charset="0"/>
                <a:cs typeface="Tahoma" panose="020B0604030504040204" pitchFamily="34" charset="0"/>
              </a:rPr>
              <a:t>OSNOVNA NAČELA - PRINCIPI</a:t>
            </a:r>
          </a:p>
        </p:txBody>
      </p:sp>
      <p:grpSp>
        <p:nvGrpSpPr>
          <p:cNvPr id="5" name="Group 4"/>
          <p:cNvGrpSpPr/>
          <p:nvPr/>
        </p:nvGrpSpPr>
        <p:grpSpPr>
          <a:xfrm>
            <a:off x="543072" y="2462651"/>
            <a:ext cx="11408786" cy="3631763"/>
            <a:chOff x="543072" y="1926946"/>
            <a:chExt cx="11408786" cy="3631763"/>
          </a:xfrm>
        </p:grpSpPr>
        <p:sp>
          <p:nvSpPr>
            <p:cNvPr id="3" name="Rectangle 2"/>
            <p:cNvSpPr>
              <a:spLocks noChangeArrowheads="1"/>
            </p:cNvSpPr>
            <p:nvPr/>
          </p:nvSpPr>
          <p:spPr bwMode="auto">
            <a:xfrm>
              <a:off x="4828746" y="1926946"/>
              <a:ext cx="7123112" cy="3631763"/>
            </a:xfrm>
            <a:prstGeom prst="rect">
              <a:avLst/>
            </a:prstGeom>
            <a:noFill/>
            <a:ln w="9525">
              <a:noFill/>
              <a:miter lim="800000"/>
              <a:headEnd/>
              <a:tailEnd/>
            </a:ln>
          </p:spPr>
          <p:txBody>
            <a:bodyPr wrap="square">
              <a:spAutoFit/>
            </a:bodyPr>
            <a:lstStyle/>
            <a:p>
              <a:r>
                <a:rPr lang="sr-Latn-CS" b="1" dirty="0">
                  <a:solidFill>
                    <a:srgbClr val="002060"/>
                  </a:solidFill>
                  <a:latin typeface="Tahoma" panose="020B0604030504040204" pitchFamily="34" charset="0"/>
                  <a:ea typeface="Tahoma" panose="020B0604030504040204" pitchFamily="34" charset="0"/>
                  <a:cs typeface="Tahoma" panose="020B0604030504040204" pitchFamily="34" charset="0"/>
                </a:rPr>
                <a:t>Eolska erozija:</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Smanjenje brzine vetra u prizemnim slojevima </a:t>
              </a:r>
            </a:p>
            <a:p>
              <a:r>
                <a:rPr lang="sr-Latn-CS" dirty="0">
                  <a:latin typeface="Tahoma" panose="020B0604030504040204" pitchFamily="34" charset="0"/>
                  <a:ea typeface="Tahoma" panose="020B0604030504040204" pitchFamily="34" charset="0"/>
                  <a:cs typeface="Tahoma" panose="020B0604030504040204" pitchFamily="34" charset="0"/>
                </a:rPr>
                <a:t>	</a:t>
              </a:r>
              <a:r>
                <a:rPr lang="sr-Latn-CS" sz="1600" b="1" dirty="0">
                  <a:latin typeface="Tahoma" panose="020B0604030504040204" pitchFamily="34" charset="0"/>
                  <a:ea typeface="Tahoma" panose="020B0604030504040204" pitchFamily="34" charset="0"/>
                  <a:cs typeface="Tahoma" panose="020B0604030504040204" pitchFamily="34" charset="0"/>
                </a:rPr>
                <a:t>Barijere: Vetrozaštitni pojasevi (poljozaštitni, vetrolomni)</a:t>
              </a:r>
            </a:p>
            <a:p>
              <a:r>
                <a:rPr lang="sr-Latn-CS" sz="1600" b="1" dirty="0">
                  <a:latin typeface="Tahoma" panose="020B0604030504040204" pitchFamily="34" charset="0"/>
                  <a:ea typeface="Tahoma" panose="020B0604030504040204" pitchFamily="34" charset="0"/>
                  <a:cs typeface="Tahoma" panose="020B0604030504040204" pitchFamily="34" charset="0"/>
                </a:rPr>
                <a:t>	Prepreke od gajenih useva, Veštačke barijere</a:t>
              </a:r>
              <a:endParaRPr lang="en-US" sz="1600" b="1" dirty="0">
                <a:latin typeface="Tahoma" panose="020B0604030504040204" pitchFamily="34" charset="0"/>
                <a:ea typeface="Tahoma" panose="020B0604030504040204" pitchFamily="34" charset="0"/>
                <a:cs typeface="Tahoma" panose="020B0604030504040204" pitchFamily="34" charset="0"/>
              </a:endParaRP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Povećanje "hrapavosti" površinskog sloja zemljišta</a:t>
              </a:r>
            </a:p>
            <a:p>
              <a:r>
                <a:rPr lang="sr-Latn-CS" b="1" dirty="0">
                  <a:latin typeface="Tahoma" panose="020B0604030504040204" pitchFamily="34" charset="0"/>
                  <a:ea typeface="Tahoma" panose="020B0604030504040204" pitchFamily="34" charset="0"/>
                  <a:cs typeface="Tahoma" panose="020B0604030504040204" pitchFamily="34" charset="0"/>
                </a:rPr>
                <a:t>	</a:t>
              </a:r>
              <a:r>
                <a:rPr lang="sr-Latn-CS" sz="1600" b="1" dirty="0">
                  <a:latin typeface="Tahoma" panose="020B0604030504040204" pitchFamily="34" charset="0"/>
                  <a:ea typeface="Tahoma" panose="020B0604030504040204" pitchFamily="34" charset="0"/>
                  <a:cs typeface="Tahoma" panose="020B0604030504040204" pitchFamily="34" charset="0"/>
                </a:rPr>
                <a:t>(konzervacijska obrada, upravno na pravac vetra), </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Povećati otpornost površinskog sloja zemljišta </a:t>
              </a:r>
            </a:p>
            <a:p>
              <a:r>
                <a:rPr lang="sr-Latn-CS" b="1" dirty="0">
                  <a:latin typeface="Tahoma" panose="020B0604030504040204" pitchFamily="34" charset="0"/>
                  <a:ea typeface="Tahoma" panose="020B0604030504040204" pitchFamily="34" charset="0"/>
                  <a:cs typeface="Tahoma" panose="020B0604030504040204" pitchFamily="34" charset="0"/>
                </a:rPr>
                <a:t>	</a:t>
              </a:r>
              <a:r>
                <a:rPr lang="sr-Latn-CS" sz="1600" b="1" dirty="0">
                  <a:latin typeface="Tahoma" panose="020B0604030504040204" pitchFamily="34" charset="0"/>
                  <a:ea typeface="Tahoma" panose="020B0604030504040204" pitchFamily="34" charset="0"/>
                  <a:cs typeface="Tahoma" panose="020B0604030504040204" pitchFamily="34" charset="0"/>
                </a:rPr>
                <a:t>(Stabilizacija zemljišnih agregata, organsko đubrivo, 	navodnjavanje, aditivi)</a:t>
              </a:r>
            </a:p>
            <a:p>
              <a:endParaRPr lang="sr-Latn-CS"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543072" y="1926946"/>
              <a:ext cx="4610821" cy="2339102"/>
            </a:xfrm>
            <a:prstGeom prst="rect">
              <a:avLst/>
            </a:prstGeom>
          </p:spPr>
          <p:txBody>
            <a:bodyPr wrap="square">
              <a:spAutoFit/>
            </a:bodyPr>
            <a:lstStyle/>
            <a:p>
              <a:pPr marL="342900" indent="-342900"/>
              <a:r>
                <a:rPr lang="sr-Latn-CS" b="1" dirty="0">
                  <a:solidFill>
                    <a:srgbClr val="002060"/>
                  </a:solidFill>
                  <a:latin typeface="Tahoma" panose="020B0604030504040204" pitchFamily="34" charset="0"/>
                  <a:ea typeface="Tahoma" panose="020B0604030504040204" pitchFamily="34" charset="0"/>
                  <a:cs typeface="Tahoma" panose="020B0604030504040204" pitchFamily="34" charset="0"/>
                </a:rPr>
                <a:t>Vodna erozija:</a:t>
              </a:r>
            </a:p>
            <a:p>
              <a:pPr marL="342900" indent="-342900"/>
              <a:endParaRPr lang="sr-Latn-CS" b="1" dirty="0">
                <a:latin typeface="Tahoma" panose="020B0604030504040204" pitchFamily="34" charset="0"/>
                <a:ea typeface="Tahoma" panose="020B0604030504040204" pitchFamily="34" charset="0"/>
                <a:cs typeface="Tahoma" panose="020B0604030504040204" pitchFamily="34" charset="0"/>
              </a:endParaRPr>
            </a:p>
            <a:p>
              <a:pPr marL="342900" indent="-342900">
                <a:spcAft>
                  <a:spcPts val="1200"/>
                </a:spcAft>
              </a:pPr>
              <a:r>
                <a:rPr lang="sr-Latn-CS" b="1" dirty="0">
                  <a:latin typeface="Tahoma" panose="020B0604030504040204" pitchFamily="34" charset="0"/>
                  <a:ea typeface="Tahoma" panose="020B0604030504040204" pitchFamily="34" charset="0"/>
                  <a:cs typeface="Tahoma" panose="020B0604030504040204" pitchFamily="34" charset="0"/>
                </a:rPr>
                <a:t>* Smanjiti oticaj sa sliva</a:t>
              </a:r>
            </a:p>
            <a:p>
              <a:pPr marL="342900" indent="-342900">
                <a:spcAft>
                  <a:spcPts val="1200"/>
                </a:spcAft>
              </a:pPr>
              <a:r>
                <a:rPr lang="sr-Latn-CS" b="1" dirty="0">
                  <a:latin typeface="Tahoma" panose="020B0604030504040204" pitchFamily="34" charset="0"/>
                  <a:ea typeface="Tahoma" panose="020B0604030504040204" pitchFamily="34" charset="0"/>
                  <a:cs typeface="Tahoma" panose="020B0604030504040204" pitchFamily="34" charset="0"/>
                </a:rPr>
                <a:t>	- Količinu vode</a:t>
              </a:r>
            </a:p>
            <a:p>
              <a:pPr marL="342900" indent="-342900"/>
              <a:r>
                <a:rPr lang="sr-Latn-CS" b="1" dirty="0">
                  <a:latin typeface="Tahoma" panose="020B0604030504040204" pitchFamily="34" charset="0"/>
                  <a:ea typeface="Tahoma" panose="020B0604030504040204" pitchFamily="34" charset="0"/>
                  <a:cs typeface="Tahoma" panose="020B0604030504040204" pitchFamily="34" charset="0"/>
                </a:rPr>
                <a:t>	- Brzinu tečenja</a:t>
              </a:r>
            </a:p>
            <a:p>
              <a:pPr marL="342900" indent="-342900"/>
              <a:endParaRPr lang="sr-Latn-CS" b="1" dirty="0">
                <a:latin typeface="Tahoma" panose="020B0604030504040204" pitchFamily="34" charset="0"/>
                <a:ea typeface="Tahoma" panose="020B0604030504040204" pitchFamily="34" charset="0"/>
                <a:cs typeface="Tahoma" panose="020B0604030504040204" pitchFamily="34" charset="0"/>
              </a:endParaRPr>
            </a:p>
            <a:p>
              <a:pPr marL="342900" indent="-342900"/>
              <a:r>
                <a:rPr lang="sr-Latn-CS" b="1" dirty="0">
                  <a:latin typeface="Tahoma" panose="020B0604030504040204" pitchFamily="34" charset="0"/>
                  <a:ea typeface="Tahoma" panose="020B0604030504040204" pitchFamily="34" charset="0"/>
                  <a:cs typeface="Tahoma" panose="020B0604030504040204" pitchFamily="34" charset="0"/>
                </a:rPr>
                <a:t>* Zaštititi površinski sloj zemljišta</a:t>
              </a:r>
            </a:p>
          </p:txBody>
        </p:sp>
      </p:grpSp>
      <p:pic>
        <p:nvPicPr>
          <p:cNvPr id="6" name="Picture 6" descr="wiggling_line"/>
          <p:cNvPicPr>
            <a:picLocks noChangeAspect="1" noChangeArrowheads="1" noCrop="1"/>
          </p:cNvPicPr>
          <p:nvPr/>
        </p:nvPicPr>
        <p:blipFill>
          <a:blip r:embed="rId2" cstate="print"/>
          <a:srcRect/>
          <a:stretch>
            <a:fillRect/>
          </a:stretch>
        </p:blipFill>
        <p:spPr bwMode="auto">
          <a:xfrm>
            <a:off x="626195" y="2811944"/>
            <a:ext cx="1664423" cy="125219"/>
          </a:xfrm>
          <a:prstGeom prst="rect">
            <a:avLst/>
          </a:prstGeom>
          <a:noFill/>
          <a:ln w="9525">
            <a:noFill/>
            <a:miter lim="800000"/>
            <a:headEnd/>
            <a:tailEnd/>
          </a:ln>
        </p:spPr>
      </p:pic>
      <p:pic>
        <p:nvPicPr>
          <p:cNvPr id="7" name="Picture 6" descr="wiggling_line"/>
          <p:cNvPicPr>
            <a:picLocks noChangeAspect="1" noChangeArrowheads="1" noCrop="1"/>
          </p:cNvPicPr>
          <p:nvPr/>
        </p:nvPicPr>
        <p:blipFill>
          <a:blip r:embed="rId2" cstate="print"/>
          <a:srcRect/>
          <a:stretch>
            <a:fillRect/>
          </a:stretch>
        </p:blipFill>
        <p:spPr bwMode="auto">
          <a:xfrm>
            <a:off x="4911869" y="2811943"/>
            <a:ext cx="1664423" cy="125219"/>
          </a:xfrm>
          <a:prstGeom prst="rect">
            <a:avLst/>
          </a:prstGeom>
          <a:noFill/>
          <a:ln w="9525">
            <a:noFill/>
            <a:miter lim="800000"/>
            <a:headEnd/>
            <a:tailEnd/>
          </a:ln>
        </p:spPr>
      </p:pic>
    </p:spTree>
    <p:extLst>
      <p:ext uri="{BB962C8B-B14F-4D97-AF65-F5344CB8AC3E}">
        <p14:creationId xmlns:p14="http://schemas.microsoft.com/office/powerpoint/2010/main" val="9168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and dunes formed by wind"/>
          <p:cNvPicPr>
            <a:picLocks noChangeAspect="1" noChangeArrowheads="1"/>
          </p:cNvPicPr>
          <p:nvPr/>
        </p:nvPicPr>
        <p:blipFill>
          <a:blip r:embed="rId2" cstate="print"/>
          <a:srcRect/>
          <a:stretch>
            <a:fillRect/>
          </a:stretch>
        </p:blipFill>
        <p:spPr bwMode="auto">
          <a:xfrm>
            <a:off x="1416205" y="1145425"/>
            <a:ext cx="7806803" cy="5311451"/>
          </a:xfrm>
          <a:prstGeom prst="rect">
            <a:avLst/>
          </a:prstGeom>
          <a:noFill/>
          <a:ln>
            <a:solidFill>
              <a:schemeClr val="tx1"/>
            </a:solidFill>
          </a:ln>
        </p:spPr>
      </p:pic>
    </p:spTree>
    <p:extLst>
      <p:ext uri="{BB962C8B-B14F-4D97-AF65-F5344CB8AC3E}">
        <p14:creationId xmlns:p14="http://schemas.microsoft.com/office/powerpoint/2010/main" val="4089684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02529" y="2121197"/>
            <a:ext cx="10800000" cy="898933"/>
            <a:chOff x="825188" y="1233638"/>
            <a:chExt cx="10800000" cy="720000"/>
          </a:xfrm>
        </p:grpSpPr>
        <p:sp>
          <p:nvSpPr>
            <p:cNvPr id="4" name="Rounded Rectangle 3"/>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947548" y="1281572"/>
              <a:ext cx="10527057" cy="616283"/>
            </a:xfrm>
            <a:prstGeom prst="rect">
              <a:avLst/>
            </a:prstGeom>
            <a:noFill/>
          </p:spPr>
          <p:txBody>
            <a:bodyPr wrap="square" rtlCol="0">
              <a:spAutoFit/>
            </a:bodyPr>
            <a:lstStyle/>
            <a:p>
              <a:pPr marL="342900" indent="-342900"/>
              <a:r>
                <a:rPr lang="sr-Latn-CS" sz="2000" b="1" dirty="0">
                  <a:latin typeface="Tahoma" panose="020B0604030504040204" pitchFamily="34" charset="0"/>
                  <a:ea typeface="Tahoma" panose="020B0604030504040204" pitchFamily="34" charset="0"/>
                  <a:cs typeface="Tahoma" panose="020B0604030504040204" pitchFamily="34" charset="0"/>
                </a:rPr>
                <a:t>* Administrativno-organizacione mere </a:t>
              </a:r>
            </a:p>
            <a:p>
              <a:pPr marL="342900" indent="-342900"/>
              <a:r>
                <a:rPr lang="sr-Latn-CS" sz="2400" b="1" dirty="0">
                  <a:latin typeface="Tahoma" panose="020B0604030504040204" pitchFamily="34" charset="0"/>
                  <a:ea typeface="Tahoma" panose="020B0604030504040204" pitchFamily="34" charset="0"/>
                  <a:cs typeface="Tahoma" panose="020B0604030504040204" pitchFamily="34" charset="0"/>
                </a:rPr>
                <a:t>	</a:t>
              </a:r>
              <a:r>
                <a:rPr lang="sr-Latn-CS" dirty="0">
                  <a:latin typeface="Tahoma" panose="020B0604030504040204" pitchFamily="34" charset="0"/>
                  <a:ea typeface="Tahoma" panose="020B0604030504040204" pitchFamily="34" charset="0"/>
                  <a:cs typeface="Tahoma" panose="020B0604030504040204" pitchFamily="34" charset="0"/>
                </a:rPr>
                <a:t>       (Zakonska regulativa, Edukacija, Stručne institucije na svim nivoima)</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p:cNvGrpSpPr/>
          <p:nvPr/>
        </p:nvGrpSpPr>
        <p:grpSpPr>
          <a:xfrm>
            <a:off x="702529" y="3458175"/>
            <a:ext cx="10800000" cy="898938"/>
            <a:chOff x="825188" y="1233638"/>
            <a:chExt cx="10800000" cy="720000"/>
          </a:xfrm>
        </p:grpSpPr>
        <p:sp>
          <p:nvSpPr>
            <p:cNvPr id="7" name="Rounded Rectangle 6"/>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947548" y="1433405"/>
              <a:ext cx="10527057" cy="320466"/>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Biološke mere i radovi</a:t>
              </a:r>
            </a:p>
          </p:txBody>
        </p:sp>
      </p:grpSp>
      <p:sp>
        <p:nvSpPr>
          <p:cNvPr id="12" name="Rectangle 11"/>
          <p:cNvSpPr/>
          <p:nvPr/>
        </p:nvSpPr>
        <p:spPr>
          <a:xfrm>
            <a:off x="3359513" y="1318528"/>
            <a:ext cx="5472973" cy="400110"/>
          </a:xfrm>
          <a:prstGeom prst="rect">
            <a:avLst/>
          </a:prstGeom>
        </p:spPr>
        <p:txBody>
          <a:bodyPr wrap="none">
            <a:spAutoFit/>
          </a:bodyPr>
          <a:lstStyle/>
          <a:p>
            <a:r>
              <a:rPr lang="pl-PL" sz="2000" b="1" dirty="0">
                <a:solidFill>
                  <a:srgbClr val="C00000"/>
                </a:solidFill>
                <a:latin typeface="Tahoma" panose="020B0604030504040204" pitchFamily="34" charset="0"/>
                <a:ea typeface="Tahoma" panose="020B0604030504040204" pitchFamily="34" charset="0"/>
                <a:cs typeface="Tahoma" panose="020B0604030504040204" pitchFamily="34" charset="0"/>
              </a:rPr>
              <a:t>MERE I RADOVI NA ZAŠTITI OD EROZIJE</a:t>
            </a:r>
          </a:p>
        </p:txBody>
      </p:sp>
      <p:grpSp>
        <p:nvGrpSpPr>
          <p:cNvPr id="13" name="Group 12"/>
          <p:cNvGrpSpPr/>
          <p:nvPr/>
        </p:nvGrpSpPr>
        <p:grpSpPr>
          <a:xfrm>
            <a:off x="702529" y="4795158"/>
            <a:ext cx="10800000" cy="898938"/>
            <a:chOff x="825188" y="1233638"/>
            <a:chExt cx="10800000" cy="720000"/>
          </a:xfrm>
        </p:grpSpPr>
        <p:sp>
          <p:nvSpPr>
            <p:cNvPr id="14" name="Rounded Rectangle 13"/>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947548" y="1433405"/>
              <a:ext cx="10527057" cy="320466"/>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Tehničke i agrotehničke mere i radovi</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83225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616923" y="2160253"/>
            <a:ext cx="8162694" cy="1231106"/>
          </a:xfrm>
          <a:prstGeom prst="rect">
            <a:avLst/>
          </a:prstGeom>
          <a:noFill/>
          <a:ln w="9525">
            <a:noFill/>
            <a:miter lim="800000"/>
            <a:headEnd/>
            <a:tailEnd/>
          </a:ln>
        </p:spPr>
        <p:txBody>
          <a:bodyPr wrap="square">
            <a:spAutoFit/>
          </a:bodyPr>
          <a:lstStyle/>
          <a:p>
            <a:pPr marL="342900" indent="-342900">
              <a:spcAft>
                <a:spcPts val="1200"/>
              </a:spcAft>
              <a:buFont typeface="Arial" panose="020B0604020202020204" pitchFamily="34" charset="0"/>
              <a:buChar char="•"/>
            </a:pPr>
            <a:r>
              <a:rPr lang="sr-Latn-CS" b="1" dirty="0">
                <a:latin typeface="Tahoma" panose="020B0604030504040204" pitchFamily="34" charset="0"/>
                <a:ea typeface="Tahoma" panose="020B0604030504040204" pitchFamily="34" charset="0"/>
                <a:cs typeface="Tahoma" panose="020B0604030504040204" pitchFamily="34" charset="0"/>
              </a:rPr>
              <a:t>Zakonska regulativa, </a:t>
            </a:r>
          </a:p>
          <a:p>
            <a:pPr marL="342900" indent="-342900">
              <a:spcAft>
                <a:spcPts val="1200"/>
              </a:spcAft>
              <a:buFont typeface="Arial" panose="020B0604020202020204" pitchFamily="34" charset="0"/>
              <a:buChar char="•"/>
            </a:pPr>
            <a:r>
              <a:rPr lang="sr-Latn-CS" b="1" dirty="0">
                <a:latin typeface="Tahoma" panose="020B0604030504040204" pitchFamily="34" charset="0"/>
                <a:ea typeface="Tahoma" panose="020B0604030504040204" pitchFamily="34" charset="0"/>
                <a:cs typeface="Tahoma" panose="020B0604030504040204" pitchFamily="34" charset="0"/>
              </a:rPr>
              <a:t>Edukacija, </a:t>
            </a:r>
          </a:p>
          <a:p>
            <a:pPr marL="342900" indent="-342900">
              <a:spcAft>
                <a:spcPts val="1200"/>
              </a:spcAft>
              <a:buFont typeface="Arial" panose="020B0604020202020204" pitchFamily="34" charset="0"/>
              <a:buChar char="•"/>
            </a:pPr>
            <a:r>
              <a:rPr lang="sr-Latn-CS" b="1" dirty="0">
                <a:latin typeface="Tahoma" panose="020B0604030504040204" pitchFamily="34" charset="0"/>
                <a:ea typeface="Tahoma" panose="020B0604030504040204" pitchFamily="34" charset="0"/>
                <a:cs typeface="Tahoma" panose="020B0604030504040204" pitchFamily="34" charset="0"/>
              </a:rPr>
              <a:t>Stručne institucije na svim nivoima</a:t>
            </a:r>
          </a:p>
        </p:txBody>
      </p:sp>
      <p:grpSp>
        <p:nvGrpSpPr>
          <p:cNvPr id="4" name="Group 3"/>
          <p:cNvGrpSpPr/>
          <p:nvPr/>
        </p:nvGrpSpPr>
        <p:grpSpPr>
          <a:xfrm>
            <a:off x="724830" y="3791410"/>
            <a:ext cx="10800000" cy="1980000"/>
            <a:chOff x="825189" y="3612992"/>
            <a:chExt cx="10800000" cy="2132709"/>
          </a:xfrm>
        </p:grpSpPr>
        <p:sp>
          <p:nvSpPr>
            <p:cNvPr id="5" name="Rounded Rectangle 4"/>
            <p:cNvSpPr/>
            <p:nvPr/>
          </p:nvSpPr>
          <p:spPr>
            <a:xfrm>
              <a:off x="825189" y="3612992"/>
              <a:ext cx="10800000" cy="2132709"/>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p:cNvSpPr txBox="1"/>
            <p:nvPr/>
          </p:nvSpPr>
          <p:spPr>
            <a:xfrm>
              <a:off x="1039872" y="3864030"/>
              <a:ext cx="10370634" cy="1591268"/>
            </a:xfrm>
            <a:prstGeom prst="rect">
              <a:avLst/>
            </a:prstGeom>
            <a:noFill/>
          </p:spPr>
          <p:txBody>
            <a:bodyPr wrap="square" rtlCol="0">
              <a:spAutoFit/>
            </a:bodyPr>
            <a:lstStyle/>
            <a:p>
              <a:r>
                <a:rPr lang="sr-Latn-CS" b="1" dirty="0">
                  <a:latin typeface="Arial" panose="020B0604020202020204" pitchFamily="34" charset="0"/>
                  <a:ea typeface="Tahoma" panose="020B0604030504040204" pitchFamily="34" charset="0"/>
                  <a:cs typeface="Arial" panose="020B0604020202020204" pitchFamily="34" charset="0"/>
                </a:rPr>
                <a:t>Administrativno organizacione mere se odnose na donošenje odgovarajućih propisa i zakona koji određuju način gazdovanja, korišćenja i organizovanja zemljišta, putne mreže, načinom obrade, plodoredom, zabranom krčenja šuma, formiranjem stručnih timova i profesionalnih institucija, edukaciom, udruženjima tipa Mladi gorani, E</a:t>
              </a:r>
              <a:r>
                <a:rPr lang="sr-Latn-RS" b="1" dirty="0">
                  <a:latin typeface="Arial" panose="020B0604020202020204" pitchFamily="34" charset="0"/>
                  <a:ea typeface="Tahoma" panose="020B0604030504040204" pitchFamily="34" charset="0"/>
                  <a:cs typeface="Arial" panose="020B0604020202020204" pitchFamily="34" charset="0"/>
                </a:rPr>
                <a:t>kološka udruženja</a:t>
              </a:r>
              <a:r>
                <a:rPr lang="sr-Latn-CS" b="1" dirty="0">
                  <a:latin typeface="Arial" panose="020B0604020202020204" pitchFamily="34" charset="0"/>
                  <a:ea typeface="Tahoma" panose="020B0604030504040204" pitchFamily="34" charset="0"/>
                  <a:cs typeface="Arial" panose="020B0604020202020204" pitchFamily="34" charset="0"/>
                </a:rPr>
                <a:t> i sl., osiguranjem, poreskom politikom....</a:t>
              </a:r>
              <a:endParaRPr lang="en-US" b="1" dirty="0">
                <a:latin typeface="Arial" panose="020B0604020202020204" pitchFamily="34" charset="0"/>
                <a:ea typeface="Tahoma" panose="020B0604030504040204" pitchFamily="34" charset="0"/>
                <a:cs typeface="Arial" panose="020B0604020202020204" pitchFamily="34" charset="0"/>
              </a:endParaRPr>
            </a:p>
          </p:txBody>
        </p:sp>
      </p:grpSp>
      <p:grpSp>
        <p:nvGrpSpPr>
          <p:cNvPr id="9" name="Group 8"/>
          <p:cNvGrpSpPr/>
          <p:nvPr/>
        </p:nvGrpSpPr>
        <p:grpSpPr>
          <a:xfrm>
            <a:off x="724829" y="1356299"/>
            <a:ext cx="10800000" cy="720000"/>
            <a:chOff x="825188" y="1233638"/>
            <a:chExt cx="10800000" cy="720000"/>
          </a:xfrm>
        </p:grpSpPr>
        <p:sp>
          <p:nvSpPr>
            <p:cNvPr id="3" name="Rounded Rectangle 2"/>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672377" y="1390773"/>
              <a:ext cx="9738129" cy="400110"/>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Administrativno-organizacione mere </a:t>
              </a:r>
            </a:p>
          </p:txBody>
        </p:sp>
      </p:grpSp>
    </p:spTree>
    <p:extLst>
      <p:ext uri="{BB962C8B-B14F-4D97-AF65-F5344CB8AC3E}">
        <p14:creationId xmlns:p14="http://schemas.microsoft.com/office/powerpoint/2010/main" val="1240917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000" y="1325301"/>
            <a:ext cx="10800000" cy="4521317"/>
            <a:chOff x="825189" y="3612992"/>
            <a:chExt cx="10800000" cy="5168490"/>
          </a:xfrm>
        </p:grpSpPr>
        <p:sp>
          <p:nvSpPr>
            <p:cNvPr id="5" name="Rounded Rectangle 4"/>
            <p:cNvSpPr/>
            <p:nvPr/>
          </p:nvSpPr>
          <p:spPr>
            <a:xfrm>
              <a:off x="825189" y="3612992"/>
              <a:ext cx="10800000" cy="516849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p:cNvSpPr txBox="1"/>
            <p:nvPr/>
          </p:nvSpPr>
          <p:spPr>
            <a:xfrm>
              <a:off x="1076816" y="3769007"/>
              <a:ext cx="10370634" cy="4978410"/>
            </a:xfrm>
            <a:prstGeom prst="rect">
              <a:avLst/>
            </a:prstGeom>
            <a:noFill/>
          </p:spPr>
          <p:txBody>
            <a:bodyPr wrap="square" rtlCol="0">
              <a:spAutoFit/>
            </a:bodyPr>
            <a:lstStyle/>
            <a:p>
              <a:r>
                <a:rPr lang="sr-Latn-CS" b="1" dirty="0">
                  <a:solidFill>
                    <a:srgbClr val="002060"/>
                  </a:solidFill>
                  <a:latin typeface="Arial" panose="020B0604020202020204" pitchFamily="34" charset="0"/>
                  <a:ea typeface="Tahoma" panose="020B0604030504040204" pitchFamily="34" charset="0"/>
                  <a:cs typeface="Arial" panose="020B0604020202020204" pitchFamily="34" charset="0"/>
                </a:rPr>
                <a:t>	... Administrativno organizacione mere</a:t>
              </a:r>
            </a:p>
            <a:p>
              <a:endParaRPr lang="sr-Latn-C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Lokalna samouprava ima obaveze i ingerencije koje p</a:t>
              </a:r>
              <a:r>
                <a:rPr lang="sr-Latn-CS" sz="1600" b="1" dirty="0">
                  <a:solidFill>
                    <a:srgbClr val="002060"/>
                  </a:solidFill>
                  <a:latin typeface="Tahoma" panose="020B0604030504040204" pitchFamily="34" charset="0"/>
                  <a:ea typeface="Tahoma" panose="020B0604030504040204" pitchFamily="34" charset="0"/>
                  <a:cs typeface="Tahoma" panose="020B0604030504040204" pitchFamily="34" charset="0"/>
                </a:rPr>
                <a:t>roizilaze iz relevantne zakonske regulative (Zakon o poljoprivrednom zemljištu, Zakon o vodama,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Zakon</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o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šumama</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itd.:</a:t>
              </a: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J</a:t>
              </a:r>
              <a:r>
                <a:rPr lang="ru-RU" sz="1600" b="1" dirty="0">
                  <a:solidFill>
                    <a:srgbClr val="002060"/>
                  </a:solidFill>
                  <a:latin typeface="Tahoma" panose="020B0604030504040204" pitchFamily="34" charset="0"/>
                  <a:ea typeface="Tahoma" panose="020B0604030504040204" pitchFamily="34" charset="0"/>
                  <a:cs typeface="Tahoma" panose="020B0604030504040204" pitchFamily="34" charset="0"/>
                </a:rPr>
                <a:t>edinica lokalne samouprave </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donosi operativne planove, </a:t>
              </a:r>
              <a:r>
                <a:rPr lang="ru-RU" sz="1600" b="1" dirty="0">
                  <a:solidFill>
                    <a:srgbClr val="002060"/>
                  </a:solidFill>
                  <a:latin typeface="Tahoma" panose="020B0604030504040204" pitchFamily="34" charset="0"/>
                  <a:ea typeface="Tahoma" panose="020B0604030504040204" pitchFamily="34" charset="0"/>
                  <a:cs typeface="Tahoma" panose="020B0604030504040204" pitchFamily="34" charset="0"/>
                </a:rPr>
                <a:t>organizuje i sprovodi</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o</a:t>
              </a:r>
              <a:r>
                <a:rPr lang="ru-RU" sz="1600" b="1" dirty="0">
                  <a:solidFill>
                    <a:srgbClr val="002060"/>
                  </a:solidFill>
                  <a:latin typeface="Tahoma" panose="020B0604030504040204" pitchFamily="34" charset="0"/>
                  <a:ea typeface="Tahoma" panose="020B0604030504040204" pitchFamily="34" charset="0"/>
                  <a:cs typeface="Tahoma" panose="020B0604030504040204" pitchFamily="34" charset="0"/>
                </a:rPr>
                <a:t>dbran</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u</a:t>
              </a:r>
              <a:r>
                <a:rPr lang="ru-RU" sz="1600" b="1" dirty="0">
                  <a:solidFill>
                    <a:srgbClr val="002060"/>
                  </a:solidFill>
                  <a:latin typeface="Tahoma" panose="020B0604030504040204" pitchFamily="34" charset="0"/>
                  <a:ea typeface="Tahoma" panose="020B0604030504040204" pitchFamily="34" charset="0"/>
                  <a:cs typeface="Tahoma" panose="020B0604030504040204" pitchFamily="34" charset="0"/>
                </a:rPr>
                <a:t> od poplava na vodama II reda</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ru-RU"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U</a:t>
              </a:r>
              <a:r>
                <a:rPr lang="sr-Cyrl-CS" sz="1600" b="1" dirty="0">
                  <a:solidFill>
                    <a:srgbClr val="002060"/>
                  </a:solidFill>
                  <a:latin typeface="Tahoma" panose="020B0604030504040204" pitchFamily="34" charset="0"/>
                  <a:ea typeface="Tahoma" panose="020B0604030504040204" pitchFamily="34" charset="0"/>
                  <a:cs typeface="Tahoma" panose="020B0604030504040204" pitchFamily="34" charset="0"/>
                </a:rPr>
                <a:t>pravlja i brine</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o </a:t>
              </a:r>
              <a:r>
                <a:rPr lang="sr-Cyrl-CS" sz="1600" b="1" dirty="0">
                  <a:solidFill>
                    <a:srgbClr val="002060"/>
                  </a:solidFill>
                  <a:latin typeface="Tahoma" panose="020B0604030504040204" pitchFamily="34" charset="0"/>
                  <a:ea typeface="Tahoma" panose="020B0604030504040204" pitchFamily="34" charset="0"/>
                  <a:cs typeface="Tahoma" panose="020B0604030504040204" pitchFamily="34" charset="0"/>
                </a:rPr>
                <a:t>vodnim objektima za zaštitu od erozije i bujica </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i </a:t>
              </a:r>
              <a:r>
                <a:rPr lang="sr-Cyrl-CS" sz="1600" b="1" dirty="0">
                  <a:solidFill>
                    <a:srgbClr val="002060"/>
                  </a:solidFill>
                  <a:latin typeface="Tahoma" panose="020B0604030504040204" pitchFamily="34" charset="0"/>
                  <a:ea typeface="Tahoma" panose="020B0604030504040204" pitchFamily="34" charset="0"/>
                  <a:cs typeface="Tahoma" panose="020B0604030504040204" pitchFamily="34" charset="0"/>
                </a:rPr>
                <a:t>o njihovom namenskom korišćenju, održavanju i čuvanju</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P</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rati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stanje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predlaže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mera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za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unapređenje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pol</a:t>
              </a:r>
              <a:r>
                <a:rPr lang="sr-Cyrl-RS" sz="1600" b="1" dirty="0">
                  <a:solidFill>
                    <a:srgbClr val="002060"/>
                  </a:solidFill>
                  <a:latin typeface="Tahoma" panose="020B0604030504040204" pitchFamily="34" charset="0"/>
                  <a:ea typeface="Tahoma" panose="020B0604030504040204" pitchFamily="34" charset="0"/>
                  <a:cs typeface="Tahoma" panose="020B0604030504040204" pitchFamily="34" charset="0"/>
                </a:rPr>
                <a:t>ј</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oprivrednog</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zeml</a:t>
              </a:r>
              <a:r>
                <a:rPr lang="sr-Cyrl-RS" sz="1600" b="1" dirty="0">
                  <a:solidFill>
                    <a:srgbClr val="002060"/>
                  </a:solidFill>
                  <a:latin typeface="Tahoma" panose="020B0604030504040204" pitchFamily="34" charset="0"/>
                  <a:ea typeface="Tahoma" panose="020B0604030504040204" pitchFamily="34" charset="0"/>
                  <a:cs typeface="Tahoma" panose="020B0604030504040204" pitchFamily="34" charset="0"/>
                </a:rPr>
                <a:t>ј</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išta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šuma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voda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bil</a:t>
              </a:r>
              <a:r>
                <a:rPr lang="sr-Cyrl-RS" sz="1600" b="1" dirty="0">
                  <a:solidFill>
                    <a:srgbClr val="002060"/>
                  </a:solidFill>
                  <a:latin typeface="Tahoma" panose="020B0604030504040204" pitchFamily="34" charset="0"/>
                  <a:ea typeface="Tahoma" panose="020B0604030504040204" pitchFamily="34" charset="0"/>
                  <a:cs typeface="Tahoma" panose="020B0604030504040204" pitchFamily="34" charset="0"/>
                </a:rPr>
                <a:t>ј</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nog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životinjskog</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sveta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vodoprivrede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zrađuje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Godišnji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program</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za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zaštit</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u</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uređenj</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korišćenja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pol</a:t>
              </a:r>
              <a:r>
                <a:rPr lang="sr-Cyrl-RS" sz="1600" b="1" dirty="0">
                  <a:solidFill>
                    <a:srgbClr val="002060"/>
                  </a:solidFill>
                  <a:latin typeface="Tahoma" panose="020B0604030504040204" pitchFamily="34" charset="0"/>
                  <a:ea typeface="Tahoma" panose="020B0604030504040204" pitchFamily="34" charset="0"/>
                  <a:cs typeface="Tahoma" panose="020B0604030504040204" pitchFamily="34" charset="0"/>
                </a:rPr>
                <a:t>ј</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oprivrednog</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zeml</a:t>
              </a:r>
              <a:r>
                <a:rPr lang="sr-Cyrl-RS" sz="1600" b="1" dirty="0">
                  <a:solidFill>
                    <a:srgbClr val="002060"/>
                  </a:solidFill>
                  <a:latin typeface="Tahoma" panose="020B0604030504040204" pitchFamily="34" charset="0"/>
                  <a:ea typeface="Tahoma" panose="020B0604030504040204" pitchFamily="34" charset="0"/>
                  <a:cs typeface="Tahoma" panose="020B0604030504040204" pitchFamily="34" charset="0"/>
                </a:rPr>
                <a:t>ј</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išta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stara</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se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o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njegovom</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sprovođenju</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Učestvuje u o</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dređivanj</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u</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erozivnih</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područja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pripremi</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protiverozivnih</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mera</a:t>
              </a: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 na njima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D</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odeljuje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na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gazdovanje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površine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državnog</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zemljišta</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koje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su</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određene</a:t>
              </a:r>
              <a:r>
                <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rPr>
                <a:t> za </a:t>
              </a:r>
              <a:r>
                <a:rPr lang="en-US"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pošumljavanje</a:t>
              </a:r>
              <a:endPar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534988" indent="-266700">
                <a:spcAft>
                  <a:spcPts val="600"/>
                </a:spcAft>
                <a:buFont typeface="Arial" panose="020B0604020202020204" pitchFamily="34" charset="0"/>
                <a:buChar char="•"/>
              </a:pPr>
              <a:r>
                <a:rPr lang="sr-Latn-RS" sz="1600" b="1" dirty="0">
                  <a:solidFill>
                    <a:srgbClr val="002060"/>
                  </a:solidFill>
                  <a:latin typeface="Tahoma" panose="020B0604030504040204" pitchFamily="34" charset="0"/>
                  <a:ea typeface="Tahoma" panose="020B0604030504040204" pitchFamily="34" charset="0"/>
                  <a:cs typeface="Tahoma" panose="020B0604030504040204" pitchFamily="34" charset="0"/>
                </a:rPr>
                <a:t>itd.</a:t>
              </a:r>
              <a:endPar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8294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702529" y="2269870"/>
            <a:ext cx="10800000" cy="3970318"/>
          </a:xfrm>
          <a:prstGeom prst="rect">
            <a:avLst/>
          </a:prstGeom>
          <a:noFill/>
          <a:ln w="9525">
            <a:noFill/>
            <a:miter lim="800000"/>
            <a:headEnd/>
            <a:tailEnd/>
          </a:ln>
        </p:spPr>
        <p:txBody>
          <a:bodyPr wrap="square">
            <a:spAutoFit/>
          </a:bodyPr>
          <a:lstStyle/>
          <a:p>
            <a:r>
              <a:rPr lang="sr-Latn-CS" b="1" dirty="0">
                <a:latin typeface="Tahoma" panose="020B0604030504040204" pitchFamily="34" charset="0"/>
                <a:ea typeface="Tahoma" panose="020B0604030504040204" pitchFamily="34" charset="0"/>
                <a:cs typeface="Tahoma" panose="020B0604030504040204" pitchFamily="34" charset="0"/>
              </a:rPr>
              <a:t>Biološke mere se odnose na uspostavljanje odgovarajućeg biljnog pokrivača. </a:t>
            </a:r>
            <a:r>
              <a:rPr lang="en-US" b="1" dirty="0" err="1">
                <a:latin typeface="Tahoma" panose="020B0604030504040204" pitchFamily="34" charset="0"/>
                <a:ea typeface="Tahoma" panose="020B0604030504040204" pitchFamily="34" charset="0"/>
                <a:cs typeface="Tahoma" panose="020B0604030504040204" pitchFamily="34" charset="0"/>
              </a:rPr>
              <a:t>Prvi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zadatak</a:t>
            </a:r>
            <a:r>
              <a:rPr lang="en-US" b="1" dirty="0">
                <a:latin typeface="Tahoma" panose="020B0604030504040204" pitchFamily="34" charset="0"/>
                <a:ea typeface="Tahoma" panose="020B0604030504040204" pitchFamily="34" charset="0"/>
                <a:cs typeface="Tahoma" panose="020B0604030504040204" pitchFamily="34" charset="0"/>
              </a:rPr>
              <a:t> u </a:t>
            </a:r>
            <a:r>
              <a:rPr lang="en-US" b="1" dirty="0" err="1">
                <a:latin typeface="Tahoma" panose="020B0604030504040204" pitchFamily="34" charset="0"/>
                <a:ea typeface="Tahoma" panose="020B0604030504040204" pitchFamily="34" charset="0"/>
                <a:cs typeface="Tahoma" panose="020B0604030504040204" pitchFamily="34" charset="0"/>
              </a:rPr>
              <a:t>zaštiti</a:t>
            </a:r>
            <a:r>
              <a:rPr lang="en-US" b="1" dirty="0">
                <a:latin typeface="Tahoma" panose="020B0604030504040204" pitchFamily="34" charset="0"/>
                <a:ea typeface="Tahoma" panose="020B0604030504040204" pitchFamily="34" charset="0"/>
                <a:cs typeface="Tahoma" panose="020B0604030504040204" pitchFamily="34" charset="0"/>
              </a:rPr>
              <a:t> </a:t>
            </a:r>
            <a:r>
              <a:rPr lang="sr-Latn-CS" b="1" dirty="0">
                <a:latin typeface="Tahoma" panose="020B0604030504040204" pitchFamily="34" charset="0"/>
                <a:ea typeface="Tahoma" panose="020B0604030504040204" pitchFamily="34" charset="0"/>
                <a:cs typeface="Tahoma" panose="020B0604030504040204" pitchFamily="34" charset="0"/>
              </a:rPr>
              <a:t>zemljišta</a:t>
            </a:r>
            <a:r>
              <a:rPr lang="en-US" b="1" dirty="0">
                <a:latin typeface="Tahoma" panose="020B0604030504040204" pitchFamily="34" charset="0"/>
                <a:ea typeface="Tahoma" panose="020B0604030504040204" pitchFamily="34" charset="0"/>
                <a:cs typeface="Tahoma" panose="020B0604030504040204" pitchFamily="34" charset="0"/>
              </a:rPr>
              <a:t> od </a:t>
            </a:r>
            <a:r>
              <a:rPr lang="en-US" b="1" dirty="0" err="1">
                <a:latin typeface="Tahoma" panose="020B0604030504040204" pitchFamily="34" charset="0"/>
                <a:ea typeface="Tahoma" panose="020B0604030504040204" pitchFamily="34" charset="0"/>
                <a:cs typeface="Tahoma" panose="020B0604030504040204" pitchFamily="34" charset="0"/>
              </a:rPr>
              <a:t>erozije</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predstavlja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podizanje</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biljnog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pokrivača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šumskog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i</a:t>
            </a:r>
            <a:r>
              <a:rPr lang="sr-Latn-CS" b="1" dirty="0">
                <a:latin typeface="Tahoma" panose="020B0604030504040204" pitchFamily="34" charset="0"/>
                <a:ea typeface="Tahoma" panose="020B0604030504040204" pitchFamily="34" charset="0"/>
                <a:cs typeface="Tahoma" panose="020B0604030504040204" pitchFamily="34" charset="0"/>
              </a:rPr>
              <a:t>/ili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travnatog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degradiranim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površinama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sliva</a:t>
            </a:r>
            <a:r>
              <a:rPr lang="en-US" b="1" dirty="0">
                <a:latin typeface="Tahoma" panose="020B0604030504040204" pitchFamily="34" charset="0"/>
                <a:ea typeface="Tahoma" panose="020B0604030504040204" pitchFamily="34" charset="0"/>
                <a:cs typeface="Tahoma" panose="020B0604030504040204" pitchFamily="34" charset="0"/>
              </a:rPr>
              <a:t>. </a:t>
            </a:r>
            <a:endParaRPr lang="sr-Latn-CS" b="1" dirty="0">
              <a:latin typeface="Tahoma" panose="020B0604030504040204" pitchFamily="34" charset="0"/>
              <a:ea typeface="Tahoma" panose="020B0604030504040204" pitchFamily="34" charset="0"/>
              <a:cs typeface="Tahoma" panose="020B0604030504040204" pitchFamily="34" charset="0"/>
            </a:endParaRP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Cilj: Zadržati vodu na slivu, smaniti površinski oticaj.</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Prvo brzorastuće vrste koje u najkraćem roku pružaju zaštitu zemljišta bez obzira da li od njih ima ekonomske koristi. </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Ako je  moguće treba birati autohtone vrste.</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Ako zemljište nije prikladno za poljoprivrednu proizvodnju - onda određene vrste trava, žbunastih vrsta ili šuma. </a:t>
            </a:r>
          </a:p>
          <a:p>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702529" y="1392735"/>
            <a:ext cx="10800000" cy="720000"/>
            <a:chOff x="825188" y="1233638"/>
            <a:chExt cx="10800000" cy="720000"/>
          </a:xfrm>
        </p:grpSpPr>
        <p:sp>
          <p:nvSpPr>
            <p:cNvPr id="5" name="Rounded Rectangle 4"/>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672377" y="1390773"/>
              <a:ext cx="9802228" cy="400110"/>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Biološke mere i radovi</a:t>
              </a:r>
            </a:p>
          </p:txBody>
        </p:sp>
      </p:grpSp>
    </p:spTree>
    <p:extLst>
      <p:ext uri="{BB962C8B-B14F-4D97-AF65-F5344CB8AC3E}">
        <p14:creationId xmlns:p14="http://schemas.microsoft.com/office/powerpoint/2010/main" val="982860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24830" y="2883723"/>
            <a:ext cx="10800000" cy="2308324"/>
          </a:xfrm>
          <a:prstGeom prst="rect">
            <a:avLst/>
          </a:prstGeom>
          <a:noFill/>
          <a:ln w="9525">
            <a:noFill/>
            <a:miter lim="800000"/>
            <a:headEnd/>
            <a:tailEnd/>
          </a:ln>
        </p:spPr>
        <p:txBody>
          <a:bodyPr wrap="square">
            <a:spAutoFit/>
          </a:bodyPr>
          <a:lstStyle/>
          <a:p>
            <a:r>
              <a:rPr lang="sr-Latn-CS" b="1" dirty="0">
                <a:latin typeface="Tahoma" panose="020B0604030504040204" pitchFamily="34" charset="0"/>
                <a:ea typeface="Tahoma" panose="020B0604030504040204" pitchFamily="34" charset="0"/>
                <a:cs typeface="Tahoma" panose="020B0604030504040204" pitchFamily="34" charset="0"/>
              </a:rPr>
              <a:t>Osnovni zadatak jeste smanjivanje oticaja tj. retencija (zadržavanja) vode od padavina. </a:t>
            </a:r>
          </a:p>
          <a:p>
            <a:r>
              <a:rPr lang="sr-Latn-CS" b="1" dirty="0">
                <a:latin typeface="Tahoma" panose="020B0604030504040204" pitchFamily="34" charset="0"/>
                <a:ea typeface="Tahoma" panose="020B0604030504040204" pitchFamily="34" charset="0"/>
                <a:cs typeface="Tahoma" panose="020B0604030504040204" pitchFamily="34" charset="0"/>
              </a:rPr>
              <a:t>Sprovode se od vrha sliva ka nižim delovima. Primena: na slivu i u samom koritu.</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 Retenzije, mikroakumulacije </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 Konturni rovovi i zidovi</a:t>
            </a:r>
          </a:p>
          <a:p>
            <a:endParaRPr lang="sr-Latn-CS" b="1" dirty="0">
              <a:latin typeface="Tahoma" panose="020B0604030504040204" pitchFamily="34" charset="0"/>
              <a:ea typeface="Tahoma" panose="020B0604030504040204" pitchFamily="34" charset="0"/>
              <a:cs typeface="Tahoma" panose="020B0604030504040204" pitchFamily="34" charset="0"/>
            </a:endParaRPr>
          </a:p>
          <a:p>
            <a:r>
              <a:rPr lang="sr-Latn-CS" b="1" dirty="0">
                <a:latin typeface="Tahoma" panose="020B0604030504040204" pitchFamily="34" charset="0"/>
                <a:ea typeface="Tahoma" panose="020B0604030504040204" pitchFamily="34" charset="0"/>
                <a:cs typeface="Tahoma" panose="020B0604030504040204" pitchFamily="34" charset="0"/>
              </a:rPr>
              <a:t>	- Pregrade i radovi u koritu </a:t>
            </a:r>
            <a:r>
              <a:rPr lang="sr-Latn-CS" dirty="0">
                <a:latin typeface="Tahoma" panose="020B0604030504040204" pitchFamily="34" charset="0"/>
                <a:ea typeface="Tahoma" panose="020B0604030504040204" pitchFamily="34" charset="0"/>
                <a:cs typeface="Tahoma" panose="020B0604030504040204" pitchFamily="34" charset="0"/>
              </a:rPr>
              <a:t>(fiksiraju projektovani pad korita)</a:t>
            </a:r>
            <a:endParaRPr lang="sr-Latn-CS" b="1"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724830" y="1905690"/>
            <a:ext cx="10800000" cy="720000"/>
            <a:chOff x="825188" y="1233638"/>
            <a:chExt cx="10800000" cy="720000"/>
          </a:xfrm>
        </p:grpSpPr>
        <p:sp>
          <p:nvSpPr>
            <p:cNvPr id="5" name="Rounded Rectangle 4"/>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672377" y="1390773"/>
              <a:ext cx="9802228" cy="400110"/>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Tehničke mere i radovi</a:t>
              </a:r>
            </a:p>
          </p:txBody>
        </p:sp>
      </p:grpSp>
    </p:spTree>
    <p:extLst>
      <p:ext uri="{BB962C8B-B14F-4D97-AF65-F5344CB8AC3E}">
        <p14:creationId xmlns:p14="http://schemas.microsoft.com/office/powerpoint/2010/main" val="2848419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24829" y="2113756"/>
            <a:ext cx="11240430" cy="3539430"/>
          </a:xfrm>
          <a:prstGeom prst="rect">
            <a:avLst/>
          </a:prstGeom>
          <a:noFill/>
          <a:ln w="9525">
            <a:noFill/>
            <a:miter lim="800000"/>
            <a:headEnd/>
            <a:tailEnd/>
          </a:ln>
        </p:spPr>
        <p:txBody>
          <a:bodyPr wrap="square">
            <a:spAutoFit/>
          </a:bodyPr>
          <a:lstStyle/>
          <a:p>
            <a:r>
              <a:rPr lang="sr-Latn-CS" sz="1600" b="1" dirty="0">
                <a:latin typeface="Arial" panose="020B0604020202020204" pitchFamily="34" charset="0"/>
                <a:ea typeface="Tahoma" panose="020B0604030504040204" pitchFamily="34" charset="0"/>
                <a:cs typeface="Arial" panose="020B0604020202020204" pitchFamily="34" charset="0"/>
              </a:rPr>
              <a:t>* Obrada po izohipsama</a:t>
            </a:r>
          </a:p>
          <a:p>
            <a:endParaRPr lang="sr-Latn-CS" sz="1600" b="1" dirty="0">
              <a:latin typeface="Arial" panose="020B0604020202020204" pitchFamily="34" charset="0"/>
              <a:ea typeface="Tahoma" panose="020B0604030504040204" pitchFamily="34" charset="0"/>
              <a:cs typeface="Arial" panose="020B0604020202020204" pitchFamily="34" charset="0"/>
            </a:endParaRPr>
          </a:p>
          <a:p>
            <a:r>
              <a:rPr lang="sr-Latn-CS" sz="1600" b="1" dirty="0">
                <a:latin typeface="Arial" panose="020B0604020202020204" pitchFamily="34" charset="0"/>
                <a:ea typeface="Tahoma" panose="020B0604030504040204" pitchFamily="34" charset="0"/>
                <a:cs typeface="Arial" panose="020B0604020202020204" pitchFamily="34" charset="0"/>
              </a:rPr>
              <a:t>* Redukovana obrada (smanjen intenzitet obrade - očuvanje otpornosti površinskog sloja zemljišta, žetveni ostaci</a:t>
            </a:r>
          </a:p>
          <a:p>
            <a:endParaRPr lang="sr-Latn-CS" sz="1600" b="1" dirty="0">
              <a:latin typeface="Arial" panose="020B0604020202020204" pitchFamily="34" charset="0"/>
              <a:ea typeface="Tahoma" panose="020B0604030504040204" pitchFamily="34" charset="0"/>
              <a:cs typeface="Arial" panose="020B0604020202020204" pitchFamily="34" charset="0"/>
            </a:endParaRPr>
          </a:p>
          <a:p>
            <a:r>
              <a:rPr lang="sr-Latn-CS" sz="1600" b="1" dirty="0">
                <a:latin typeface="Arial" panose="020B0604020202020204" pitchFamily="34" charset="0"/>
                <a:ea typeface="Tahoma" panose="020B0604030504040204" pitchFamily="34" charset="0"/>
                <a:cs typeface="Arial" panose="020B0604020202020204" pitchFamily="34" charset="0"/>
              </a:rPr>
              <a:t>* Konzervacijska obrada</a:t>
            </a:r>
          </a:p>
          <a:p>
            <a:pPr marL="742950" lvl="1" indent="-285750">
              <a:buFont typeface="Arial" panose="020B0604020202020204" pitchFamily="34" charset="0"/>
              <a:buChar char="•"/>
            </a:pPr>
            <a:r>
              <a:rPr lang="en-US" sz="1600" b="1" dirty="0">
                <a:latin typeface="Arial" panose="020B0604020202020204" pitchFamily="34" charset="0"/>
                <a:ea typeface="Tahoma" panose="020B0604030504040204" pitchFamily="34" charset="0"/>
                <a:cs typeface="Arial" panose="020B0604020202020204" pitchFamily="34" charset="0"/>
              </a:rPr>
              <a:t>No-Till</a:t>
            </a:r>
            <a:r>
              <a:rPr lang="sr-Latn-CS" sz="1600" b="1" dirty="0">
                <a:latin typeface="Arial" panose="020B0604020202020204" pitchFamily="34" charset="0"/>
                <a:ea typeface="Tahoma" panose="020B0604030504040204" pitchFamily="34" charset="0"/>
                <a:cs typeface="Arial" panose="020B0604020202020204" pitchFamily="34" charset="0"/>
              </a:rPr>
              <a:t>	(bez obrade, samo setva)</a:t>
            </a:r>
            <a:endParaRPr lang="en-US" sz="1600" b="1" dirty="0">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1600" b="1" dirty="0">
                <a:latin typeface="Arial" panose="020B0604020202020204" pitchFamily="34" charset="0"/>
                <a:ea typeface="Tahoma" panose="020B0604030504040204" pitchFamily="34" charset="0"/>
                <a:cs typeface="Arial" panose="020B0604020202020204" pitchFamily="34" charset="0"/>
              </a:rPr>
              <a:t>Strip-Till</a:t>
            </a:r>
            <a:r>
              <a:rPr lang="sr-Latn-CS" sz="1600" b="1" dirty="0">
                <a:latin typeface="Arial" panose="020B0604020202020204" pitchFamily="34" charset="0"/>
                <a:ea typeface="Tahoma" panose="020B0604030504040204" pitchFamily="34" charset="0"/>
                <a:cs typeface="Arial" panose="020B0604020202020204" pitchFamily="34" charset="0"/>
              </a:rPr>
              <a:t>	(obrađuje se samo uzan pojas gde se seje)</a:t>
            </a:r>
            <a:endParaRPr lang="en-US" sz="1600" b="1" dirty="0">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1600" b="1" dirty="0">
                <a:latin typeface="Arial" panose="020B0604020202020204" pitchFamily="34" charset="0"/>
                <a:ea typeface="Tahoma" panose="020B0604030504040204" pitchFamily="34" charset="0"/>
                <a:cs typeface="Arial" panose="020B0604020202020204" pitchFamily="34" charset="0"/>
              </a:rPr>
              <a:t>Ridge-Till</a:t>
            </a:r>
            <a:r>
              <a:rPr lang="sr-Latn-CS" sz="1600" b="1" dirty="0">
                <a:latin typeface="Arial" panose="020B0604020202020204" pitchFamily="34" charset="0"/>
                <a:ea typeface="Tahoma" panose="020B0604030504040204" pitchFamily="34" charset="0"/>
                <a:cs typeface="Arial" panose="020B0604020202020204" pitchFamily="34" charset="0"/>
              </a:rPr>
              <a:t>	(greben i brazda)</a:t>
            </a:r>
            <a:endParaRPr lang="en-US" sz="1600" b="1" dirty="0">
              <a:latin typeface="Arial" panose="020B0604020202020204" pitchFamily="34" charset="0"/>
              <a:ea typeface="Tahoma" panose="020B0604030504040204" pitchFamily="34" charset="0"/>
              <a:cs typeface="Arial" panose="020B0604020202020204" pitchFamily="34" charset="0"/>
            </a:endParaRPr>
          </a:p>
          <a:p>
            <a:pPr marL="742950" lvl="1" indent="-285750">
              <a:buFont typeface="Arial" panose="020B0604020202020204" pitchFamily="34" charset="0"/>
              <a:buChar char="•"/>
            </a:pPr>
            <a:r>
              <a:rPr lang="en-US" sz="1600" b="1" dirty="0">
                <a:latin typeface="Arial" panose="020B0604020202020204" pitchFamily="34" charset="0"/>
                <a:ea typeface="Tahoma" panose="020B0604030504040204" pitchFamily="34" charset="0"/>
                <a:cs typeface="Arial" panose="020B0604020202020204" pitchFamily="34" charset="0"/>
              </a:rPr>
              <a:t>Mulch-Till</a:t>
            </a:r>
            <a:r>
              <a:rPr lang="sr-Latn-CS" sz="1600" b="1" dirty="0">
                <a:latin typeface="Arial" panose="020B0604020202020204" pitchFamily="34" charset="0"/>
                <a:ea typeface="Tahoma" panose="020B0604030504040204" pitchFamily="34" charset="0"/>
                <a:cs typeface="Arial" panose="020B0604020202020204" pitchFamily="34" charset="0"/>
              </a:rPr>
              <a:t>	(ostavljanje min. 30% žetvenih ostataka)</a:t>
            </a:r>
            <a:endParaRPr lang="en-US" sz="1600" b="1" dirty="0">
              <a:latin typeface="Arial" panose="020B0604020202020204" pitchFamily="34" charset="0"/>
              <a:ea typeface="Tahoma" panose="020B0604030504040204" pitchFamily="34" charset="0"/>
              <a:cs typeface="Arial" panose="020B0604020202020204" pitchFamily="34" charset="0"/>
            </a:endParaRPr>
          </a:p>
          <a:p>
            <a:endParaRPr lang="sr-Latn-CS" sz="1600" b="1" dirty="0">
              <a:latin typeface="Arial" panose="020B0604020202020204" pitchFamily="34" charset="0"/>
              <a:ea typeface="Tahoma" panose="020B0604030504040204" pitchFamily="34" charset="0"/>
              <a:cs typeface="Arial" panose="020B0604020202020204" pitchFamily="34" charset="0"/>
            </a:endParaRPr>
          </a:p>
          <a:p>
            <a:r>
              <a:rPr lang="sr-Latn-CS" sz="1600" b="1" dirty="0">
                <a:latin typeface="Arial" panose="020B0604020202020204" pitchFamily="34" charset="0"/>
                <a:ea typeface="Tahoma" panose="020B0604030504040204" pitchFamily="34" charset="0"/>
                <a:cs typeface="Arial" panose="020B0604020202020204" pitchFamily="34" charset="0"/>
              </a:rPr>
              <a:t>* Plodored, plodosmena ...</a:t>
            </a:r>
          </a:p>
          <a:p>
            <a:endParaRPr lang="sr-Latn-CS" sz="1600" b="1" dirty="0">
              <a:latin typeface="Arial" panose="020B0604020202020204" pitchFamily="34" charset="0"/>
              <a:ea typeface="Tahoma" panose="020B0604030504040204" pitchFamily="34" charset="0"/>
              <a:cs typeface="Arial" panose="020B0604020202020204" pitchFamily="34" charset="0"/>
            </a:endParaRPr>
          </a:p>
          <a:p>
            <a:r>
              <a:rPr lang="sr-Latn-CS" sz="1600" b="1" u="sng" dirty="0">
                <a:latin typeface="Arial" panose="020B0604020202020204" pitchFamily="34" charset="0"/>
                <a:ea typeface="Tahoma" panose="020B0604030504040204" pitchFamily="34" charset="0"/>
                <a:cs typeface="Arial" panose="020B0604020202020204" pitchFamily="34" charset="0"/>
              </a:rPr>
              <a:t>PRINCIP</a:t>
            </a:r>
            <a:r>
              <a:rPr lang="sr-Latn-CS" sz="1600" b="1" dirty="0">
                <a:latin typeface="Arial" panose="020B0604020202020204" pitchFamily="34" charset="0"/>
                <a:ea typeface="Tahoma" panose="020B0604030504040204" pitchFamily="34" charset="0"/>
                <a:cs typeface="Arial" panose="020B0604020202020204" pitchFamily="34" charset="0"/>
              </a:rPr>
              <a:t>:  Primenjivati agrotehničke mera i sistem obrade koje će, pre svega, zemljištu pružati najbolju zaštitu.  Izbor kultura, plodoreda i plodosmene koji će zemljište ostaviti sa najmanjim brojem dana bez zaštite.</a:t>
            </a:r>
            <a:endParaRPr lang="en-US" sz="1600" b="1" dirty="0">
              <a:latin typeface="Arial" panose="020B0604020202020204" pitchFamily="34" charset="0"/>
              <a:ea typeface="Tahoma" panose="020B0604030504040204" pitchFamily="34" charset="0"/>
              <a:cs typeface="Arial" panose="020B0604020202020204" pitchFamily="34" charset="0"/>
            </a:endParaRPr>
          </a:p>
        </p:txBody>
      </p:sp>
      <p:grpSp>
        <p:nvGrpSpPr>
          <p:cNvPr id="4" name="Group 3"/>
          <p:cNvGrpSpPr/>
          <p:nvPr/>
        </p:nvGrpSpPr>
        <p:grpSpPr>
          <a:xfrm>
            <a:off x="724830" y="1281225"/>
            <a:ext cx="10800000" cy="720000"/>
            <a:chOff x="825188" y="1233638"/>
            <a:chExt cx="10800000" cy="720000"/>
          </a:xfrm>
        </p:grpSpPr>
        <p:sp>
          <p:nvSpPr>
            <p:cNvPr id="5" name="Rounded Rectangle 4"/>
            <p:cNvSpPr/>
            <p:nvPr/>
          </p:nvSpPr>
          <p:spPr>
            <a:xfrm>
              <a:off x="825188" y="1233638"/>
              <a:ext cx="10800000" cy="720000"/>
            </a:xfrm>
            <a:prstGeom prst="round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672377" y="1390773"/>
              <a:ext cx="9802228" cy="400110"/>
            </a:xfrm>
            <a:prstGeom prst="rect">
              <a:avLst/>
            </a:prstGeom>
            <a:noFill/>
          </p:spPr>
          <p:txBody>
            <a:bodyPr wrap="square" rtlCol="0">
              <a:spAutoFit/>
            </a:bodyPr>
            <a:lstStyle/>
            <a:p>
              <a:r>
                <a:rPr lang="sr-Latn-CS" sz="2000" b="1" dirty="0">
                  <a:latin typeface="Tahoma" panose="020B0604030504040204" pitchFamily="34" charset="0"/>
                  <a:ea typeface="Tahoma" panose="020B0604030504040204" pitchFamily="34" charset="0"/>
                  <a:cs typeface="Tahoma" panose="020B0604030504040204" pitchFamily="34" charset="0"/>
                </a:rPr>
                <a:t>* Agrotehničke mere i radovi</a:t>
              </a:r>
            </a:p>
          </p:txBody>
        </p:sp>
      </p:grpSp>
    </p:spTree>
    <p:extLst>
      <p:ext uri="{BB962C8B-B14F-4D97-AF65-F5344CB8AC3E}">
        <p14:creationId xmlns:p14="http://schemas.microsoft.com/office/powerpoint/2010/main" val="299670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rosion"/>
          <p:cNvPicPr>
            <a:picLocks noChangeAspect="1" noChangeArrowheads="1"/>
          </p:cNvPicPr>
          <p:nvPr/>
        </p:nvPicPr>
        <p:blipFill>
          <a:blip r:embed="rId2" cstate="print"/>
          <a:srcRect/>
          <a:stretch>
            <a:fillRect/>
          </a:stretch>
        </p:blipFill>
        <p:spPr bwMode="auto">
          <a:xfrm>
            <a:off x="1839134" y="1103971"/>
            <a:ext cx="8546369" cy="4753921"/>
          </a:xfrm>
          <a:prstGeom prst="rect">
            <a:avLst/>
          </a:prstGeom>
          <a:noFill/>
          <a:ln>
            <a:solidFill>
              <a:schemeClr val="tx1"/>
            </a:solidFill>
          </a:ln>
        </p:spPr>
      </p:pic>
    </p:spTree>
    <p:extLst>
      <p:ext uri="{BB962C8B-B14F-4D97-AF65-F5344CB8AC3E}">
        <p14:creationId xmlns:p14="http://schemas.microsoft.com/office/powerpoint/2010/main" val="307693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www.rcinet.ca/eye-on-the-arctic/wp-content/uploads/sites/30/2015/07/northslope_alaska.png"/>
          <p:cNvPicPr>
            <a:picLocks noChangeAspect="1" noChangeArrowheads="1"/>
          </p:cNvPicPr>
          <p:nvPr/>
        </p:nvPicPr>
        <p:blipFill>
          <a:blip r:embed="rId2" cstate="print"/>
          <a:srcRect/>
          <a:stretch>
            <a:fillRect/>
          </a:stretch>
        </p:blipFill>
        <p:spPr bwMode="auto">
          <a:xfrm>
            <a:off x="2029049" y="1092820"/>
            <a:ext cx="7853165" cy="4765073"/>
          </a:xfrm>
          <a:prstGeom prst="rect">
            <a:avLst/>
          </a:prstGeom>
          <a:noFill/>
          <a:ln>
            <a:solidFill>
              <a:schemeClr val="tx1"/>
            </a:solidFill>
          </a:ln>
        </p:spPr>
      </p:pic>
    </p:spTree>
    <p:extLst>
      <p:ext uri="{BB962C8B-B14F-4D97-AF65-F5344CB8AC3E}">
        <p14:creationId xmlns:p14="http://schemas.microsoft.com/office/powerpoint/2010/main" val="5155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Im Salar de Uyuni.jpg"/>
          <p:cNvPicPr>
            <a:picLocks noChangeAspect="1" noChangeArrowheads="1"/>
          </p:cNvPicPr>
          <p:nvPr/>
        </p:nvPicPr>
        <p:blipFill>
          <a:blip r:embed="rId2" cstate="print"/>
          <a:srcRect/>
          <a:stretch>
            <a:fillRect/>
          </a:stretch>
        </p:blipFill>
        <p:spPr bwMode="auto">
          <a:xfrm>
            <a:off x="1767759" y="1065337"/>
            <a:ext cx="7321210" cy="5436000"/>
          </a:xfrm>
          <a:prstGeom prst="rect">
            <a:avLst/>
          </a:prstGeom>
          <a:noFill/>
          <a:ln>
            <a:solidFill>
              <a:schemeClr val="tx1"/>
            </a:solidFill>
          </a:ln>
        </p:spPr>
      </p:pic>
    </p:spTree>
    <p:extLst>
      <p:ext uri="{BB962C8B-B14F-4D97-AF65-F5344CB8AC3E}">
        <p14:creationId xmlns:p14="http://schemas.microsoft.com/office/powerpoint/2010/main" val="126631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TotalTime>
  <Words>2618</Words>
  <Application>Microsoft Office PowerPoint</Application>
  <PresentationFormat>Widescreen</PresentationFormat>
  <Paragraphs>452</Paragraphs>
  <Slides>65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Arial Black</vt:lpstr>
      <vt:lpstr>Candara</vt:lpstr>
      <vt:lpstr>Tahoma</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Rassa</dc:creator>
  <cp:lastModifiedBy>Katarina Lazarević</cp:lastModifiedBy>
  <cp:revision>136</cp:revision>
  <dcterms:created xsi:type="dcterms:W3CDTF">2018-12-08T13:16:54Z</dcterms:created>
  <dcterms:modified xsi:type="dcterms:W3CDTF">2022-05-20T10:21:12Z</dcterms:modified>
</cp:coreProperties>
</file>