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6" r:id="rId8"/>
    <p:sldId id="261" r:id="rId9"/>
    <p:sldId id="262" r:id="rId10"/>
    <p:sldId id="263" r:id="rId11"/>
    <p:sldId id="268" r:id="rId12"/>
    <p:sldId id="264" r:id="rId13"/>
    <p:sldId id="276" r:id="rId14"/>
    <p:sldId id="269" r:id="rId15"/>
    <p:sldId id="275" r:id="rId16"/>
    <p:sldId id="270" r:id="rId17"/>
    <p:sldId id="271" r:id="rId18"/>
    <p:sldId id="272" r:id="rId19"/>
    <p:sldId id="273" r:id="rId20"/>
    <p:sldId id="274" r:id="rId21"/>
    <p:sldId id="265" r:id="rId22"/>
    <p:sldId id="278" r:id="rId23"/>
    <p:sldId id="279" r:id="rId24"/>
    <p:sldId id="277" r:id="rId2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CC99"/>
    <a:srgbClr val="003A00"/>
    <a:srgbClr val="C9EDFF"/>
    <a:srgbClr val="006600"/>
    <a:srgbClr val="66CC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7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B983F-279F-41F9-B125-C02790AE9AFC}" type="datetimeFigureOut">
              <a:rPr lang="sr-Cyrl-RS"/>
              <a:pPr>
                <a:defRPr/>
              </a:pPr>
              <a:t>2.3.2022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D068D-0C1B-4802-87A0-5D78337271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EE36F-5D65-42D3-B200-5D1B2B66C858}" type="datetimeFigureOut">
              <a:rPr lang="sr-Cyrl-RS"/>
              <a:pPr>
                <a:defRPr/>
              </a:pPr>
              <a:t>2.3.2022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A1373-1DC2-41CF-8326-EB63A2EC91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48CBA-42BD-4378-9384-1098D5317E89}" type="datetimeFigureOut">
              <a:rPr lang="sr-Cyrl-RS"/>
              <a:pPr>
                <a:defRPr/>
              </a:pPr>
              <a:t>2.3.2022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5279B-0A34-41E2-A871-9AFD87360A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52F2F-5D71-437A-90DA-39DA058A3239}" type="datetimeFigureOut">
              <a:rPr lang="sr-Cyrl-RS"/>
              <a:pPr>
                <a:defRPr/>
              </a:pPr>
              <a:t>2.3.2022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EA45D-9EA7-44AF-AA4E-11BB48A295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7EF97-8360-4200-A1BA-027DEF9CEF2C}" type="datetimeFigureOut">
              <a:rPr lang="sr-Cyrl-RS"/>
              <a:pPr>
                <a:defRPr/>
              </a:pPr>
              <a:t>2.3.2022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DEE51-D088-4BA8-84EA-670317C4E2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0A8AF-B436-48E8-838B-358A42A91963}" type="datetimeFigureOut">
              <a:rPr lang="sr-Cyrl-RS"/>
              <a:pPr>
                <a:defRPr/>
              </a:pPr>
              <a:t>2.3.2022</a:t>
            </a:fld>
            <a:endParaRPr lang="sr-Cyrl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1C2B1-1993-41FB-AE9F-13B35087CB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22FFF-3D9C-480D-877A-893A14E552ED}" type="datetimeFigureOut">
              <a:rPr lang="sr-Cyrl-RS"/>
              <a:pPr>
                <a:defRPr/>
              </a:pPr>
              <a:t>2.3.2022</a:t>
            </a:fld>
            <a:endParaRPr lang="sr-Cyrl-R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003B8-D2F0-41F1-B3B3-76FF180349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324E1-D863-4C41-8BF9-DF92D065A589}" type="datetimeFigureOut">
              <a:rPr lang="sr-Cyrl-RS"/>
              <a:pPr>
                <a:defRPr/>
              </a:pPr>
              <a:t>2.3.2022</a:t>
            </a:fld>
            <a:endParaRPr lang="sr-Cyrl-R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7082D-A97C-4701-B534-FA3EEDE6B3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109EA-4F54-4A3E-8E04-980FB92759B5}" type="datetimeFigureOut">
              <a:rPr lang="sr-Cyrl-RS"/>
              <a:pPr>
                <a:defRPr/>
              </a:pPr>
              <a:t>2.3.2022</a:t>
            </a:fld>
            <a:endParaRPr lang="sr-Cyrl-R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2FD49-2145-4297-A414-A3B5F0135D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C295-394F-4330-91BB-CA5EB3CB4D9A}" type="datetimeFigureOut">
              <a:rPr lang="sr-Cyrl-RS"/>
              <a:pPr>
                <a:defRPr/>
              </a:pPr>
              <a:t>2.3.2022</a:t>
            </a:fld>
            <a:endParaRPr lang="sr-Cyrl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CEAF3-DA44-48B4-8D11-22C0EBB826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Cyrl-R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49E31-BC4B-4A3A-B3C4-8B8C625F0490}" type="datetimeFigureOut">
              <a:rPr lang="sr-Cyrl-RS"/>
              <a:pPr>
                <a:defRPr/>
              </a:pPr>
              <a:t>2.3.2022</a:t>
            </a:fld>
            <a:endParaRPr lang="sr-Cyrl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00EF7-91C5-40F8-95E4-A9BCE08D05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9BA2D3-7BA7-4E8A-9F7E-06D49E2476AC}" type="datetimeFigureOut">
              <a:rPr lang="sr-Cyrl-RS"/>
              <a:pPr>
                <a:defRPr/>
              </a:pPr>
              <a:t>2.3.2022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1E3E71A-7840-465A-84F5-AF76C3EDBE7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4.png"/><Relationship Id="rId7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10" Type="http://schemas.openxmlformats.org/officeDocument/2006/relationships/image" Target="../media/image30.png"/><Relationship Id="rId4" Type="http://schemas.openxmlformats.org/officeDocument/2006/relationships/image" Target="../media/image5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etof.org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polj.uns.ac.rs/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www.sfb.bg.ac.r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53.png"/><Relationship Id="rId4" Type="http://schemas.openxmlformats.org/officeDocument/2006/relationships/hyperlink" Target="https://www.znrfak.ni.ac.rs/" TargetMode="External"/><Relationship Id="rId9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5.png"/><Relationship Id="rId4" Type="http://schemas.openxmlformats.org/officeDocument/2006/relationships/image" Target="../media/image54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hyperlink" Target="http://www.sfb.bg.ac.rs/" TargetMode="External"/><Relationship Id="rId7" Type="http://schemas.openxmlformats.org/officeDocument/2006/relationships/hyperlink" Target="https://www.znrfak.ni.ac.rs/" TargetMode="External"/><Relationship Id="rId12" Type="http://schemas.openxmlformats.org/officeDocument/2006/relationships/hyperlink" Target="https://www.setof.org/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lj.uns.ac.rs/" TargetMode="External"/><Relationship Id="rId11" Type="http://schemas.openxmlformats.org/officeDocument/2006/relationships/hyperlink" Target="https://www.unsa.ba/" TargetMode="External"/><Relationship Id="rId5" Type="http://schemas.openxmlformats.org/officeDocument/2006/relationships/image" Target="../media/image59.png"/><Relationship Id="rId10" Type="http://schemas.openxmlformats.org/officeDocument/2006/relationships/image" Target="../media/image61.png"/><Relationship Id="rId4" Type="http://schemas.openxmlformats.org/officeDocument/2006/relationships/image" Target="../media/image58.png"/><Relationship Id="rId9" Type="http://schemas.openxmlformats.org/officeDocument/2006/relationships/hyperlink" Target="https://www.unibl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6.png"/><Relationship Id="rId5" Type="http://schemas.openxmlformats.org/officeDocument/2006/relationships/image" Target="../media/image16.jpeg"/><Relationship Id="rId10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12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5.png"/><Relationship Id="rId5" Type="http://schemas.openxmlformats.org/officeDocument/2006/relationships/image" Target="../media/image22.png"/><Relationship Id="rId10" Type="http://schemas.openxmlformats.org/officeDocument/2006/relationships/image" Target="../media/image4.png"/><Relationship Id="rId4" Type="http://schemas.openxmlformats.org/officeDocument/2006/relationships/image" Target="../media/image21.jpe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297461" y="2916325"/>
            <a:ext cx="9382896" cy="1180114"/>
          </a:xfrm>
        </p:spPr>
        <p:txBody>
          <a:bodyPr/>
          <a:lstStyle/>
          <a:p>
            <a:pPr eaLnBrk="1" hangingPunct="1"/>
            <a:r>
              <a:rPr lang="sr-Latn-RS" sz="3200" b="1" dirty="0">
                <a:solidFill>
                  <a:srgbClr val="003300"/>
                </a:solidFill>
              </a:rPr>
              <a:t/>
            </a:r>
            <a:br>
              <a:rPr lang="sr-Latn-RS" sz="3200" b="1" dirty="0">
                <a:solidFill>
                  <a:srgbClr val="003300"/>
                </a:solidFill>
              </a:rPr>
            </a:br>
            <a:r>
              <a:rPr lang="sr-Latn-RS" sz="3200" b="1" dirty="0">
                <a:solidFill>
                  <a:srgbClr val="003300"/>
                </a:solidFill>
              </a:rPr>
              <a:t/>
            </a:r>
            <a:br>
              <a:rPr lang="sr-Latn-RS" sz="3200" b="1" dirty="0">
                <a:solidFill>
                  <a:srgbClr val="003300"/>
                </a:solidFill>
              </a:rPr>
            </a:br>
            <a:r>
              <a:rPr lang="sr-Latn-RS" sz="3200" b="1" dirty="0">
                <a:solidFill>
                  <a:srgbClr val="003300"/>
                </a:solidFill>
              </a:rPr>
              <a:t>EROZIJA ZEMLJIŠTA I PREVENCIJA OD BUJIČNIH POPLAVA</a:t>
            </a:r>
            <a:endParaRPr lang="en-US" sz="3200" b="1" dirty="0">
              <a:solidFill>
                <a:srgbClr val="003300"/>
              </a:solidFill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610497" y="4096439"/>
            <a:ext cx="9144000" cy="385076"/>
          </a:xfrm>
        </p:spPr>
        <p:txBody>
          <a:bodyPr/>
          <a:lstStyle/>
          <a:p>
            <a:pPr eaLnBrk="1" hangingPunct="1"/>
            <a:r>
              <a:rPr lang="sr-Latn-RS" sz="2200" b="1" dirty="0"/>
              <a:t>- zajednički studijski program master akademskih studija -</a:t>
            </a:r>
            <a:endParaRPr lang="en-US" sz="2200" b="1" dirty="0"/>
          </a:p>
        </p:txBody>
      </p:sp>
      <p:sp>
        <p:nvSpPr>
          <p:cNvPr id="2" name="Rectangle 1"/>
          <p:cNvSpPr/>
          <p:nvPr/>
        </p:nvSpPr>
        <p:spPr>
          <a:xfrm>
            <a:off x="601361" y="1337786"/>
            <a:ext cx="10379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b="1" dirty="0" err="1"/>
              <a:t>Erasmus</a:t>
            </a:r>
            <a:r>
              <a:rPr lang="sr-Latn-RS" sz="2400" b="1" dirty="0"/>
              <a:t>+ KA2 projekat: Erozija zemljišta i prevencija od bujičnih poplava: Razvoj </a:t>
            </a:r>
            <a:r>
              <a:rPr lang="sr-Latn-RS" sz="2400" b="1" dirty="0" err="1"/>
              <a:t>kurikuluma</a:t>
            </a:r>
            <a:r>
              <a:rPr lang="sr-Latn-RS" sz="2400" b="1" dirty="0"/>
              <a:t> na univerzitetima država Zapadnog Balkana (SETOF)</a:t>
            </a:r>
            <a:endParaRPr lang="sr-Latn-R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381287" y="4728390"/>
            <a:ext cx="4819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/>
              <a:t>Nada Dragović, Mirjana </a:t>
            </a:r>
            <a:r>
              <a:rPr lang="sr-Latn-RS" sz="2400" b="1" dirty="0" smtClean="0"/>
              <a:t>Todosijević</a:t>
            </a:r>
            <a:endParaRPr lang="sr-Latn-RS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351" y="1174836"/>
            <a:ext cx="7482017" cy="3100602"/>
          </a:xfrm>
        </p:spPr>
        <p:txBody>
          <a:bodyPr/>
          <a:lstStyle/>
          <a:p>
            <a:r>
              <a:rPr lang="sr-Latn-CS" sz="1800" dirty="0"/>
              <a:t>Zajednički studijski program master akademskih studija „Erozija zemljišta i prevencija od bujičnih poplava“ razvijen je u okviru Erasmus+K2 projekta „Erozija zemljišta i prevencija od bujičnih poplava: razvoj kurikuluma na univerzitetima država Zapadnog Balkana (SETOF)“. </a:t>
            </a:r>
          </a:p>
          <a:p>
            <a:endParaRPr lang="sr-Latn-CS" sz="800" dirty="0"/>
          </a:p>
          <a:p>
            <a:pPr>
              <a:buNone/>
            </a:pPr>
            <a:r>
              <a:rPr lang="sr-Latn-CS" sz="1800" dirty="0"/>
              <a:t>U razvoju i realizaciji studijskog programa učestvuje pet univerziteta: </a:t>
            </a:r>
          </a:p>
          <a:p>
            <a:r>
              <a:rPr lang="sr-Latn-CS" sz="1800" b="1" dirty="0"/>
              <a:t>Univerzitet u Beogradu, Univerzitet u Novom</a:t>
            </a:r>
            <a:r>
              <a:rPr lang="en-US" sz="1800" b="1" dirty="0"/>
              <a:t> </a:t>
            </a:r>
            <a:r>
              <a:rPr lang="sr-Latn-CS" sz="1800" b="1" dirty="0"/>
              <a:t>Sadu i Univerzitet u Nišu</a:t>
            </a:r>
            <a:r>
              <a:rPr lang="sr-Latn-CS" sz="1800" dirty="0"/>
              <a:t> (Nosioci programa) i </a:t>
            </a:r>
          </a:p>
          <a:p>
            <a:r>
              <a:rPr lang="sr-Latn-CS" sz="1800" b="1" dirty="0"/>
              <a:t>Univerzitet u Banjoj Luci i Univerzitet u Sarajevu </a:t>
            </a:r>
            <a:r>
              <a:rPr lang="sr-Latn-CS" sz="1800" dirty="0"/>
              <a:t>(Partnerske organizacije).</a:t>
            </a:r>
            <a:endParaRPr lang="en-US" sz="1800" dirty="0"/>
          </a:p>
          <a:p>
            <a:endParaRPr lang="en-US" sz="1800" dirty="0"/>
          </a:p>
        </p:txBody>
      </p:sp>
      <p:grpSp>
        <p:nvGrpSpPr>
          <p:cNvPr id="9" name="Group 8"/>
          <p:cNvGrpSpPr/>
          <p:nvPr/>
        </p:nvGrpSpPr>
        <p:grpSpPr>
          <a:xfrm>
            <a:off x="1058948" y="5758248"/>
            <a:ext cx="3194139" cy="731027"/>
            <a:chOff x="1058948" y="5758248"/>
            <a:chExt cx="3194139" cy="731027"/>
          </a:xfrm>
        </p:grpSpPr>
        <p:pic>
          <p:nvPicPr>
            <p:cNvPr id="10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8948" y="5758249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1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920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2" name="Picture 11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614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3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33088" y="5769275"/>
              <a:ext cx="719999" cy="720000"/>
            </a:xfrm>
            <a:prstGeom prst="rect">
              <a:avLst/>
            </a:prstGeom>
            <a:noFill/>
          </p:spPr>
        </p:pic>
      </p:grpSp>
      <p:sp>
        <p:nvSpPr>
          <p:cNvPr id="5122" name="AutoShape 2" descr="Резултат слика за univerzitet u beog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74069" y="733169"/>
            <a:ext cx="2275702" cy="140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Резултат слика за univerzitet uNovom Sadu"/>
          <p:cNvPicPr>
            <a:picLocks noChangeAspect="1" noChangeArrowheads="1"/>
          </p:cNvPicPr>
          <p:nvPr/>
        </p:nvPicPr>
        <p:blipFill>
          <a:blip r:embed="rId7" cstate="print"/>
          <a:srcRect b="2507"/>
          <a:stretch>
            <a:fillRect/>
          </a:stretch>
        </p:blipFill>
        <p:spPr bwMode="auto">
          <a:xfrm>
            <a:off x="8785851" y="2265405"/>
            <a:ext cx="2302277" cy="1499287"/>
          </a:xfrm>
          <a:prstGeom prst="rect">
            <a:avLst/>
          </a:prstGeom>
          <a:noFill/>
        </p:spPr>
      </p:pic>
      <p:pic>
        <p:nvPicPr>
          <p:cNvPr id="5128" name="Picture 8" descr="Резултат слика за univerzitet u Nišu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30961" y="3903385"/>
            <a:ext cx="2257167" cy="1692876"/>
          </a:xfrm>
          <a:prstGeom prst="rect">
            <a:avLst/>
          </a:prstGeom>
          <a:noFill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45708" y="4175226"/>
            <a:ext cx="2101636" cy="1392008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67632" y="4206926"/>
            <a:ext cx="2077180" cy="138502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37037" y="1260389"/>
            <a:ext cx="1846415" cy="14017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rgbClr val="003A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r-Latn-RS" sz="2000" b="1" dirty="0">
                <a:solidFill>
                  <a:schemeClr val="tx1"/>
                </a:solidFill>
              </a:rPr>
              <a:t>PRIRODA</a:t>
            </a:r>
            <a:endParaRPr lang="sr-Latn-CS" sz="2000" b="1" dirty="0">
              <a:solidFill>
                <a:schemeClr val="tx1"/>
              </a:solidFill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3814420" y="1584025"/>
            <a:ext cx="3816350" cy="306387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3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65474" y="5086383"/>
            <a:ext cx="684076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1F5B42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Latn-RS" sz="2000" b="1" dirty="0">
                <a:solidFill>
                  <a:srgbClr val="003300"/>
                </a:solidFill>
                <a:latin typeface="Calibri" panose="020F0502020204030204" pitchFamily="34" charset="0"/>
              </a:rPr>
              <a:t>ZNANJE U FUNKCIJI RAZVOJA DRUŠTVA</a:t>
            </a:r>
          </a:p>
          <a:p>
            <a:pPr algn="ctr">
              <a:defRPr/>
            </a:pPr>
            <a:r>
              <a:rPr lang="en-US" sz="2000" dirty="0">
                <a:solidFill>
                  <a:srgbClr val="003300"/>
                </a:solidFill>
                <a:latin typeface="Calibri" panose="020F0502020204030204" pitchFamily="34" charset="0"/>
              </a:rPr>
              <a:t>V</a:t>
            </a:r>
            <a:r>
              <a:rPr lang="sr-Latn-RS" sz="2000" dirty="0">
                <a:solidFill>
                  <a:srgbClr val="003300"/>
                </a:solidFill>
                <a:latin typeface="Calibri" panose="020F0502020204030204" pitchFamily="34" charset="0"/>
              </a:rPr>
              <a:t>isoko </a:t>
            </a:r>
            <a:r>
              <a:rPr lang="en-US" sz="2000" dirty="0" err="1">
                <a:solidFill>
                  <a:srgbClr val="003300"/>
                </a:solidFill>
              </a:rPr>
              <a:t>obrazovan</a:t>
            </a:r>
            <a:r>
              <a:rPr lang="sr-Latn-RS" sz="2000" dirty="0">
                <a:solidFill>
                  <a:srgbClr val="003300"/>
                </a:solidFill>
              </a:rPr>
              <a:t>i </a:t>
            </a:r>
            <a:r>
              <a:rPr lang="en-US" sz="2000" dirty="0" err="1">
                <a:solidFill>
                  <a:srgbClr val="003300"/>
                </a:solidFill>
              </a:rPr>
              <a:t>stručnja</a:t>
            </a:r>
            <a:r>
              <a:rPr lang="sr-Latn-RS" sz="2000" dirty="0">
                <a:solidFill>
                  <a:srgbClr val="003300"/>
                </a:solidFill>
              </a:rPr>
              <a:t>ci za r</a:t>
            </a:r>
            <a:r>
              <a:rPr lang="en-US" sz="2000" dirty="0" err="1">
                <a:solidFill>
                  <a:srgbClr val="003300"/>
                </a:solidFill>
              </a:rPr>
              <a:t>ešava</a:t>
            </a:r>
            <a:r>
              <a:rPr lang="sr-Latn-RS" sz="2000" dirty="0">
                <a:solidFill>
                  <a:srgbClr val="003300"/>
                </a:solidFill>
              </a:rPr>
              <a:t>nje</a:t>
            </a:r>
            <a:r>
              <a:rPr lang="en-US" sz="2000" dirty="0">
                <a:solidFill>
                  <a:srgbClr val="003300"/>
                </a:solidFill>
              </a:rPr>
              <a:t> problem</a:t>
            </a:r>
            <a:r>
              <a:rPr lang="sr-Latn-RS" sz="2000" dirty="0">
                <a:solidFill>
                  <a:srgbClr val="003300"/>
                </a:solidFill>
              </a:rPr>
              <a:t>a</a:t>
            </a:r>
            <a:r>
              <a:rPr lang="en-US" sz="2000" dirty="0">
                <a:solidFill>
                  <a:srgbClr val="003300"/>
                </a:solidFill>
              </a:rPr>
              <a:t> u </a:t>
            </a:r>
            <a:r>
              <a:rPr lang="en-US" sz="2000" dirty="0" err="1">
                <a:solidFill>
                  <a:srgbClr val="003300"/>
                </a:solidFill>
              </a:rPr>
              <a:t>oblasti</a:t>
            </a:r>
            <a:r>
              <a:rPr lang="en-US" sz="2000" dirty="0">
                <a:solidFill>
                  <a:srgbClr val="003300"/>
                </a:solidFill>
              </a:rPr>
              <a:t> </a:t>
            </a:r>
            <a:r>
              <a:rPr lang="sr-Latn-RS" sz="2000" dirty="0">
                <a:solidFill>
                  <a:srgbClr val="003300"/>
                </a:solidFill>
              </a:rPr>
              <a:t>zaštite zemljišta od erozije i </a:t>
            </a:r>
            <a:r>
              <a:rPr lang="en-US" sz="2000" dirty="0" err="1">
                <a:solidFill>
                  <a:srgbClr val="003300"/>
                </a:solidFill>
              </a:rPr>
              <a:t>prevencij</a:t>
            </a:r>
            <a:r>
              <a:rPr lang="sr-Latn-RS" sz="2000" dirty="0">
                <a:solidFill>
                  <a:srgbClr val="003300"/>
                </a:solidFill>
              </a:rPr>
              <a:t>u</a:t>
            </a:r>
            <a:r>
              <a:rPr lang="en-US" sz="2000" dirty="0">
                <a:solidFill>
                  <a:srgbClr val="003300"/>
                </a:solidFill>
              </a:rPr>
              <a:t> </a:t>
            </a:r>
            <a:r>
              <a:rPr lang="en-US" sz="2000" dirty="0" err="1">
                <a:solidFill>
                  <a:srgbClr val="003300"/>
                </a:solidFill>
              </a:rPr>
              <a:t>od</a:t>
            </a:r>
            <a:r>
              <a:rPr lang="en-US" sz="2000" dirty="0">
                <a:solidFill>
                  <a:srgbClr val="003300"/>
                </a:solidFill>
              </a:rPr>
              <a:t> </a:t>
            </a:r>
            <a:r>
              <a:rPr lang="en-US" sz="2000" dirty="0" err="1">
                <a:solidFill>
                  <a:srgbClr val="003300"/>
                </a:solidFill>
              </a:rPr>
              <a:t>bujičnih</a:t>
            </a:r>
            <a:r>
              <a:rPr lang="en-US" sz="2000" dirty="0">
                <a:solidFill>
                  <a:srgbClr val="003300"/>
                </a:solidFill>
              </a:rPr>
              <a:t> </a:t>
            </a:r>
            <a:r>
              <a:rPr lang="en-US" sz="2000" dirty="0" err="1">
                <a:solidFill>
                  <a:srgbClr val="003300"/>
                </a:solidFill>
              </a:rPr>
              <a:t>poplava</a:t>
            </a:r>
            <a:endParaRPr lang="en-US" sz="2000" dirty="0">
              <a:solidFill>
                <a:srgbClr val="0033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731211" y="1202725"/>
            <a:ext cx="1846415" cy="13646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rgbClr val="003A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r-Latn-RS" sz="2000" b="1" dirty="0">
                <a:solidFill>
                  <a:schemeClr val="tx1"/>
                </a:solidFill>
              </a:rPr>
              <a:t>DRUŠTVO</a:t>
            </a:r>
            <a:endParaRPr lang="sr-Latn-CS" sz="2000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Резултат слика за pronaći m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1869" y="1923653"/>
            <a:ext cx="3091594" cy="1769601"/>
          </a:xfrm>
          <a:prstGeom prst="ellipse">
            <a:avLst/>
          </a:prstGeom>
          <a:ln w="50800" cap="rnd">
            <a:solidFill>
              <a:srgbClr val="0033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1" name="Picture 7" descr="F:\Medjunarodni projekti\Andreas\foto za Dirka\IMG_26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0528" y="3118019"/>
            <a:ext cx="2347784" cy="1760838"/>
          </a:xfrm>
          <a:prstGeom prst="ellipse">
            <a:avLst/>
          </a:prstGeom>
          <a:ln w="38100" cap="rnd">
            <a:solidFill>
              <a:srgbClr val="0033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2" name="Picture 8" descr="F:\Medjunarodni projekti\Andreas\foto za Dirka\Foto 1 Ueberschwemmungen in Krupan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0604" y="3212756"/>
            <a:ext cx="2865295" cy="1613055"/>
          </a:xfrm>
          <a:prstGeom prst="ellipse">
            <a:avLst/>
          </a:prstGeom>
          <a:ln w="38100" cap="rnd">
            <a:solidFill>
              <a:srgbClr val="0033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913" y="1265452"/>
            <a:ext cx="10515600" cy="1065856"/>
          </a:xfrm>
        </p:spPr>
        <p:txBody>
          <a:bodyPr/>
          <a:lstStyle/>
          <a:p>
            <a:r>
              <a:rPr lang="sr-Latn-CS" sz="2000" dirty="0"/>
              <a:t>Trajanje studijskog programa: </a:t>
            </a:r>
            <a:r>
              <a:rPr lang="sr-Latn-CS" sz="2000" b="1" dirty="0"/>
              <a:t>jedna godina, odnosno 2 semestra,</a:t>
            </a:r>
          </a:p>
          <a:p>
            <a:r>
              <a:rPr lang="sr-Latn-CS" sz="2000" dirty="0"/>
              <a:t>Ukupan broj bodova: </a:t>
            </a:r>
            <a:r>
              <a:rPr lang="sr-Latn-CS" sz="2000" b="1" dirty="0"/>
              <a:t>60 ESPB</a:t>
            </a:r>
            <a:r>
              <a:rPr lang="sr-Latn-CS" sz="2000" dirty="0"/>
              <a:t>.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1058948" y="5758248"/>
            <a:ext cx="3194139" cy="731027"/>
            <a:chOff x="1058948" y="5758248"/>
            <a:chExt cx="3194139" cy="731027"/>
          </a:xfrm>
        </p:grpSpPr>
        <p:pic>
          <p:nvPicPr>
            <p:cNvPr id="10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8948" y="5758249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1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920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2" name="Picture 11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614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3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33088" y="5769275"/>
              <a:ext cx="719999" cy="720000"/>
            </a:xfrm>
            <a:prstGeom prst="rect">
              <a:avLst/>
            </a:prstGeom>
            <a:noFill/>
          </p:spPr>
        </p:pic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37450" y="2466757"/>
            <a:ext cx="10455479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Osnovni</a:t>
            </a:r>
            <a:r>
              <a:rPr kumimoji="0" lang="sr-Cyrl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ciljevi</a:t>
            </a:r>
            <a:r>
              <a:rPr kumimoji="0" lang="sr-Cyrl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zajedničkog</a:t>
            </a:r>
            <a:r>
              <a:rPr kumimoji="0" lang="sr-Cyrl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studijskog</a:t>
            </a:r>
            <a:r>
              <a:rPr kumimoji="0" lang="sr-Cyrl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programa</a:t>
            </a:r>
            <a:r>
              <a:rPr kumimoji="0" lang="sr-Cyrl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master</a:t>
            </a:r>
            <a:r>
              <a:rPr kumimoji="0" lang="sr-Cyrl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akademskih</a:t>
            </a:r>
            <a:r>
              <a:rPr kumimoji="0" lang="sr-Cyrl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studija</a:t>
            </a:r>
            <a:r>
              <a:rPr kumimoji="0" lang="sr-Cyrl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su</a:t>
            </a:r>
            <a:r>
              <a:rPr kumimoji="0" lang="sr-Cyrl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:</a:t>
            </a: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sr-Latn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osposobljavanje studenata sa integrisanim znanjima i veštinama za profesionalno obavljanje poslova iz oblasti zaštite zemljišta od erozije i prevencije od bujičnih poplava;</a:t>
            </a: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sr-Latn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sticanje znanja potrebnih za rešavanje problema degradacije zemljišta i voda i njihovog korišćenja na principima održivog razvoja,</a:t>
            </a: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sr-Latn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osposobljavanje studenata za praktičnu primenu stečenog znanja kroz izradu projekata i izvo</a:t>
            </a:r>
            <a:r>
              <a:rPr kumimoji="0" lang="vi-VN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đ</a:t>
            </a:r>
            <a:r>
              <a:rPr kumimoji="0" lang="sr-Latn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enje radova, kao i primenu metoda baziranih na infomracionim sistemima,</a:t>
            </a: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sr-Latn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izgradnja akademske mreže za edukaciju i istraživanje u oblasti zaštite zemljišta od erozije i bujičnih poplava na regionalnom nivou,</a:t>
            </a: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sr-Latn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efektivni transfer stečenih znanja završenih master studenata za povećanje kompetentnosti inženjera u praksi.</a:t>
            </a:r>
            <a:endParaRPr kumimoji="0" lang="sr-Latn-C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sz="2000" dirty="0"/>
              <a:t>Zajednički studijski program master akademskih studija ima </a:t>
            </a:r>
            <a:r>
              <a:rPr lang="sr-Latn-CS" sz="2000" b="1" dirty="0"/>
              <a:t>četiri</a:t>
            </a:r>
            <a:r>
              <a:rPr lang="sr-Latn-CS" sz="2000" dirty="0"/>
              <a:t> obavezna i </a:t>
            </a:r>
            <a:r>
              <a:rPr lang="sr-Latn-CS" sz="2000" b="1" dirty="0"/>
              <a:t>dva</a:t>
            </a:r>
            <a:r>
              <a:rPr lang="sr-Latn-CS" sz="2000" dirty="0"/>
              <a:t> izborna koje studenti biraju iz ukupno ponu</a:t>
            </a:r>
            <a:r>
              <a:rPr lang="vi-VN" sz="2000" dirty="0"/>
              <a:t>đ</a:t>
            </a:r>
            <a:r>
              <a:rPr lang="sr-Latn-CS" sz="2000" dirty="0"/>
              <a:t>enih 12 predmeta.</a:t>
            </a:r>
          </a:p>
          <a:p>
            <a:r>
              <a:rPr lang="sr-Latn-CS" sz="2000" dirty="0"/>
              <a:t>Obavezni i izborni predmeti su struktuirani kao zajednički predmeti (joint course) na čijem razvoju silabusa i sprovo</a:t>
            </a:r>
            <a:r>
              <a:rPr lang="vi-VN" sz="2000" dirty="0"/>
              <a:t>đ</a:t>
            </a:r>
            <a:r>
              <a:rPr lang="sr-Latn-CS" sz="2000" dirty="0"/>
              <a:t>enju nastavnih aktivnosti učestviju nastavnici sa dva ili više univerziteta.</a:t>
            </a:r>
          </a:p>
          <a:p>
            <a:r>
              <a:rPr lang="en-US" sz="2000" dirty="0" err="1"/>
              <a:t>Studenti</a:t>
            </a:r>
            <a:r>
              <a:rPr lang="sr-Cyrl-CS" sz="2000" dirty="0"/>
              <a:t> </a:t>
            </a:r>
            <a:r>
              <a:rPr lang="en-US" sz="2000" dirty="0" err="1"/>
              <a:t>koji</a:t>
            </a:r>
            <a:r>
              <a:rPr lang="sr-Cyrl-CS" sz="2000" dirty="0"/>
              <a:t> </a:t>
            </a:r>
            <a:r>
              <a:rPr lang="en-US" sz="2000" dirty="0" err="1"/>
              <a:t>uspešno</a:t>
            </a:r>
            <a:r>
              <a:rPr lang="sr-Cyrl-CS" sz="2000" dirty="0"/>
              <a:t> </a:t>
            </a:r>
            <a:r>
              <a:rPr lang="en-US" sz="2000" dirty="0" err="1"/>
              <a:t>završe</a:t>
            </a:r>
            <a:r>
              <a:rPr lang="sr-Cyrl-CS" sz="2000" dirty="0"/>
              <a:t> </a:t>
            </a:r>
            <a:r>
              <a:rPr lang="en-US" sz="2000" dirty="0"/>
              <a:t>master</a:t>
            </a:r>
            <a:r>
              <a:rPr lang="sr-Cyrl-CS" sz="2000" dirty="0"/>
              <a:t> </a:t>
            </a:r>
            <a:r>
              <a:rPr lang="en-US" sz="2000" dirty="0" err="1"/>
              <a:t>akademske</a:t>
            </a:r>
            <a:r>
              <a:rPr lang="sr-Cyrl-CS" sz="2000" dirty="0"/>
              <a:t> </a:t>
            </a:r>
            <a:r>
              <a:rPr lang="en-US" sz="2000" dirty="0" err="1"/>
              <a:t>studije</a:t>
            </a:r>
            <a:r>
              <a:rPr lang="sr-Cyrl-CS" sz="2000" dirty="0"/>
              <a:t> </a:t>
            </a:r>
            <a:r>
              <a:rPr lang="en-US" sz="2000" dirty="0" err="1"/>
              <a:t>Erozija</a:t>
            </a:r>
            <a:r>
              <a:rPr lang="sr-Cyrl-CS" sz="2000" dirty="0"/>
              <a:t> </a:t>
            </a:r>
            <a:r>
              <a:rPr lang="en-US" sz="2000" dirty="0" err="1"/>
              <a:t>zemljišta</a:t>
            </a:r>
            <a:r>
              <a:rPr lang="sr-Cyrl-CS" sz="2000" dirty="0"/>
              <a:t> </a:t>
            </a:r>
            <a:r>
              <a:rPr lang="en-US" sz="2000" dirty="0" err="1"/>
              <a:t>i</a:t>
            </a:r>
            <a:r>
              <a:rPr lang="sr-Cyrl-CS" sz="2000" dirty="0"/>
              <a:t> </a:t>
            </a:r>
            <a:r>
              <a:rPr lang="en-US" sz="2000" dirty="0" err="1"/>
              <a:t>prevencija</a:t>
            </a:r>
            <a:r>
              <a:rPr lang="sr-Cyrl-CS" sz="2000" dirty="0"/>
              <a:t> </a:t>
            </a:r>
            <a:r>
              <a:rPr lang="en-US" sz="2000" dirty="0" err="1"/>
              <a:t>od</a:t>
            </a:r>
            <a:r>
              <a:rPr lang="sr-Cyrl-CS" sz="2000" dirty="0"/>
              <a:t> </a:t>
            </a:r>
            <a:r>
              <a:rPr lang="en-US" sz="2000" dirty="0" err="1"/>
              <a:t>bujičnih</a:t>
            </a:r>
            <a:r>
              <a:rPr lang="sr-Cyrl-CS" sz="2000" dirty="0"/>
              <a:t> </a:t>
            </a:r>
            <a:r>
              <a:rPr lang="en-US" sz="2000" dirty="0" err="1"/>
              <a:t>poplava</a:t>
            </a:r>
            <a:r>
              <a:rPr lang="sr-Cyrl-CS" sz="2000" dirty="0"/>
              <a:t> </a:t>
            </a:r>
            <a:r>
              <a:rPr lang="en-US" sz="2000" dirty="0" err="1"/>
              <a:t>dobijaju</a:t>
            </a:r>
            <a:r>
              <a:rPr lang="sr-Cyrl-CS" sz="2000" dirty="0"/>
              <a:t> </a:t>
            </a:r>
            <a:r>
              <a:rPr lang="en-US" sz="2000" dirty="0" err="1"/>
              <a:t>akademski</a:t>
            </a:r>
            <a:r>
              <a:rPr lang="sr-Cyrl-CS" sz="2000" dirty="0"/>
              <a:t> </a:t>
            </a:r>
            <a:r>
              <a:rPr lang="en-US" sz="2000" dirty="0" err="1"/>
              <a:t>naziv</a:t>
            </a:r>
            <a:r>
              <a:rPr lang="sr-Cyrl-CS" sz="2000" dirty="0"/>
              <a:t> – </a:t>
            </a:r>
            <a:r>
              <a:rPr lang="en-US" sz="2000" dirty="0"/>
              <a:t>master</a:t>
            </a:r>
            <a:r>
              <a:rPr lang="sr-Cyrl-CS" sz="2000" dirty="0"/>
              <a:t> </a:t>
            </a:r>
            <a:r>
              <a:rPr lang="en-US" sz="2000" dirty="0" err="1"/>
              <a:t>inženjer</a:t>
            </a:r>
            <a:r>
              <a:rPr lang="sr-Cyrl-CS" sz="2000" dirty="0"/>
              <a:t> </a:t>
            </a:r>
            <a:r>
              <a:rPr lang="en-US" sz="2000" dirty="0" err="1"/>
              <a:t>šumarstva</a:t>
            </a:r>
            <a:r>
              <a:rPr lang="sr-Cyrl-CS" sz="2000" dirty="0"/>
              <a:t>, </a:t>
            </a:r>
            <a:r>
              <a:rPr lang="en-US" sz="2000" dirty="0"/>
              <a:t>a</a:t>
            </a:r>
            <a:r>
              <a:rPr lang="sr-Cyrl-CS" sz="2000" dirty="0"/>
              <a:t> </a:t>
            </a:r>
            <a:r>
              <a:rPr lang="en-US" sz="2000" dirty="0"/>
              <a:t>u</a:t>
            </a:r>
            <a:r>
              <a:rPr lang="sr-Cyrl-CS" sz="2000" dirty="0"/>
              <a:t> </a:t>
            </a:r>
            <a:r>
              <a:rPr lang="en-US" sz="2000" dirty="0" err="1"/>
              <a:t>diplomi</a:t>
            </a:r>
            <a:r>
              <a:rPr lang="sr-Cyrl-CS" sz="2000" dirty="0"/>
              <a:t> </a:t>
            </a:r>
            <a:r>
              <a:rPr lang="en-US" sz="2000" dirty="0"/>
              <a:t>je</a:t>
            </a:r>
            <a:r>
              <a:rPr lang="sr-Cyrl-CS" sz="2000" dirty="0"/>
              <a:t> </a:t>
            </a:r>
            <a:r>
              <a:rPr lang="en-US" sz="2000" dirty="0" err="1"/>
              <a:t>sadržan</a:t>
            </a:r>
            <a:r>
              <a:rPr lang="sr-Cyrl-CS" sz="2000" dirty="0"/>
              <a:t> </a:t>
            </a:r>
            <a:r>
              <a:rPr lang="en-US" sz="2000" dirty="0" err="1"/>
              <a:t>naziv</a:t>
            </a:r>
            <a:r>
              <a:rPr lang="sr-Cyrl-CS" sz="2000" dirty="0"/>
              <a:t> –</a:t>
            </a:r>
            <a:r>
              <a:rPr lang="en-US" sz="2000" dirty="0" err="1"/>
              <a:t>erozija</a:t>
            </a:r>
            <a:r>
              <a:rPr lang="sr-Cyrl-CS" sz="2000" dirty="0"/>
              <a:t> </a:t>
            </a:r>
            <a:r>
              <a:rPr lang="en-US" sz="2000" dirty="0" err="1"/>
              <a:t>zemljišta</a:t>
            </a:r>
            <a:r>
              <a:rPr lang="sr-Cyrl-CS" sz="2000" dirty="0"/>
              <a:t> </a:t>
            </a:r>
            <a:r>
              <a:rPr lang="en-US" sz="2000" dirty="0" err="1"/>
              <a:t>i</a:t>
            </a:r>
            <a:r>
              <a:rPr lang="sr-Cyrl-CS" sz="2000" dirty="0"/>
              <a:t> </a:t>
            </a:r>
            <a:r>
              <a:rPr lang="en-US" sz="2000" dirty="0" err="1"/>
              <a:t>prevencija</a:t>
            </a:r>
            <a:r>
              <a:rPr lang="sr-Cyrl-CS" sz="2000" dirty="0"/>
              <a:t> </a:t>
            </a:r>
            <a:r>
              <a:rPr lang="en-US" sz="2000" dirty="0" err="1"/>
              <a:t>od</a:t>
            </a:r>
            <a:r>
              <a:rPr lang="sr-Cyrl-CS" sz="2000" dirty="0"/>
              <a:t> </a:t>
            </a:r>
            <a:r>
              <a:rPr lang="en-US" sz="2000" dirty="0" err="1"/>
              <a:t>bujičnih</a:t>
            </a:r>
            <a:r>
              <a:rPr lang="sr-Cyrl-CS" sz="2000" dirty="0"/>
              <a:t> </a:t>
            </a:r>
            <a:r>
              <a:rPr lang="en-US" sz="2000" dirty="0" err="1"/>
              <a:t>poplava</a:t>
            </a:r>
            <a:r>
              <a:rPr lang="sr-Cyrl-CS" sz="2000" dirty="0"/>
              <a:t>.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1058948" y="5758248"/>
            <a:ext cx="3194139" cy="731027"/>
            <a:chOff x="1058948" y="5758248"/>
            <a:chExt cx="3194139" cy="731027"/>
          </a:xfrm>
        </p:grpSpPr>
        <p:pic>
          <p:nvPicPr>
            <p:cNvPr id="5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8948" y="5758249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6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920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7" name="Picture 6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614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8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33088" y="5769275"/>
              <a:ext cx="719999" cy="720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14670" y="558799"/>
            <a:ext cx="5591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Raspored</a:t>
            </a:r>
            <a:r>
              <a:rPr lang="sr-Cyrl-CS" dirty="0"/>
              <a:t> </a:t>
            </a:r>
            <a:r>
              <a:rPr lang="en-US" dirty="0" err="1"/>
              <a:t>predmeta</a:t>
            </a:r>
            <a:r>
              <a:rPr lang="sr-Cyrl-CS" dirty="0"/>
              <a:t> </a:t>
            </a:r>
            <a:r>
              <a:rPr lang="en-US" dirty="0" err="1"/>
              <a:t>po</a:t>
            </a:r>
            <a:r>
              <a:rPr lang="sr-Cyrl-CS" dirty="0"/>
              <a:t> </a:t>
            </a:r>
            <a:r>
              <a:rPr lang="en-US" dirty="0" err="1"/>
              <a:t>semestrima</a:t>
            </a:r>
            <a:r>
              <a:rPr lang="sr-Cyrl-CS" dirty="0"/>
              <a:t> </a:t>
            </a:r>
            <a:r>
              <a:rPr lang="en-US" dirty="0" err="1"/>
              <a:t>i</a:t>
            </a:r>
            <a:r>
              <a:rPr lang="sr-Cyrl-CS" dirty="0"/>
              <a:t> </a:t>
            </a:r>
            <a:r>
              <a:rPr lang="en-US" dirty="0" err="1"/>
              <a:t>godinama</a:t>
            </a:r>
            <a:r>
              <a:rPr lang="sr-Cyrl-CS" dirty="0"/>
              <a:t> </a:t>
            </a:r>
            <a:r>
              <a:rPr lang="en-US" dirty="0" err="1"/>
              <a:t>studija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349578" y="1020432"/>
          <a:ext cx="5478165" cy="5205222"/>
        </p:xfrm>
        <a:graphic>
          <a:graphicData uri="http://schemas.openxmlformats.org/drawingml/2006/table">
            <a:tbl>
              <a:tblPr/>
              <a:tblGrid>
                <a:gridCol w="2711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41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092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889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82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565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34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Times New Roman"/>
                        </a:rPr>
                        <a:t>Redbr</a:t>
                      </a:r>
                      <a:endParaRPr lang="en-US" sz="1100" dirty="0">
                        <a:latin typeface="+mn-lt"/>
                        <a:ea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Times New Roman"/>
                        </a:rPr>
                        <a:t>Šif. pred.</a:t>
                      </a:r>
                      <a:endParaRPr lang="en-US" sz="1100">
                        <a:latin typeface="+mn-lt"/>
                        <a:ea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Times New Roman"/>
                        </a:rPr>
                        <a:t>Naziv predmeta</a:t>
                      </a:r>
                      <a:endParaRPr lang="en-US" sz="1100" dirty="0">
                        <a:latin typeface="+mn-lt"/>
                        <a:ea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Times New Roman"/>
                        </a:rPr>
                        <a:t>Sem.</a:t>
                      </a:r>
                      <a:endParaRPr lang="en-US" sz="1100">
                        <a:latin typeface="+mn-lt"/>
                        <a:ea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Times New Roman"/>
                        </a:rPr>
                        <a:t>Broj</a:t>
                      </a:r>
                      <a:endParaRPr lang="en-US" sz="1100"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Times New Roman"/>
                        </a:rPr>
                        <a:t>časova</a:t>
                      </a:r>
                      <a:endParaRPr lang="en-US" sz="1100">
                        <a:latin typeface="+mn-lt"/>
                        <a:ea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Times New Roman"/>
                        </a:rPr>
                        <a:t> ESPB</a:t>
                      </a:r>
                      <a:endParaRPr lang="en-US" sz="1100">
                        <a:latin typeface="+mn-lt"/>
                        <a:ea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0">
                          <a:latin typeface="+mn-lt"/>
                          <a:ea typeface="Times New Roman"/>
                        </a:rPr>
                        <a:t>20.ER2101</a:t>
                      </a:r>
                      <a:endParaRPr lang="en-US" sz="1100" b="1">
                        <a:latin typeface="+mn-lt"/>
                        <a:ea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Degradacija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zemljišta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voda</a:t>
                      </a:r>
                      <a:endParaRPr lang="en-US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100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100">
                          <a:latin typeface="+mn-lt"/>
                          <a:ea typeface="Calibri"/>
                          <a:cs typeface="Times New Roman"/>
                        </a:rPr>
                        <a:t>3+2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100" b="0">
                          <a:latin typeface="+mn-lt"/>
                          <a:ea typeface="Times New Roman"/>
                        </a:rPr>
                        <a:t>5</a:t>
                      </a:r>
                      <a:endParaRPr lang="en-US" sz="1100" b="1">
                        <a:latin typeface="+mn-lt"/>
                        <a:ea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2 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+mn-lt"/>
                          <a:ea typeface="Calibri"/>
                          <a:cs typeface="Times New Roman"/>
                        </a:rPr>
                        <a:t>20.ER2102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Zaštita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zemljišta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od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erozije</a:t>
                      </a:r>
                      <a:endParaRPr lang="en-US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100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100">
                          <a:latin typeface="+mn-lt"/>
                          <a:ea typeface="Calibri"/>
                          <a:cs typeface="Times New Roman"/>
                        </a:rPr>
                        <a:t>3+2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10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+mn-lt"/>
                          <a:ea typeface="Calibri"/>
                          <a:cs typeface="Times New Roman"/>
                        </a:rPr>
                        <a:t>20.ER2103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b="1" dirty="0">
                          <a:latin typeface="+mn-lt"/>
                          <a:ea typeface="Times New Roman"/>
                        </a:rPr>
                        <a:t>Prevencija od bujičnih poplava</a:t>
                      </a:r>
                      <a:endParaRPr lang="en-US" sz="1100" b="1" dirty="0">
                        <a:latin typeface="+mn-lt"/>
                        <a:ea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100"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+mn-lt"/>
                          <a:ea typeface="Calibri"/>
                          <a:cs typeface="Times New Roman"/>
                        </a:rPr>
                        <a:t>20.ER2104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b="1" dirty="0">
                          <a:latin typeface="+mn-lt"/>
                          <a:ea typeface="Times New Roman"/>
                        </a:rPr>
                        <a:t>Integralno upravljanje bujičnim slivovima</a:t>
                      </a:r>
                      <a:endParaRPr lang="en-US" sz="1100" b="1" dirty="0">
                        <a:latin typeface="+mn-lt"/>
                        <a:ea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100">
                          <a:latin typeface="+mn-lt"/>
                          <a:ea typeface="Calibri"/>
                          <a:cs typeface="Times New Roman"/>
                        </a:rPr>
                        <a:t>3+2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10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71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+mn-lt"/>
                          <a:ea typeface="Calibri"/>
                          <a:cs typeface="Times New Roman"/>
                        </a:rPr>
                        <a:t>20.ER2110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Izborni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predmet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r-Latn-RS" sz="1100" b="1" dirty="0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endParaRPr lang="en-US" sz="11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Melioracije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zemljišta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Konzervacija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kraških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terena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Adaptacija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na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klimatske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promene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Upravljanje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projektima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za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zaštitu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prirodnih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resursa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Održivo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upravljanje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zemljišnim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resursima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Biomelioracije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goleti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sr-Latn-CS" sz="1100">
                          <a:latin typeface="+mn-lt"/>
                          <a:ea typeface="Calibri"/>
                          <a:cs typeface="Times New Roman"/>
                        </a:rPr>
                        <a:t>+2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10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71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+mn-lt"/>
                          <a:ea typeface="Calibri"/>
                          <a:cs typeface="Times New Roman"/>
                        </a:rPr>
                        <a:t>20.ER2120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zborni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predmet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r-Latn-RS" sz="1100" b="1" dirty="0">
                          <a:latin typeface="+mn-lt"/>
                          <a:ea typeface="Calibri"/>
                          <a:cs typeface="Times New Roman"/>
                        </a:rPr>
                        <a:t>II</a:t>
                      </a:r>
                      <a:endParaRPr lang="en-US" sz="11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Upravljanje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rizicima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od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prirodnih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katastrofa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Degradacija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zemljišta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usluge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ekosistem</a:t>
                      </a:r>
                      <a:r>
                        <a:rPr lang="sr-Latn-RS" sz="1100" dirty="0"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M</a:t>
                      </a:r>
                      <a:r>
                        <a:rPr lang="sr-Latn-RS" sz="1100" dirty="0">
                          <a:latin typeface="+mn-lt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nitoring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bujičnih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tokova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sistem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rane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najave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Odlučivanje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u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zaštiti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zemljišta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od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erozije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bujica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Modeli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degradacije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zemljišta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voda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Melioracije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degradiranih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šuma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2+2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+mn-lt"/>
                          <a:ea typeface="Calibri"/>
                          <a:cs typeface="Times New Roman"/>
                        </a:rPr>
                        <a:t>20.ER2201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Studijski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istraživački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rad</a:t>
                      </a:r>
                      <a:endParaRPr lang="en-US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II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10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+mn-lt"/>
                          <a:ea typeface="Calibri"/>
                          <a:cs typeface="Times New Roman"/>
                        </a:rPr>
                        <a:t>20.ER2202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Stručna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praksa</a:t>
                      </a:r>
                      <a:endParaRPr lang="en-US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II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+mn-lt"/>
                          <a:ea typeface="Calibri"/>
                          <a:cs typeface="Times New Roman"/>
                        </a:rPr>
                        <a:t>20.ER2203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Izrada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master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rada</a:t>
                      </a:r>
                      <a:endParaRPr lang="en-US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II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+mn-lt"/>
                          <a:ea typeface="Calibri"/>
                          <a:cs typeface="Times New Roman"/>
                        </a:rPr>
                        <a:t>20.ER2204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Master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rad</a:t>
                      </a:r>
                      <a:endParaRPr lang="en-US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II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735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</a:rPr>
                        <a:t>Ukupno časova aktivne nastave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58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735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+mn-lt"/>
                          <a:ea typeface="Times New Roman"/>
                        </a:rPr>
                        <a:t>Ukupno</a:t>
                      </a:r>
                      <a:r>
                        <a:rPr lang="en-US" sz="1100" dirty="0">
                          <a:latin typeface="+mn-lt"/>
                          <a:ea typeface="Times New Roman"/>
                        </a:rPr>
                        <a:t> ESPB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058948" y="5758248"/>
            <a:ext cx="3194139" cy="731027"/>
            <a:chOff x="1058948" y="5758248"/>
            <a:chExt cx="3194139" cy="731027"/>
          </a:xfrm>
        </p:grpSpPr>
        <p:pic>
          <p:nvPicPr>
            <p:cNvPr id="11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8948" y="5758249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2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920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3" name="Picture 12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614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4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33088" y="5769275"/>
              <a:ext cx="719999" cy="720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4703" y="1298402"/>
            <a:ext cx="9580605" cy="3364213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Na</a:t>
            </a:r>
            <a:r>
              <a:rPr lang="sr-Cyrl-CS" sz="2000" dirty="0"/>
              <a:t> </a:t>
            </a:r>
            <a:r>
              <a:rPr lang="en-US" sz="2000" dirty="0" err="1"/>
              <a:t>zajedničkom</a:t>
            </a:r>
            <a:r>
              <a:rPr lang="sr-Cyrl-CS" sz="2000" dirty="0"/>
              <a:t> </a:t>
            </a:r>
            <a:r>
              <a:rPr lang="en-US" sz="2000" dirty="0" err="1"/>
              <a:t>studijskom</a:t>
            </a:r>
            <a:r>
              <a:rPr lang="sr-Cyrl-CS" sz="2000" dirty="0"/>
              <a:t> </a:t>
            </a:r>
            <a:r>
              <a:rPr lang="en-US" sz="2000" dirty="0" err="1"/>
              <a:t>programu</a:t>
            </a:r>
            <a:r>
              <a:rPr lang="sr-Cyrl-CS" sz="2000" dirty="0"/>
              <a:t>  </a:t>
            </a:r>
            <a:r>
              <a:rPr lang="en-US" sz="2000" dirty="0" err="1"/>
              <a:t>angažovano</a:t>
            </a:r>
            <a:r>
              <a:rPr lang="sr-Cyrl-CS" sz="2000" dirty="0"/>
              <a:t> </a:t>
            </a:r>
            <a:r>
              <a:rPr lang="en-US" sz="2000" dirty="0"/>
              <a:t>je</a:t>
            </a:r>
            <a:r>
              <a:rPr lang="sr-Cyrl-CS" sz="2000" dirty="0"/>
              <a:t> </a:t>
            </a:r>
            <a:r>
              <a:rPr lang="en-US" sz="2000" dirty="0" err="1"/>
              <a:t>ukupno</a:t>
            </a:r>
            <a:r>
              <a:rPr lang="sr-Cyrl-CS" sz="2000" dirty="0"/>
              <a:t> 2</a:t>
            </a:r>
            <a:r>
              <a:rPr lang="sr-Latn-RS" sz="2000" dirty="0"/>
              <a:t>3</a:t>
            </a:r>
            <a:r>
              <a:rPr lang="sr-Cyrl-CS" sz="2000" dirty="0"/>
              <a:t> </a:t>
            </a:r>
            <a:r>
              <a:rPr lang="en-US" sz="2000" dirty="0" err="1"/>
              <a:t>nastavnika</a:t>
            </a:r>
            <a:r>
              <a:rPr lang="sr-Cyrl-CS" sz="2000" dirty="0"/>
              <a:t> </a:t>
            </a:r>
            <a:r>
              <a:rPr lang="en-US" sz="2000" dirty="0" err="1"/>
              <a:t>i</a:t>
            </a:r>
            <a:r>
              <a:rPr lang="sr-Cyrl-CS" sz="2000" dirty="0"/>
              <a:t> </a:t>
            </a:r>
            <a:r>
              <a:rPr lang="en-US" sz="2000" dirty="0" err="1"/>
              <a:t>saradnika</a:t>
            </a:r>
            <a:r>
              <a:rPr lang="sr-Cyrl-CS" sz="2000" dirty="0"/>
              <a:t>, </a:t>
            </a:r>
            <a:r>
              <a:rPr lang="en-US" sz="2000" dirty="0" err="1"/>
              <a:t>i</a:t>
            </a:r>
            <a:r>
              <a:rPr lang="sr-Cyrl-CS" sz="2000" dirty="0"/>
              <a:t> </a:t>
            </a:r>
            <a:r>
              <a:rPr lang="en-US" sz="2000" dirty="0"/>
              <a:t>to</a:t>
            </a:r>
            <a:r>
              <a:rPr lang="sr-Cyrl-CS" sz="2000" dirty="0"/>
              <a:t>: </a:t>
            </a:r>
            <a:endParaRPr lang="sr-Latn-RS" sz="2000" dirty="0"/>
          </a:p>
          <a:p>
            <a:r>
              <a:rPr lang="sr-Latn-RS" sz="2000" dirty="0"/>
              <a:t>9</a:t>
            </a:r>
            <a:r>
              <a:rPr lang="sr-Cyrl-CS" sz="2000" dirty="0"/>
              <a:t> </a:t>
            </a:r>
            <a:r>
              <a:rPr lang="en-US" sz="2000" dirty="0" err="1"/>
              <a:t>nastavnika</a:t>
            </a:r>
            <a:r>
              <a:rPr lang="sr-Cyrl-CS" sz="2000" dirty="0"/>
              <a:t> </a:t>
            </a:r>
            <a:r>
              <a:rPr lang="en-US" sz="2000" dirty="0" err="1"/>
              <a:t>i</a:t>
            </a:r>
            <a:r>
              <a:rPr lang="sr-Cyrl-CS" sz="2000" dirty="0"/>
              <a:t> </a:t>
            </a:r>
            <a:r>
              <a:rPr lang="en-US" sz="2000" dirty="0" err="1"/>
              <a:t>saradnika</a:t>
            </a:r>
            <a:r>
              <a:rPr lang="sr-Cyrl-CS" sz="2000" dirty="0"/>
              <a:t> </a:t>
            </a:r>
            <a:r>
              <a:rPr lang="en-US" sz="2000" dirty="0" err="1"/>
              <a:t>sa</a:t>
            </a:r>
            <a:r>
              <a:rPr lang="sr-Cyrl-CS" sz="2000" dirty="0"/>
              <a:t> </a:t>
            </a:r>
            <a:r>
              <a:rPr lang="en-US" sz="2000" dirty="0"/>
              <a:t>UB</a:t>
            </a:r>
            <a:r>
              <a:rPr lang="sr-Latn-RS" sz="2000" dirty="0"/>
              <a:t> </a:t>
            </a:r>
            <a:r>
              <a:rPr lang="sr-Cyrl-CS" sz="2000" dirty="0"/>
              <a:t>, </a:t>
            </a:r>
            <a:endParaRPr lang="sr-Latn-RS" sz="2000" dirty="0"/>
          </a:p>
          <a:p>
            <a:r>
              <a:rPr lang="sr-Cyrl-CS" sz="2000" dirty="0"/>
              <a:t>4 </a:t>
            </a:r>
            <a:r>
              <a:rPr lang="en-US" sz="2000" dirty="0" err="1"/>
              <a:t>nastavnika</a:t>
            </a:r>
            <a:r>
              <a:rPr lang="sr-Cyrl-CS" sz="2000" dirty="0"/>
              <a:t> </a:t>
            </a:r>
            <a:r>
              <a:rPr lang="en-US" sz="2000" dirty="0" err="1"/>
              <a:t>sa</a:t>
            </a:r>
            <a:r>
              <a:rPr lang="sr-Cyrl-CS" sz="2000" dirty="0"/>
              <a:t> </a:t>
            </a:r>
            <a:r>
              <a:rPr lang="en-US" sz="2000" dirty="0"/>
              <a:t>UNS</a:t>
            </a:r>
            <a:r>
              <a:rPr lang="sr-Cyrl-CS" sz="2000" dirty="0"/>
              <a:t>, </a:t>
            </a:r>
            <a:endParaRPr lang="sr-Latn-RS" sz="2000" dirty="0"/>
          </a:p>
          <a:p>
            <a:r>
              <a:rPr lang="sr-Cyrl-CS" sz="2000" dirty="0"/>
              <a:t>4 </a:t>
            </a:r>
            <a:r>
              <a:rPr lang="en-US" sz="2000" dirty="0" err="1"/>
              <a:t>nastavnika</a:t>
            </a:r>
            <a:r>
              <a:rPr lang="sr-Cyrl-CS" sz="2000" dirty="0"/>
              <a:t> </a:t>
            </a:r>
            <a:r>
              <a:rPr lang="en-US" sz="2000" dirty="0" err="1"/>
              <a:t>sa</a:t>
            </a:r>
            <a:r>
              <a:rPr lang="sr-Cyrl-CS" sz="2000" dirty="0"/>
              <a:t> </a:t>
            </a:r>
            <a:r>
              <a:rPr lang="en-US" sz="2000" dirty="0"/>
              <a:t>UNI</a:t>
            </a:r>
            <a:r>
              <a:rPr lang="sr-Cyrl-CS" sz="2000" dirty="0"/>
              <a:t>, </a:t>
            </a:r>
            <a:endParaRPr lang="sr-Latn-RS" sz="2000" dirty="0"/>
          </a:p>
          <a:p>
            <a:r>
              <a:rPr lang="sr-Latn-RS" sz="2000" dirty="0"/>
              <a:t>3</a:t>
            </a:r>
            <a:r>
              <a:rPr lang="sr-Cyrl-CS" sz="2000" dirty="0"/>
              <a:t> </a:t>
            </a:r>
            <a:r>
              <a:rPr lang="en-US" sz="2000" dirty="0" err="1"/>
              <a:t>nastavnika</a:t>
            </a:r>
            <a:r>
              <a:rPr lang="sr-Cyrl-CS" sz="2000" dirty="0"/>
              <a:t> </a:t>
            </a:r>
            <a:r>
              <a:rPr lang="en-US" sz="2000" dirty="0" err="1"/>
              <a:t>sa</a:t>
            </a:r>
            <a:r>
              <a:rPr lang="sr-Cyrl-CS" sz="2000" dirty="0"/>
              <a:t> </a:t>
            </a:r>
            <a:r>
              <a:rPr lang="en-US" sz="2000" dirty="0"/>
              <a:t>UBL</a:t>
            </a:r>
            <a:r>
              <a:rPr lang="sr-Cyrl-CS" sz="2000" dirty="0"/>
              <a:t> </a:t>
            </a:r>
            <a:r>
              <a:rPr lang="en-US" sz="2000" dirty="0" err="1"/>
              <a:t>i</a:t>
            </a:r>
            <a:r>
              <a:rPr lang="sr-Cyrl-CS" sz="2000" dirty="0"/>
              <a:t> </a:t>
            </a:r>
            <a:endParaRPr lang="sr-Latn-RS" sz="2000" dirty="0"/>
          </a:p>
          <a:p>
            <a:r>
              <a:rPr lang="sr-Cyrl-CS" sz="2000" dirty="0"/>
              <a:t>3 </a:t>
            </a:r>
            <a:r>
              <a:rPr lang="en-US" sz="2000" dirty="0" err="1"/>
              <a:t>nastavnika</a:t>
            </a:r>
            <a:r>
              <a:rPr lang="sr-Cyrl-CS" sz="2000" dirty="0"/>
              <a:t> </a:t>
            </a:r>
            <a:r>
              <a:rPr lang="en-US" sz="2000" dirty="0" err="1"/>
              <a:t>sa</a:t>
            </a:r>
            <a:r>
              <a:rPr lang="sr-Cyrl-CS" sz="2000" dirty="0"/>
              <a:t> </a:t>
            </a:r>
            <a:r>
              <a:rPr lang="en-US" sz="2000" dirty="0"/>
              <a:t>UNSA</a:t>
            </a:r>
            <a:r>
              <a:rPr lang="sr-Cyrl-CS" sz="2000" dirty="0"/>
              <a:t>. </a:t>
            </a:r>
            <a:endParaRPr lang="sr-Latn-RS" sz="2000" dirty="0"/>
          </a:p>
          <a:p>
            <a:pPr>
              <a:spcBef>
                <a:spcPts val="0"/>
              </a:spcBef>
              <a:buNone/>
            </a:pPr>
            <a:endParaRPr lang="sr-Latn-CS" sz="2000" dirty="0"/>
          </a:p>
          <a:p>
            <a:pPr>
              <a:buNone/>
            </a:pPr>
            <a:r>
              <a:rPr lang="sr-Latn-CS" sz="2000" dirty="0"/>
              <a:t>Od ukupnog broja angažovanih nastavnika na master studijskom programu </a:t>
            </a:r>
            <a:r>
              <a:rPr lang="sr-Cyrl-RS" sz="2000" dirty="0"/>
              <a:t>7 </a:t>
            </a:r>
            <a:r>
              <a:rPr lang="en-US" sz="2000" dirty="0" err="1"/>
              <a:t>nastavnika</a:t>
            </a:r>
            <a:r>
              <a:rPr lang="sr-Cyrl-CS" sz="2000" dirty="0"/>
              <a:t> </a:t>
            </a:r>
            <a:r>
              <a:rPr lang="en-US" sz="2000" dirty="0"/>
              <a:t>je</a:t>
            </a:r>
            <a:r>
              <a:rPr lang="sr-Cyrl-CS" sz="2000" dirty="0"/>
              <a:t> </a:t>
            </a:r>
            <a:r>
              <a:rPr lang="en-US" sz="2000" dirty="0"/>
              <a:t>u</a:t>
            </a:r>
            <a:r>
              <a:rPr lang="sr-Cyrl-CS" sz="2000" dirty="0"/>
              <a:t> </a:t>
            </a:r>
            <a:r>
              <a:rPr lang="en-US" sz="2000" dirty="0" err="1"/>
              <a:t>zvanju</a:t>
            </a:r>
            <a:r>
              <a:rPr lang="sr-Cyrl-CS" sz="2000" dirty="0"/>
              <a:t> </a:t>
            </a:r>
            <a:r>
              <a:rPr lang="en-US" sz="2000" dirty="0" err="1"/>
              <a:t>redovnog</a:t>
            </a:r>
            <a:r>
              <a:rPr lang="sr-Cyrl-CS" sz="2000" dirty="0"/>
              <a:t> </a:t>
            </a:r>
            <a:r>
              <a:rPr lang="en-US" sz="2000" dirty="0" err="1"/>
              <a:t>profesora</a:t>
            </a:r>
            <a:r>
              <a:rPr lang="sr-Cyrl-CS" sz="2000" dirty="0"/>
              <a:t>, </a:t>
            </a:r>
            <a:r>
              <a:rPr lang="sr-Latn-RS" sz="2000" dirty="0"/>
              <a:t>6 </a:t>
            </a:r>
            <a:r>
              <a:rPr lang="en-US" sz="2000" dirty="0" err="1"/>
              <a:t>su</a:t>
            </a:r>
            <a:r>
              <a:rPr lang="sr-Cyrl-CS" sz="2000" dirty="0"/>
              <a:t> </a:t>
            </a:r>
            <a:r>
              <a:rPr lang="en-US" sz="2000" dirty="0"/>
              <a:t>u</a:t>
            </a:r>
            <a:r>
              <a:rPr lang="sr-Cyrl-CS" sz="2000" dirty="0"/>
              <a:t> </a:t>
            </a:r>
            <a:r>
              <a:rPr lang="en-US" sz="2000" dirty="0" err="1"/>
              <a:t>zvanju</a:t>
            </a:r>
            <a:r>
              <a:rPr lang="sr-Cyrl-CS" sz="2000" dirty="0"/>
              <a:t> </a:t>
            </a:r>
            <a:r>
              <a:rPr lang="en-US" sz="2000" dirty="0" err="1"/>
              <a:t>vanrednog</a:t>
            </a:r>
            <a:r>
              <a:rPr lang="sr-Cyrl-CS" sz="2000" dirty="0"/>
              <a:t> </a:t>
            </a:r>
            <a:r>
              <a:rPr lang="en-US" sz="2000" dirty="0" err="1"/>
              <a:t>profesor</a:t>
            </a:r>
            <a:r>
              <a:rPr lang="sr-Cyrl-CS" sz="2000" dirty="0"/>
              <a:t>, </a:t>
            </a:r>
            <a:r>
              <a:rPr lang="sr-Latn-RS" sz="2000" dirty="0"/>
              <a:t>6 </a:t>
            </a:r>
            <a:r>
              <a:rPr lang="en-US" sz="2000" dirty="0" err="1"/>
              <a:t>su</a:t>
            </a:r>
            <a:r>
              <a:rPr lang="sr-Cyrl-CS" sz="2000" dirty="0"/>
              <a:t> </a:t>
            </a:r>
            <a:r>
              <a:rPr lang="en-US" sz="2000" dirty="0" err="1"/>
              <a:t>docenti</a:t>
            </a:r>
            <a:r>
              <a:rPr lang="sr-Latn-RS" sz="2000" dirty="0"/>
              <a:t>, </a:t>
            </a:r>
            <a:r>
              <a:rPr lang="sr-Cyrl-CS" sz="2000" dirty="0"/>
              <a:t>3 </a:t>
            </a:r>
            <a:r>
              <a:rPr lang="en-US" sz="2000" dirty="0" err="1"/>
              <a:t>asistenti</a:t>
            </a:r>
            <a:r>
              <a:rPr lang="sr-Cyrl-CS" sz="2000" dirty="0"/>
              <a:t> </a:t>
            </a:r>
            <a:r>
              <a:rPr lang="en-US" sz="2000" dirty="0" err="1"/>
              <a:t>i</a:t>
            </a:r>
            <a:r>
              <a:rPr lang="sr-Cyrl-RS" sz="2000" dirty="0"/>
              <a:t> 1 </a:t>
            </a:r>
            <a:r>
              <a:rPr lang="en-US" sz="2000" dirty="0" err="1"/>
              <a:t>istraživač</a:t>
            </a:r>
            <a:r>
              <a:rPr lang="sr-Cyrl-RS" sz="2000" dirty="0"/>
              <a:t> </a:t>
            </a:r>
            <a:r>
              <a:rPr lang="en-US" sz="2000" dirty="0" err="1"/>
              <a:t>pripravnik</a:t>
            </a:r>
            <a:r>
              <a:rPr lang="sr-Cyrl-RS" sz="2000" dirty="0"/>
              <a:t>. 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1058948" y="5758248"/>
            <a:ext cx="3194139" cy="731027"/>
            <a:chOff x="1058948" y="5758248"/>
            <a:chExt cx="3194139" cy="731027"/>
          </a:xfrm>
        </p:grpSpPr>
        <p:pic>
          <p:nvPicPr>
            <p:cNvPr id="5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8948" y="5758249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6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920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7" name="Picture 6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614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8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33088" y="5769275"/>
              <a:ext cx="719999" cy="720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13" y="733168"/>
            <a:ext cx="8800070" cy="660958"/>
          </a:xfrm>
        </p:spPr>
        <p:txBody>
          <a:bodyPr/>
          <a:lstStyle/>
          <a:p>
            <a:pPr algn="ctr"/>
            <a:r>
              <a:rPr lang="sr-Latn-RS" sz="3200" b="1" dirty="0"/>
              <a:t>Obavezni predmeti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98156" y="1471399"/>
          <a:ext cx="7926227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00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55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14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92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Naziv predmeta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ESPB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Nastavnici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Fakulteti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b="1" dirty="0"/>
                        <a:t>Degradacija zemljišta i voda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Golubović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Tatjana</a:t>
                      </a:r>
                      <a:endParaRPr lang="sr-Latn-R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Zlatić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Miodrag</a:t>
                      </a:r>
                      <a:endParaRPr lang="sr-Latn-R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Kapović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Solomun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Marijana</a:t>
                      </a:r>
                      <a:endParaRPr lang="sr-Latn-R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Lazarević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Katarina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FZR – UNI</a:t>
                      </a:r>
                    </a:p>
                    <a:p>
                      <a:r>
                        <a:rPr lang="sr-Latn-RS" dirty="0"/>
                        <a:t>ŠF</a:t>
                      </a:r>
                      <a:r>
                        <a:rPr lang="sr-Latn-RS" baseline="0" dirty="0"/>
                        <a:t> – UB </a:t>
                      </a:r>
                    </a:p>
                    <a:p>
                      <a:r>
                        <a:rPr lang="sr-Latn-RS" baseline="0" dirty="0"/>
                        <a:t>ŠF – UBL</a:t>
                      </a:r>
                    </a:p>
                    <a:p>
                      <a:r>
                        <a:rPr lang="sr-Latn-RS" baseline="0" dirty="0"/>
                        <a:t>ŠF – UB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Zaštita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zemljišta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erozije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Savić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Radovan</a:t>
                      </a:r>
                      <a:endParaRPr lang="sr-Latn-R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Vulević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Tijana</a:t>
                      </a:r>
                      <a:endParaRPr lang="sr-Latn-R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Polovina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Siniša</a:t>
                      </a:r>
                      <a:endParaRPr lang="sr-Latn-R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Lazarević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Katarina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PF – UNS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ŠF</a:t>
                      </a:r>
                      <a:r>
                        <a:rPr lang="sr-Latn-RS" baseline="0" dirty="0"/>
                        <a:t> – UB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ŠF</a:t>
                      </a:r>
                      <a:r>
                        <a:rPr lang="sr-Latn-RS" baseline="0" dirty="0"/>
                        <a:t> – UB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ŠF</a:t>
                      </a:r>
                      <a:r>
                        <a:rPr lang="sr-Latn-RS" baseline="0" dirty="0"/>
                        <a:t> – UB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5" descr="F:\Medjunarodni projekti\Andreas\foto za Dirka\Foto 2 Flutschaeden, Rutschun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4864" y="823782"/>
            <a:ext cx="1987963" cy="2650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F:\Medjunarodni projekti\Andreas\foto za Dirka\Foto 5 Wald im Ostserbian.JPG"/>
          <p:cNvPicPr>
            <a:picLocks noChangeAspect="1" noChangeArrowheads="1"/>
          </p:cNvPicPr>
          <p:nvPr/>
        </p:nvPicPr>
        <p:blipFill>
          <a:blip r:embed="rId3" cstate="print"/>
          <a:srcRect b="13525"/>
          <a:stretch>
            <a:fillRect/>
          </a:stretch>
        </p:blipFill>
        <p:spPr bwMode="auto">
          <a:xfrm>
            <a:off x="9029094" y="3715264"/>
            <a:ext cx="2730875" cy="1771135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698" name="Picture 2" descr="F:\BUJICE\izabrane\IMGP2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0097" y="4536989"/>
            <a:ext cx="2438400" cy="1828800"/>
          </a:xfrm>
          <a:prstGeom prst="rect">
            <a:avLst/>
          </a:prstGeom>
          <a:noFill/>
        </p:spPr>
      </p:pic>
      <p:pic>
        <p:nvPicPr>
          <p:cNvPr id="29699" name="Picture 3" descr="F:\BUJICE\izabrane\posumljavanje.JPG"/>
          <p:cNvPicPr>
            <a:picLocks noChangeAspect="1" noChangeArrowheads="1"/>
          </p:cNvPicPr>
          <p:nvPr/>
        </p:nvPicPr>
        <p:blipFill>
          <a:blip r:embed="rId5" cstate="print"/>
          <a:srcRect r="3376" b="11856"/>
          <a:stretch>
            <a:fillRect/>
          </a:stretch>
        </p:blipFill>
        <p:spPr bwMode="auto">
          <a:xfrm>
            <a:off x="3048000" y="4550408"/>
            <a:ext cx="2644345" cy="1809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258330" y="1075981"/>
          <a:ext cx="7094838" cy="348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81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429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992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Naziv predmeta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ESPB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Nastavnici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Fakulteti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Prevencija od bujičnih poplava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Ristić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Ratko</a:t>
                      </a:r>
                      <a:endParaRPr lang="sr-Latn-R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Bajrić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Muhamed</a:t>
                      </a:r>
                      <a:endParaRPr lang="sr-Latn-R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Vasović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Dejan</a:t>
                      </a:r>
                      <a:endParaRPr lang="sr-Latn-R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Polovina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Siniša</a:t>
                      </a:r>
                      <a:endParaRPr lang="sr-Latn-R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Erić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ŠF – UB</a:t>
                      </a:r>
                    </a:p>
                    <a:p>
                      <a:r>
                        <a:rPr lang="sr-Latn-RS" dirty="0"/>
                        <a:t>ŠF – UNSA</a:t>
                      </a:r>
                    </a:p>
                    <a:p>
                      <a:r>
                        <a:rPr lang="sr-Latn-RS" dirty="0"/>
                        <a:t>FZR – UNI</a:t>
                      </a:r>
                    </a:p>
                    <a:p>
                      <a:r>
                        <a:rPr lang="sr-Latn-RS" dirty="0"/>
                        <a:t>ŠF – UB</a:t>
                      </a:r>
                    </a:p>
                    <a:p>
                      <a:r>
                        <a:rPr lang="sr-Latn-RS" dirty="0"/>
                        <a:t>ŠF- UB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Integralno</a:t>
                      </a:r>
                      <a:r>
                        <a:rPr lang="sr-Cyrl-R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r-Cyrl-R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upravljanje</a:t>
                      </a:r>
                      <a:r>
                        <a:rPr lang="sr-Cyrl-R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r-Cyrl-R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bujičnim</a:t>
                      </a:r>
                      <a:r>
                        <a:rPr lang="sr-Cyrl-R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r-Cyrl-R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slivovima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Bajrić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Muhamed</a:t>
                      </a:r>
                      <a:endParaRPr lang="sr-Latn-R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Zlatić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Miodrag</a:t>
                      </a:r>
                      <a:endParaRPr lang="sr-Latn-R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Erić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ŠF- UNSA</a:t>
                      </a:r>
                    </a:p>
                    <a:p>
                      <a:r>
                        <a:rPr lang="sr-Latn-RS" dirty="0"/>
                        <a:t>ŠF – UB </a:t>
                      </a:r>
                    </a:p>
                    <a:p>
                      <a:r>
                        <a:rPr lang="sr-Latn-RS" dirty="0"/>
                        <a:t>ŠF – UB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Izborni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predmet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r-Latn-R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Izborni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predmet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r-Latn-R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59691" y="428369"/>
            <a:ext cx="8800070" cy="660958"/>
          </a:xfrm>
        </p:spPr>
        <p:txBody>
          <a:bodyPr/>
          <a:lstStyle/>
          <a:p>
            <a:pPr algn="ctr"/>
            <a:r>
              <a:rPr lang="sr-Latn-RS" sz="3200" b="1" dirty="0"/>
              <a:t>Obavezni predmeti</a:t>
            </a:r>
            <a:endParaRPr lang="en-US" sz="3200" b="1" dirty="0"/>
          </a:p>
        </p:txBody>
      </p:sp>
      <p:pic>
        <p:nvPicPr>
          <p:cNvPr id="28674" name="Picture 2" descr="F:\BUJICE\izabrane\135-3577_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7967" y="1435442"/>
            <a:ext cx="2581188" cy="1935891"/>
          </a:xfrm>
          <a:prstGeom prst="rect">
            <a:avLst/>
          </a:prstGeom>
          <a:noFill/>
        </p:spPr>
      </p:pic>
      <p:pic>
        <p:nvPicPr>
          <p:cNvPr id="28675" name="Picture 3" descr="F:\BUJICE\izabrane\135-3573_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4723" y="4654378"/>
            <a:ext cx="2605902" cy="1954426"/>
          </a:xfrm>
          <a:prstGeom prst="rect">
            <a:avLst/>
          </a:prstGeom>
          <a:noFill/>
        </p:spPr>
      </p:pic>
      <p:pic>
        <p:nvPicPr>
          <p:cNvPr id="28676" name="Picture 4" descr="F:\BUJICE\100_2174.JPG"/>
          <p:cNvPicPr>
            <a:picLocks noChangeAspect="1" noChangeArrowheads="1"/>
          </p:cNvPicPr>
          <p:nvPr/>
        </p:nvPicPr>
        <p:blipFill>
          <a:blip r:embed="rId4" cstate="print"/>
          <a:srcRect l="10361" b="13923"/>
          <a:stretch>
            <a:fillRect/>
          </a:stretch>
        </p:blipFill>
        <p:spPr bwMode="auto">
          <a:xfrm>
            <a:off x="8641491" y="3558875"/>
            <a:ext cx="2634564" cy="1878098"/>
          </a:xfrm>
          <a:prstGeom prst="rect">
            <a:avLst/>
          </a:prstGeom>
          <a:noFill/>
        </p:spPr>
      </p:pic>
      <p:pic>
        <p:nvPicPr>
          <p:cNvPr id="28677" name="Picture 5" descr="F:\BUJICE\EX2005_foto\135-3583_IM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5005" y="4607010"/>
            <a:ext cx="2548238" cy="1911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545" y="494272"/>
            <a:ext cx="5288693" cy="609600"/>
          </a:xfrm>
        </p:spPr>
        <p:txBody>
          <a:bodyPr/>
          <a:lstStyle/>
          <a:p>
            <a:pPr algn="ctr"/>
            <a:r>
              <a:rPr lang="en-US" sz="2800" b="1" dirty="0" err="1">
                <a:solidFill>
                  <a:schemeClr val="dk1"/>
                </a:solidFill>
              </a:rPr>
              <a:t>Izborni</a:t>
            </a:r>
            <a:r>
              <a:rPr lang="en-US" sz="2800" b="1" dirty="0">
                <a:solidFill>
                  <a:schemeClr val="dk1"/>
                </a:solidFill>
              </a:rPr>
              <a:t> </a:t>
            </a:r>
            <a:r>
              <a:rPr lang="en-US" sz="2800" b="1" dirty="0" err="1">
                <a:solidFill>
                  <a:schemeClr val="dk1"/>
                </a:solidFill>
              </a:rPr>
              <a:t>predmet</a:t>
            </a:r>
            <a:r>
              <a:rPr lang="en-US" sz="2800" b="1" dirty="0">
                <a:solidFill>
                  <a:schemeClr val="dk1"/>
                </a:solidFill>
              </a:rPr>
              <a:t> </a:t>
            </a:r>
            <a:r>
              <a:rPr lang="sr-Latn-RS" sz="2800" b="1" dirty="0">
                <a:solidFill>
                  <a:schemeClr val="dk1"/>
                </a:solidFill>
              </a:rPr>
              <a:t>I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829962" y="1298404"/>
          <a:ext cx="7547919" cy="4870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77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78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125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97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sz="1600" dirty="0"/>
                        <a:t>Naziv predmeta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ESPB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Nastavnici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fakulteti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Melioracije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zemljišta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Radovan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Vranešević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Milica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Bezdan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Atila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Baumgertel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Aleksandar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</a:t>
                      </a:r>
                      <a:r>
                        <a:rPr lang="sr-Latn-RS" sz="1600" dirty="0"/>
                        <a:t>F</a:t>
                      </a:r>
                      <a:r>
                        <a:rPr lang="sr-Latn-RS" sz="1600" baseline="0" dirty="0"/>
                        <a:t> – UNS</a:t>
                      </a:r>
                    </a:p>
                    <a:p>
                      <a:r>
                        <a:rPr lang="sr-Latn-RS" sz="1600" baseline="0" dirty="0"/>
                        <a:t>PF – UNS</a:t>
                      </a:r>
                    </a:p>
                    <a:p>
                      <a:r>
                        <a:rPr lang="sr-Latn-RS" sz="1600" baseline="0" dirty="0"/>
                        <a:t>PF – UNS </a:t>
                      </a:r>
                    </a:p>
                    <a:p>
                      <a:r>
                        <a:rPr lang="sr-Latn-RS" sz="1600" baseline="0" dirty="0"/>
                        <a:t>ŠF - UB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Konzervacija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kraških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terena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Višnjić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Ćemal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Bajrić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Muhamed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Hukić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Emira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ŠF- UNSA</a:t>
                      </a:r>
                    </a:p>
                    <a:p>
                      <a:r>
                        <a:rPr lang="sr-Latn-RS" sz="1600" dirty="0"/>
                        <a:t>ŠF – UNSA</a:t>
                      </a:r>
                    </a:p>
                    <a:p>
                      <a:r>
                        <a:rPr lang="sr-Latn-RS" sz="1600" dirty="0"/>
                        <a:t>ŠF - UNSA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Adaptacija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klimatske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promene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Milutinović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Slobodan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FZNS - UNI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27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Upravljanje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projektima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zaštitu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prirodnih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resursa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Dragović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Nada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Vulević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Tijana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ŠF – UB</a:t>
                      </a:r>
                    </a:p>
                    <a:p>
                      <a:r>
                        <a:rPr lang="sr-Latn-RS" sz="1600" dirty="0"/>
                        <a:t>ŠF - UB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Održivo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upravljanje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zemljišnim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resursima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Kapović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Solomun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Marijana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Zlatić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Miodrag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Todosijević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Mirjana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Lazarević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Katarina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ŠF – UBL</a:t>
                      </a:r>
                    </a:p>
                    <a:p>
                      <a:r>
                        <a:rPr lang="sr-Latn-RS" sz="1600" dirty="0"/>
                        <a:t>ŠF – UB</a:t>
                      </a:r>
                    </a:p>
                    <a:p>
                      <a:r>
                        <a:rPr lang="sr-Latn-RS" sz="1600" dirty="0"/>
                        <a:t>ŠF – UB</a:t>
                      </a:r>
                    </a:p>
                    <a:p>
                      <a:r>
                        <a:rPr lang="sr-Latn-RS" sz="1600" dirty="0"/>
                        <a:t>ŠF - UB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Biomelioracije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goleti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Brujić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Jugoslav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Cvjetković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Branislav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ŠF – UBL</a:t>
                      </a:r>
                    </a:p>
                    <a:p>
                      <a:r>
                        <a:rPr lang="sr-Latn-RS" sz="1600" dirty="0"/>
                        <a:t>ŠF – UBL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1746" name="Picture 2" descr="C:\Users\Nada\Pictures\ERAZMUS\INNSBRUCK Kaca\INNSBRUCK\IMG_20190516_153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0107" y="3286898"/>
            <a:ext cx="3053165" cy="2289874"/>
          </a:xfrm>
          <a:prstGeom prst="rect">
            <a:avLst/>
          </a:prstGeom>
          <a:noFill/>
        </p:spPr>
      </p:pic>
      <p:pic>
        <p:nvPicPr>
          <p:cNvPr id="31748" name="Picture 4" descr="Резултат слика за poljozaštitni pojase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3543" y="1508554"/>
            <a:ext cx="3028950" cy="1514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1784" y="683741"/>
            <a:ext cx="5362832" cy="543697"/>
          </a:xfrm>
        </p:spPr>
        <p:txBody>
          <a:bodyPr/>
          <a:lstStyle/>
          <a:p>
            <a:pPr algn="ctr"/>
            <a:r>
              <a:rPr lang="en-US" sz="2800" b="1" dirty="0" err="1">
                <a:solidFill>
                  <a:schemeClr val="dk1"/>
                </a:solidFill>
              </a:rPr>
              <a:t>Izborni</a:t>
            </a:r>
            <a:r>
              <a:rPr lang="en-US" sz="2800" b="1" dirty="0">
                <a:solidFill>
                  <a:schemeClr val="dk1"/>
                </a:solidFill>
              </a:rPr>
              <a:t> </a:t>
            </a:r>
            <a:r>
              <a:rPr lang="en-US" sz="2800" b="1" dirty="0" err="1">
                <a:solidFill>
                  <a:schemeClr val="dk1"/>
                </a:solidFill>
              </a:rPr>
              <a:t>predmet</a:t>
            </a:r>
            <a:r>
              <a:rPr lang="en-US" sz="2800" b="1" dirty="0">
                <a:solidFill>
                  <a:schemeClr val="dk1"/>
                </a:solidFill>
              </a:rPr>
              <a:t> </a:t>
            </a:r>
            <a:r>
              <a:rPr lang="sr-Latn-RS" sz="2800" b="1" dirty="0">
                <a:solidFill>
                  <a:schemeClr val="dk1"/>
                </a:solidFill>
              </a:rPr>
              <a:t>II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044145" y="1323118"/>
          <a:ext cx="7547919" cy="4870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77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78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125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97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sz="1600" dirty="0"/>
                        <a:t>Naziv predmeta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ESPB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Nastavnici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fakulteti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Upravljanje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rizicima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prirodnih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katastrofa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Milutinović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Slobodan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Živković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Snežana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baseline="0" dirty="0"/>
                        <a:t>FZNR– UNI FZNR- UNI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Degradacija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zemljišta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usluge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ekosistem</a:t>
                      </a:r>
                      <a:r>
                        <a:rPr lang="sr-Latn-R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Todosijević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Mirjana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Kapović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Solomun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Marijana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Lazarević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Katarina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ŠF - UB</a:t>
                      </a:r>
                    </a:p>
                    <a:p>
                      <a:r>
                        <a:rPr lang="sr-Latn-RS" sz="1600" dirty="0"/>
                        <a:t>ŠF – UBL</a:t>
                      </a:r>
                    </a:p>
                    <a:p>
                      <a:r>
                        <a:rPr lang="sr-Latn-RS" sz="1600" dirty="0"/>
                        <a:t>ŠF - 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sr-Latn-R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nitoring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bujičnih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tokova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rane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najave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Bajrić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Muhamed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Vasović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Dejan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Polovina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Siniša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Ranka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ŠF - UNSA</a:t>
                      </a:r>
                    </a:p>
                    <a:p>
                      <a:r>
                        <a:rPr lang="sr-Latn-RS" sz="1600" dirty="0"/>
                        <a:t>FZNS – UNI</a:t>
                      </a:r>
                    </a:p>
                    <a:p>
                      <a:r>
                        <a:rPr lang="sr-Latn-RS" sz="1600" dirty="0"/>
                        <a:t>ŠF – UB</a:t>
                      </a:r>
                    </a:p>
                    <a:p>
                      <a:r>
                        <a:rPr lang="sr-Latn-RS" sz="1600" dirty="0"/>
                        <a:t>ŠF – UB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27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Odlučivanje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zaštiti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zemljišta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erozije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bujica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Vulević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Tijana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Blagojević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Boško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ŠF – UB</a:t>
                      </a:r>
                    </a:p>
                    <a:p>
                      <a:r>
                        <a:rPr lang="sr-Latn-RS" sz="1600" dirty="0"/>
                        <a:t>PF - UNS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Modeli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degradacije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zemljišta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voda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Todosijević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Mirjana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Bezdan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Atila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Lazarević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Katarina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Ranka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ŠF – UB</a:t>
                      </a:r>
                    </a:p>
                    <a:p>
                      <a:r>
                        <a:rPr lang="sr-Latn-RS" sz="1600" dirty="0"/>
                        <a:t>PF – UNS</a:t>
                      </a:r>
                    </a:p>
                    <a:p>
                      <a:r>
                        <a:rPr lang="sr-Latn-RS" sz="1600" dirty="0"/>
                        <a:t>ŠF – UB</a:t>
                      </a:r>
                    </a:p>
                    <a:p>
                      <a:r>
                        <a:rPr lang="sr-Latn-RS" sz="1600" dirty="0"/>
                        <a:t>ŠF - UB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Melioracije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degradiranih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šuma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Višnjić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Ćemal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ŠF – UNSA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0722" name="Picture 2" descr="F:\BUJICE\000_0338.JPG"/>
          <p:cNvPicPr>
            <a:picLocks noChangeAspect="1" noChangeArrowheads="1"/>
          </p:cNvPicPr>
          <p:nvPr/>
        </p:nvPicPr>
        <p:blipFill>
          <a:blip r:embed="rId2" cstate="print"/>
          <a:srcRect r="3653" b="13882"/>
          <a:stretch>
            <a:fillRect/>
          </a:stretch>
        </p:blipFill>
        <p:spPr bwMode="auto">
          <a:xfrm>
            <a:off x="9012003" y="3847070"/>
            <a:ext cx="2924623" cy="1960606"/>
          </a:xfrm>
          <a:prstGeom prst="rect">
            <a:avLst/>
          </a:prstGeom>
          <a:noFill/>
        </p:spPr>
      </p:pic>
      <p:pic>
        <p:nvPicPr>
          <p:cNvPr id="30723" name="Picture 3" descr="F:\Medjunarodni projekti\Andreas\foto za Dirka\mup-srbije-620x330.jpg"/>
          <p:cNvPicPr>
            <a:picLocks noChangeAspect="1" noChangeArrowheads="1"/>
          </p:cNvPicPr>
          <p:nvPr/>
        </p:nvPicPr>
        <p:blipFill>
          <a:blip r:embed="rId3" cstate="print"/>
          <a:srcRect l="5854" r="8106"/>
          <a:stretch>
            <a:fillRect/>
          </a:stretch>
        </p:blipFill>
        <p:spPr bwMode="auto">
          <a:xfrm>
            <a:off x="8993757" y="1795849"/>
            <a:ext cx="2967584" cy="1881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8948" y="5758248"/>
            <a:ext cx="3194139" cy="731027"/>
            <a:chOff x="1058948" y="5758248"/>
            <a:chExt cx="3194139" cy="731027"/>
          </a:xfrm>
        </p:grpSpPr>
        <p:pic>
          <p:nvPicPr>
            <p:cNvPr id="5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8948" y="5758249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6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920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7" name="Picture 6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614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8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33088" y="5769275"/>
              <a:ext cx="719999" cy="720000"/>
            </a:xfrm>
            <a:prstGeom prst="rect">
              <a:avLst/>
            </a:prstGeom>
            <a:noFill/>
          </p:spPr>
        </p:pic>
      </p:grp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294411" y="1334573"/>
            <a:ext cx="9856520" cy="418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Naziv projekta: 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Erozija zemljišta i prevencija od bujičnih poplava: Razvoj </a:t>
            </a:r>
            <a:r>
              <a:rPr kumimoji="0" lang="sr-Latn-RS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kurikuluma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 univerzitetima</a:t>
            </a:r>
            <a:r>
              <a:rPr kumimoji="0" lang="sr-Latn-RS" sz="2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država Zapadnog Balkana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Akronim projekta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sr-Latn-R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SETOF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</a:t>
            </a:r>
            <a:r>
              <a:rPr kumimoji="0" lang="sr-Latn-R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erentni</a:t>
            </a:r>
            <a:r>
              <a:rPr kumimoji="0" lang="sr-Latn-R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broj projekta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598403-EPP-1-2018-1-RS-EPPKA2-CBHE-JP</a:t>
            </a:r>
            <a:endParaRPr kumimoji="0" lang="sr-Latn-R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Program: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Erasmus +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Akcija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Razvoj kapaciteta u visokom obrazovanju 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sr-Latn-RS" sz="2200" dirty="0">
                <a:latin typeface="+mn-lt"/>
              </a:rPr>
              <a:t>Tip akcije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sr-Latn-R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Zajednički projekat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Trajanje projekta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</a:t>
            </a:r>
            <a:r>
              <a:rPr kumimoji="0" lang="sr-Latn-R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godine prema Ugovoru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sr-Latn-R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godine sa produženjem</a:t>
            </a:r>
            <a:endParaRPr kumimoji="0" lang="sr-Latn-R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Početak : 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15.11.2018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Budget projekta: 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865.070,00  EUR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sr-Latn-CS" sz="2400" b="1" u="sng" dirty="0">
                <a:hlinkClick r:id="rId6"/>
              </a:rPr>
              <a:t>https://www.setof.org/</a:t>
            </a:r>
            <a:endParaRPr kumimoji="0" lang="sr-Latn-R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882" y="757882"/>
            <a:ext cx="6087763" cy="726861"/>
          </a:xfrm>
        </p:spPr>
        <p:txBody>
          <a:bodyPr/>
          <a:lstStyle/>
          <a:p>
            <a:pPr algn="ctr"/>
            <a:r>
              <a:rPr lang="sr-Latn-RS" sz="3200" b="1" dirty="0"/>
              <a:t>STRUČNA PRAKSA</a:t>
            </a:r>
            <a:endParaRPr lang="en-US" sz="3200" b="1" dirty="0"/>
          </a:p>
        </p:txBody>
      </p:sp>
      <p:pic>
        <p:nvPicPr>
          <p:cNvPr id="27650" name="Picture 2" descr="F:\Odsek prez\slike za monografiju\Vranjska kotlina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8449" y="1696994"/>
            <a:ext cx="3535649" cy="2053304"/>
          </a:xfrm>
          <a:prstGeom prst="rect">
            <a:avLst/>
          </a:prstGeom>
          <a:noFill/>
        </p:spPr>
      </p:pic>
      <p:pic>
        <p:nvPicPr>
          <p:cNvPr id="27651" name="Picture 3" descr="F:\Odsek prez\slike za monografiju\terenska nastava maj 2013 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8541" y="4002883"/>
            <a:ext cx="2738613" cy="2053960"/>
          </a:xfrm>
          <a:prstGeom prst="rect">
            <a:avLst/>
          </a:prstGeom>
          <a:noFill/>
        </p:spPr>
      </p:pic>
      <p:pic>
        <p:nvPicPr>
          <p:cNvPr id="6" name="Picture 5" descr="23A_07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2125" y="4046065"/>
            <a:ext cx="3056921" cy="204993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8452" y="1688069"/>
            <a:ext cx="2725050" cy="204422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3" name="Picture 5" descr="slika-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37080" y="1721708"/>
            <a:ext cx="3275763" cy="2032803"/>
          </a:xfrm>
          <a:prstGeom prst="rect">
            <a:avLst/>
          </a:prstGeom>
          <a:noFill/>
        </p:spPr>
      </p:pic>
      <p:pic>
        <p:nvPicPr>
          <p:cNvPr id="27655" name="Picture 7" descr="slika-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51871" y="4011761"/>
            <a:ext cx="3348250" cy="2104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6098" y="521643"/>
            <a:ext cx="7218405" cy="944691"/>
          </a:xfrm>
        </p:spPr>
        <p:txBody>
          <a:bodyPr/>
          <a:lstStyle/>
          <a:p>
            <a:r>
              <a:rPr lang="sr-Latn-RS" sz="2400" b="1" dirty="0"/>
              <a:t>O upisu master studijskog programa...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168" y="1400431"/>
            <a:ext cx="7965989" cy="3822358"/>
          </a:xfrm>
        </p:spPr>
        <p:txBody>
          <a:bodyPr/>
          <a:lstStyle/>
          <a:p>
            <a:r>
              <a:rPr lang="sr-Latn-CS" sz="1800" dirty="0"/>
              <a:t>Broj studenata koji se upisuje: </a:t>
            </a:r>
            <a:r>
              <a:rPr lang="sr-Latn-CS" sz="1800" b="1" dirty="0"/>
              <a:t>40</a:t>
            </a:r>
          </a:p>
          <a:p>
            <a:r>
              <a:rPr lang="sr-Latn-CS" sz="1800" dirty="0"/>
              <a:t>Studeti se prijavljuju na osnovu </a:t>
            </a:r>
            <a:r>
              <a:rPr lang="sr-Latn-CS" sz="1800" b="1" dirty="0"/>
              <a:t>zajedničkog konkursa </a:t>
            </a:r>
            <a:r>
              <a:rPr lang="sr-Latn-CS" sz="1800" dirty="0"/>
              <a:t>koji raspisuju univerziteti Nosioci programa (Univerzitet u Beogradu, Univerzitet u Novom Sadu i Univerzitet U Nišu) i koji će biti objavljen na internet adresama tih univerziteta (</a:t>
            </a:r>
            <a:r>
              <a:rPr lang="sr-Latn-CS" sz="1800" u="sng" dirty="0">
                <a:hlinkClick r:id="rId2"/>
              </a:rPr>
              <a:t>http://www.sfb.bg.ac.rs/</a:t>
            </a:r>
            <a:r>
              <a:rPr lang="sr-Latn-CS" sz="1800" dirty="0"/>
              <a:t>; </a:t>
            </a:r>
            <a:r>
              <a:rPr lang="sr-Latn-CS" sz="1800" u="sng" dirty="0">
                <a:hlinkClick r:id="rId3"/>
              </a:rPr>
              <a:t>http://polj.uns.ac.rs/</a:t>
            </a:r>
            <a:r>
              <a:rPr lang="sr-Latn-CS" sz="1800" dirty="0"/>
              <a:t>; </a:t>
            </a:r>
            <a:r>
              <a:rPr lang="sr-Latn-CS" sz="1800" u="sng" dirty="0">
                <a:hlinkClick r:id="rId4"/>
              </a:rPr>
              <a:t>https://www.znrfak.ni.ac.rs/</a:t>
            </a:r>
            <a:r>
              <a:rPr lang="sr-Latn-CS" sz="1800" u="sng" dirty="0"/>
              <a:t>)</a:t>
            </a:r>
            <a:r>
              <a:rPr lang="sr-Latn-CS" sz="1800" dirty="0"/>
              <a:t>.</a:t>
            </a:r>
          </a:p>
          <a:p>
            <a:r>
              <a:rPr lang="sr-Latn-CS" sz="1800" dirty="0"/>
              <a:t>Prijava dokumenata i upis svih studenata vrši se na Univerzitetu u Beogradu, Šumarskom fakultetu. </a:t>
            </a:r>
          </a:p>
          <a:p>
            <a:pPr>
              <a:spcAft>
                <a:spcPts val="600"/>
              </a:spcAft>
              <a:buNone/>
            </a:pPr>
            <a:r>
              <a:rPr lang="en-US" sz="1800" dirty="0" err="1"/>
              <a:t>Uslov</a:t>
            </a:r>
            <a:r>
              <a:rPr lang="sr-Cyrl-CS" sz="1800" dirty="0"/>
              <a:t> </a:t>
            </a:r>
            <a:r>
              <a:rPr lang="en-US" sz="1800" dirty="0" err="1"/>
              <a:t>za</a:t>
            </a:r>
            <a:r>
              <a:rPr lang="sr-Cyrl-CS" sz="1800" dirty="0"/>
              <a:t> </a:t>
            </a:r>
            <a:r>
              <a:rPr lang="en-US" sz="1800" dirty="0" err="1"/>
              <a:t>upis</a:t>
            </a:r>
            <a:r>
              <a:rPr lang="sr-Cyrl-CS" sz="1800" dirty="0"/>
              <a:t> </a:t>
            </a:r>
            <a:r>
              <a:rPr lang="en-US" sz="1800" dirty="0" err="1"/>
              <a:t>na</a:t>
            </a:r>
            <a:r>
              <a:rPr lang="sr-Cyrl-CS" sz="1800" dirty="0"/>
              <a:t> </a:t>
            </a:r>
            <a:r>
              <a:rPr lang="en-US" sz="1800" dirty="0"/>
              <a:t>master</a:t>
            </a:r>
            <a:r>
              <a:rPr lang="sr-Cyrl-CS" sz="1800" dirty="0"/>
              <a:t> </a:t>
            </a:r>
            <a:r>
              <a:rPr lang="en-US" sz="1800" dirty="0" err="1"/>
              <a:t>akademske</a:t>
            </a:r>
            <a:r>
              <a:rPr lang="sr-Cyrl-CS" sz="1800" dirty="0"/>
              <a:t> </a:t>
            </a:r>
            <a:r>
              <a:rPr lang="en-US" sz="1800" dirty="0" err="1"/>
              <a:t>studije</a:t>
            </a:r>
            <a:r>
              <a:rPr lang="sr-Latn-RS" sz="1800" dirty="0"/>
              <a:t>:</a:t>
            </a:r>
          </a:p>
          <a:p>
            <a:pPr>
              <a:spcBef>
                <a:spcPts val="0"/>
              </a:spcBef>
            </a:pPr>
            <a:r>
              <a:rPr lang="en-US" sz="1800" dirty="0" err="1"/>
              <a:t>završene</a:t>
            </a:r>
            <a:r>
              <a:rPr lang="sr-Cyrl-CS" sz="1800" dirty="0"/>
              <a:t> </a:t>
            </a:r>
            <a:r>
              <a:rPr lang="en-US" sz="1800" dirty="0" err="1"/>
              <a:t>osnovne</a:t>
            </a:r>
            <a:r>
              <a:rPr lang="sr-Cyrl-CS" sz="1800" dirty="0"/>
              <a:t> </a:t>
            </a:r>
            <a:r>
              <a:rPr lang="en-US" sz="1800" dirty="0" err="1"/>
              <a:t>akademske</a:t>
            </a:r>
            <a:r>
              <a:rPr lang="sr-Cyrl-CS" sz="1800" dirty="0"/>
              <a:t> </a:t>
            </a:r>
            <a:r>
              <a:rPr lang="en-US" sz="1800" dirty="0" err="1"/>
              <a:t>studije</a:t>
            </a:r>
            <a:r>
              <a:rPr lang="sr-Cyrl-CS" sz="1800" dirty="0"/>
              <a:t> </a:t>
            </a:r>
            <a:r>
              <a:rPr lang="en-US" sz="1800" dirty="0" err="1"/>
              <a:t>sa</a:t>
            </a:r>
            <a:r>
              <a:rPr lang="sr-Cyrl-CS" sz="1800" dirty="0"/>
              <a:t> </a:t>
            </a:r>
            <a:r>
              <a:rPr lang="en-US" sz="1800" dirty="0" err="1"/>
              <a:t>ostvarenih</a:t>
            </a:r>
            <a:r>
              <a:rPr lang="sr-Cyrl-CS" sz="1800" dirty="0"/>
              <a:t> </a:t>
            </a:r>
            <a:r>
              <a:rPr lang="en-US" sz="1800" dirty="0" err="1"/>
              <a:t>najmanje</a:t>
            </a:r>
            <a:r>
              <a:rPr lang="sr-Cyrl-CS" sz="1800" dirty="0"/>
              <a:t> 240 </a:t>
            </a:r>
            <a:r>
              <a:rPr lang="en-US" sz="1800" dirty="0"/>
              <a:t>ESPB</a:t>
            </a:r>
            <a:r>
              <a:rPr lang="sr-Cyrl-CS" sz="1800" dirty="0"/>
              <a:t> </a:t>
            </a:r>
            <a:r>
              <a:rPr lang="en-US" sz="1800" dirty="0" err="1"/>
              <a:t>ili</a:t>
            </a:r>
            <a:r>
              <a:rPr lang="sr-Cyrl-CS" sz="1800" dirty="0"/>
              <a:t> </a:t>
            </a:r>
            <a:endParaRPr lang="sr-Latn-RS" sz="1800" dirty="0"/>
          </a:p>
          <a:p>
            <a:pPr>
              <a:spcBef>
                <a:spcPts val="0"/>
              </a:spcBef>
            </a:pPr>
            <a:r>
              <a:rPr lang="en-US" sz="1800" dirty="0" err="1"/>
              <a:t>završene</a:t>
            </a:r>
            <a:r>
              <a:rPr lang="sr-Cyrl-CS" sz="1800" dirty="0"/>
              <a:t> </a:t>
            </a:r>
            <a:r>
              <a:rPr lang="en-US" sz="1800" dirty="0" err="1"/>
              <a:t>integrisane</a:t>
            </a:r>
            <a:r>
              <a:rPr lang="sr-Cyrl-CS" sz="1800" dirty="0"/>
              <a:t>, </a:t>
            </a:r>
            <a:r>
              <a:rPr lang="en-US" sz="1800" dirty="0" err="1"/>
              <a:t>odnosno</a:t>
            </a:r>
            <a:r>
              <a:rPr lang="sr-Cyrl-CS" sz="1800" dirty="0"/>
              <a:t> </a:t>
            </a:r>
            <a:r>
              <a:rPr lang="en-US" sz="1800" dirty="0"/>
              <a:t>master</a:t>
            </a:r>
            <a:r>
              <a:rPr lang="sr-Cyrl-CS" sz="1800" dirty="0"/>
              <a:t> </a:t>
            </a:r>
            <a:r>
              <a:rPr lang="en-US" sz="1800" dirty="0" err="1"/>
              <a:t>akademske</a:t>
            </a:r>
            <a:r>
              <a:rPr lang="sr-Cyrl-CS" sz="1800" dirty="0"/>
              <a:t> </a:t>
            </a:r>
            <a:r>
              <a:rPr lang="en-US" sz="1800" dirty="0" err="1"/>
              <a:t>studije</a:t>
            </a:r>
            <a:r>
              <a:rPr lang="sr-Cyrl-CS" sz="1800" dirty="0"/>
              <a:t> </a:t>
            </a:r>
            <a:r>
              <a:rPr lang="en-US" sz="1800" dirty="0" err="1"/>
              <a:t>sa</a:t>
            </a:r>
            <a:r>
              <a:rPr lang="sr-Cyrl-CS" sz="1800" dirty="0"/>
              <a:t> </a:t>
            </a:r>
            <a:r>
              <a:rPr lang="en-US" sz="1800" dirty="0" err="1"/>
              <a:t>ostvarenih</a:t>
            </a:r>
            <a:r>
              <a:rPr lang="sr-Cyrl-CS" sz="1800" dirty="0"/>
              <a:t> </a:t>
            </a:r>
            <a:r>
              <a:rPr lang="en-US" sz="1800" dirty="0" err="1"/>
              <a:t>najmanje</a:t>
            </a:r>
            <a:r>
              <a:rPr lang="sr-Cyrl-CS" sz="1800" dirty="0"/>
              <a:t> 300 </a:t>
            </a:r>
            <a:r>
              <a:rPr lang="en-US" sz="1800" dirty="0"/>
              <a:t>ESPB</a:t>
            </a:r>
            <a:r>
              <a:rPr lang="sr-Cyrl-CS" sz="1800" dirty="0"/>
              <a:t> </a:t>
            </a:r>
            <a:r>
              <a:rPr lang="en-US" sz="1800" dirty="0" err="1"/>
              <a:t>iz</a:t>
            </a:r>
            <a:r>
              <a:rPr lang="sr-Cyrl-CS" sz="1800" dirty="0"/>
              <a:t> </a:t>
            </a:r>
            <a:r>
              <a:rPr lang="en-US" sz="1800" dirty="0" err="1"/>
              <a:t>obrazovno</a:t>
            </a:r>
            <a:r>
              <a:rPr lang="sr-Cyrl-CS" sz="1800" dirty="0"/>
              <a:t>-</a:t>
            </a:r>
            <a:r>
              <a:rPr lang="en-US" sz="1800" dirty="0" err="1"/>
              <a:t>naučnog</a:t>
            </a:r>
            <a:r>
              <a:rPr lang="sr-Cyrl-CS" sz="1800" dirty="0"/>
              <a:t> </a:t>
            </a:r>
            <a:r>
              <a:rPr lang="en-US" sz="1800" dirty="0" err="1"/>
              <a:t>polja</a:t>
            </a:r>
            <a:r>
              <a:rPr lang="sr-Cyrl-CS" sz="1800" dirty="0"/>
              <a:t> </a:t>
            </a:r>
            <a:r>
              <a:rPr lang="en-US" sz="1800" dirty="0" err="1"/>
              <a:t>tehničko</a:t>
            </a:r>
            <a:r>
              <a:rPr lang="sr-Cyrl-CS" sz="1800" dirty="0"/>
              <a:t>-</a:t>
            </a:r>
            <a:r>
              <a:rPr lang="en-US" sz="1800" dirty="0" err="1"/>
              <a:t>tehnoloških</a:t>
            </a:r>
            <a:r>
              <a:rPr lang="sr-Cyrl-CS" sz="1800" dirty="0"/>
              <a:t> </a:t>
            </a:r>
            <a:r>
              <a:rPr lang="en-US" sz="1800" dirty="0" err="1"/>
              <a:t>i</a:t>
            </a:r>
            <a:r>
              <a:rPr lang="sr-Cyrl-CS" sz="1800" dirty="0"/>
              <a:t> </a:t>
            </a:r>
            <a:r>
              <a:rPr lang="en-US" sz="1800" dirty="0" err="1"/>
              <a:t>prirodno</a:t>
            </a:r>
            <a:r>
              <a:rPr lang="sr-Cyrl-CS" sz="1800" dirty="0"/>
              <a:t>-</a:t>
            </a:r>
            <a:r>
              <a:rPr lang="en-US" sz="1800" dirty="0" err="1"/>
              <a:t>matematičkih</a:t>
            </a:r>
            <a:r>
              <a:rPr lang="sr-Cyrl-CS" sz="1800" dirty="0"/>
              <a:t> </a:t>
            </a:r>
            <a:r>
              <a:rPr lang="en-US" sz="1800" dirty="0" err="1"/>
              <a:t>nauka</a:t>
            </a:r>
            <a:r>
              <a:rPr lang="sr-Cyrl-CS" sz="1800" dirty="0"/>
              <a:t>.  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1067186" y="5750010"/>
            <a:ext cx="3194139" cy="740210"/>
            <a:chOff x="1067186" y="5750010"/>
            <a:chExt cx="3194139" cy="740210"/>
          </a:xfrm>
        </p:grpSpPr>
        <p:pic>
          <p:nvPicPr>
            <p:cNvPr id="5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67186" y="5750011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6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07446" y="5750010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7" name="Picture 6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26726" y="5770220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8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41326" y="5761037"/>
              <a:ext cx="719999" cy="720000"/>
            </a:xfrm>
            <a:prstGeom prst="rect">
              <a:avLst/>
            </a:prstGeom>
            <a:noFill/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1165" r="6139"/>
          <a:stretch/>
        </p:blipFill>
        <p:spPr>
          <a:xfrm>
            <a:off x="8933727" y="3789404"/>
            <a:ext cx="2725353" cy="1392196"/>
          </a:xfrm>
          <a:prstGeom prst="rect">
            <a:avLst/>
          </a:prstGeom>
        </p:spPr>
      </p:pic>
      <p:sp>
        <p:nvSpPr>
          <p:cNvPr id="3074" name="AutoShape 2" descr="Резултат слика за tehničko tehnološke nau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Резултат слика за tehničko tehnološke nau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29816" y="1857252"/>
            <a:ext cx="2693645" cy="179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634307"/>
              </p:ext>
            </p:extLst>
          </p:nvPr>
        </p:nvGraphicFramePr>
        <p:xfrm>
          <a:off x="672114" y="1343036"/>
          <a:ext cx="3131400" cy="405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3" imgW="4663359" imgH="6035040" progId="AcroExch.Document.DC">
                  <p:embed/>
                </p:oleObj>
              </mc:Choice>
              <mc:Fallback>
                <p:oleObj name="Acrobat Document" r:id="rId3" imgW="4663359" imgH="60350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2114" y="1343036"/>
                        <a:ext cx="3131400" cy="405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4559" t="14667" r="39315" b="4561"/>
          <a:stretch/>
        </p:blipFill>
        <p:spPr>
          <a:xfrm>
            <a:off x="4163438" y="151587"/>
            <a:ext cx="5116749" cy="643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07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467" t="16706" r="39831" b="7959"/>
          <a:stretch/>
        </p:blipFill>
        <p:spPr>
          <a:xfrm>
            <a:off x="2850202" y="134401"/>
            <a:ext cx="5705415" cy="658741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8394970" y="4066162"/>
            <a:ext cx="2500009" cy="29183"/>
          </a:xfrm>
          <a:prstGeom prst="straightConnector1">
            <a:avLst/>
          </a:prstGeom>
          <a:ln w="25400">
            <a:solidFill>
              <a:srgbClr val="C00000"/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555149" y="4559030"/>
            <a:ext cx="2500009" cy="29183"/>
          </a:xfrm>
          <a:prstGeom prst="straightConnector1">
            <a:avLst/>
          </a:prstGeom>
          <a:ln w="25400">
            <a:solidFill>
              <a:srgbClr val="C00000"/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662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547" y="864973"/>
            <a:ext cx="5799438" cy="916331"/>
          </a:xfrm>
        </p:spPr>
        <p:txBody>
          <a:bodyPr/>
          <a:lstStyle/>
          <a:p>
            <a:pPr algn="ctr"/>
            <a:r>
              <a:rPr lang="sr-Latn-RS" b="1" dirty="0"/>
              <a:t>DOBRO DOŠLI</a:t>
            </a:r>
            <a:endParaRPr lang="en-US" b="1" dirty="0"/>
          </a:p>
        </p:txBody>
      </p:sp>
      <p:sp>
        <p:nvSpPr>
          <p:cNvPr id="32770" name="AutoShape 2" descr="Резултат слика за univerzitet u beog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Резултат слика за univerzitet u beog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413" y="2138886"/>
            <a:ext cx="643838" cy="85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235675" y="2133600"/>
            <a:ext cx="2892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500" b="1" dirty="0"/>
              <a:t>UNIVERZITET U BEOGRADU</a:t>
            </a:r>
          </a:p>
          <a:p>
            <a:r>
              <a:rPr lang="sr-Latn-RS" sz="1500" b="1" dirty="0"/>
              <a:t>ŠUMARSKI FAKULTET</a:t>
            </a:r>
          </a:p>
          <a:p>
            <a:r>
              <a:rPr lang="sr-Latn-CS" sz="1600" u="sng" dirty="0">
                <a:hlinkClick r:id="rId3"/>
              </a:rPr>
              <a:t>http://www.sfb.bg.ac.rs/</a:t>
            </a:r>
            <a:r>
              <a:rPr lang="sr-Latn-CS" sz="1600" dirty="0"/>
              <a:t>;</a:t>
            </a:r>
            <a:endParaRPr lang="sr-Latn-RS" sz="1600" dirty="0"/>
          </a:p>
        </p:txBody>
      </p:sp>
      <p:sp>
        <p:nvSpPr>
          <p:cNvPr id="32775" name="AutoShape 7" descr="Резултат слика за univerzitet u novom sadu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4821" y="2077997"/>
            <a:ext cx="916586" cy="91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AutoShape 10" descr="Резултат слика за univerzitet u NIŠ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399" y="2117124"/>
            <a:ext cx="859439" cy="85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5062152" y="2113006"/>
            <a:ext cx="3060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500" b="1" dirty="0"/>
              <a:t>UNIVERZITET U NOVOM SADU</a:t>
            </a:r>
          </a:p>
          <a:p>
            <a:r>
              <a:rPr lang="sr-Latn-RS" sz="1500" b="1" dirty="0"/>
              <a:t>POLJOPRIVREDNI FAKULTET</a:t>
            </a:r>
            <a:r>
              <a:rPr lang="sr-Latn-CS" sz="1500" b="1" u="sng" dirty="0">
                <a:hlinkClick r:id="rId6"/>
              </a:rPr>
              <a:t> </a:t>
            </a:r>
            <a:r>
              <a:rPr lang="sr-Latn-CS" sz="1600" u="sng" dirty="0">
                <a:hlinkClick r:id="rId6"/>
              </a:rPr>
              <a:t>http://polj.uns.ac.rs/</a:t>
            </a:r>
            <a:r>
              <a:rPr lang="sr-Latn-CS" sz="1600" dirty="0"/>
              <a:t>; </a:t>
            </a:r>
            <a:endParaRPr lang="sr-Latn-R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9028671" y="2108887"/>
            <a:ext cx="28927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500" b="1" dirty="0"/>
              <a:t>UNIVERZITET U NIŠU</a:t>
            </a:r>
          </a:p>
          <a:p>
            <a:r>
              <a:rPr lang="sr-Latn-RS" sz="1500" b="1" dirty="0"/>
              <a:t>FAKULTET ZAŠTITE NA RADU</a:t>
            </a:r>
          </a:p>
          <a:p>
            <a:r>
              <a:rPr lang="sr-Latn-CS" sz="1600" u="sng" dirty="0">
                <a:hlinkClick r:id="rId7"/>
              </a:rPr>
              <a:t>https://www.znrfak.ni.ac.rs/</a:t>
            </a:r>
            <a:r>
              <a:rPr lang="sr-Latn-CS" sz="1600" u="sng" dirty="0"/>
              <a:t>)</a:t>
            </a:r>
            <a:r>
              <a:rPr lang="sr-Latn-CS" sz="1600" dirty="0"/>
              <a:t>.</a:t>
            </a:r>
            <a:endParaRPr lang="sr-Latn-RS" sz="1700" dirty="0"/>
          </a:p>
        </p:txBody>
      </p:sp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92795" y="3476368"/>
            <a:ext cx="818249" cy="81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3348680" y="3546389"/>
            <a:ext cx="28927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500" b="1" dirty="0"/>
              <a:t>UNIVERZITET U BANJOJ LUCI</a:t>
            </a:r>
          </a:p>
          <a:p>
            <a:r>
              <a:rPr lang="sr-Latn-RS" sz="1500" b="1" dirty="0"/>
              <a:t>ŠUMARSKI FAKULTET</a:t>
            </a:r>
          </a:p>
          <a:p>
            <a:r>
              <a:rPr lang="en-US" sz="1500" dirty="0">
                <a:hlinkClick r:id="rId9"/>
              </a:rPr>
              <a:t>https://www.unibl.org/</a:t>
            </a:r>
            <a:r>
              <a:rPr lang="sr-Latn-RS" sz="1500" dirty="0"/>
              <a:t> </a:t>
            </a:r>
          </a:p>
        </p:txBody>
      </p:sp>
      <p:sp>
        <p:nvSpPr>
          <p:cNvPr id="32782" name="AutoShape 14" descr="Резултат слика за univerzitet u BANJOJ LU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83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4302" y="3503141"/>
            <a:ext cx="872438" cy="87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7084540" y="3492844"/>
            <a:ext cx="2892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500" b="1" dirty="0"/>
              <a:t>UNIVERZITET U SARAJEVU</a:t>
            </a:r>
          </a:p>
          <a:p>
            <a:r>
              <a:rPr lang="sr-Latn-RS" sz="1500" b="1" dirty="0"/>
              <a:t>ŠUMARSKI FAKULTET</a:t>
            </a:r>
          </a:p>
          <a:p>
            <a:r>
              <a:rPr lang="en-US" sz="1600" dirty="0">
                <a:hlinkClick r:id="rId11"/>
              </a:rPr>
              <a:t>https://www.unsa.ba/</a:t>
            </a:r>
            <a:r>
              <a:rPr lang="sr-Latn-RS" sz="1600" dirty="0"/>
              <a:t>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141763" y="5180226"/>
            <a:ext cx="3175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sz="2400" b="1" u="sng" dirty="0">
                <a:hlinkClick r:id="rId12"/>
              </a:rPr>
              <a:t>https://www.setof.org/</a:t>
            </a:r>
            <a:endParaRPr lang="en-US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331497" y="645212"/>
            <a:ext cx="6437416" cy="83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Ideja/razlog za realizaciju projekta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7052" y="1727700"/>
            <a:ext cx="5450772" cy="160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Poplave</a:t>
            </a:r>
            <a:r>
              <a:rPr kumimoji="0" lang="sr-Latn-RS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koje su se dogodile u maju 2014. godine na teritorije Hrvatske, Bosne i Hercegovine i Srbije imale su katastrofalne posledice sa velim materijalnim štetama i gubicima ljudskih života.Na drastičan način, ponovo su podsetile države na neophodnost prevencije od bujičnih poplava.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sr-Latn-R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F:\ERASMUS I god\kick off meeting Belgrade\balkan poplave 2014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145" y="3471722"/>
            <a:ext cx="4531859" cy="2071149"/>
          </a:xfrm>
          <a:prstGeom prst="rect">
            <a:avLst/>
          </a:prstGeom>
          <a:noFill/>
        </p:spPr>
      </p:pic>
      <p:pic>
        <p:nvPicPr>
          <p:cNvPr id="7" name="Picture 3" descr="F:\ERASMUS I god\kick off meeting Belgrade\magla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2628" y="1840674"/>
            <a:ext cx="3069770" cy="1534885"/>
          </a:xfrm>
          <a:prstGeom prst="rect">
            <a:avLst/>
          </a:prstGeom>
          <a:noFill/>
        </p:spPr>
      </p:pic>
      <p:pic>
        <p:nvPicPr>
          <p:cNvPr id="8" name="Picture 4" descr="F:\ERASMUS I god\kick off meeting Belgrade\Obreno1_620x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5056" y="1828800"/>
            <a:ext cx="2426175" cy="1545708"/>
          </a:xfrm>
          <a:prstGeom prst="rect">
            <a:avLst/>
          </a:prstGeom>
          <a:noFill/>
        </p:spPr>
      </p:pic>
      <p:pic>
        <p:nvPicPr>
          <p:cNvPr id="9" name="Picture 5" descr="F:\ERASMUS I god\kick off meeting Belgrade\Krupanj_2014_-_by_Zoran_Dobrin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0" y="3526971"/>
            <a:ext cx="2491444" cy="1868583"/>
          </a:xfrm>
          <a:prstGeom prst="rect">
            <a:avLst/>
          </a:prstGeom>
          <a:noFill/>
        </p:spPr>
      </p:pic>
      <p:pic>
        <p:nvPicPr>
          <p:cNvPr id="10" name="Picture 6" descr="F:\ERASMUS I god\kick off meeting Belgrade\Poplavljeni_doboj20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96233" y="3526971"/>
            <a:ext cx="3048559" cy="1849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397" y="2117124"/>
            <a:ext cx="2600520" cy="245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058948" y="2471352"/>
            <a:ext cx="6964706" cy="64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Specifični ciljevi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909562" y="745936"/>
            <a:ext cx="5986153" cy="58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 dirty="0">
                <a:latin typeface="+mj-lt"/>
                <a:ea typeface="+mj-ea"/>
                <a:cs typeface="+mj-cs"/>
              </a:rPr>
              <a:t>Ciljevi projekta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829212" y="1332322"/>
            <a:ext cx="10515600" cy="99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en-US" sz="2200" dirty="0" err="1"/>
              <a:t>Glavni</a:t>
            </a:r>
            <a:r>
              <a:rPr lang="en-US" sz="2200" dirty="0"/>
              <a:t> </a:t>
            </a:r>
            <a:r>
              <a:rPr lang="en-US" sz="2200" dirty="0" err="1"/>
              <a:t>cilj</a:t>
            </a:r>
            <a:r>
              <a:rPr lang="en-US" sz="2200" dirty="0"/>
              <a:t> </a:t>
            </a:r>
            <a:r>
              <a:rPr lang="en-US" sz="2200" dirty="0" err="1"/>
              <a:t>projekta</a:t>
            </a:r>
            <a:r>
              <a:rPr lang="en-US" sz="2200" dirty="0"/>
              <a:t> je </a:t>
            </a:r>
            <a:r>
              <a:rPr lang="en-US" sz="2200" dirty="0" err="1"/>
              <a:t>unapređenje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modernizacija</a:t>
            </a:r>
            <a:r>
              <a:rPr lang="en-US" sz="2200" dirty="0"/>
              <a:t> </a:t>
            </a:r>
            <a:r>
              <a:rPr lang="en-US" sz="2200" dirty="0" err="1"/>
              <a:t>kurikuluma</a:t>
            </a:r>
            <a:r>
              <a:rPr lang="en-US" sz="2200" dirty="0"/>
              <a:t>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obrazovanje</a:t>
            </a:r>
            <a:r>
              <a:rPr lang="en-US" sz="2200" dirty="0"/>
              <a:t> </a:t>
            </a:r>
            <a:r>
              <a:rPr lang="en-US" sz="2200" dirty="0" err="1"/>
              <a:t>stručnjaka</a:t>
            </a:r>
            <a:r>
              <a:rPr lang="en-US" sz="2200" dirty="0"/>
              <a:t> </a:t>
            </a:r>
            <a:r>
              <a:rPr lang="en-US" sz="2200" dirty="0" err="1"/>
              <a:t>koji</a:t>
            </a:r>
            <a:r>
              <a:rPr lang="en-US" sz="2200" dirty="0"/>
              <a:t> </a:t>
            </a:r>
            <a:r>
              <a:rPr lang="en-US" sz="2200" dirty="0" err="1"/>
              <a:t>će</a:t>
            </a:r>
            <a:r>
              <a:rPr lang="en-US" sz="2200" dirty="0"/>
              <a:t> </a:t>
            </a:r>
            <a:r>
              <a:rPr lang="en-US" sz="2200" dirty="0" err="1"/>
              <a:t>rešavati</a:t>
            </a:r>
            <a:r>
              <a:rPr lang="en-US" sz="2200" dirty="0"/>
              <a:t> </a:t>
            </a:r>
            <a:r>
              <a:rPr lang="en-US" sz="2200" dirty="0" err="1"/>
              <a:t>probleme</a:t>
            </a:r>
            <a:r>
              <a:rPr lang="en-US" sz="2200" dirty="0"/>
              <a:t> u </a:t>
            </a:r>
            <a:r>
              <a:rPr lang="en-US" sz="2200" dirty="0" err="1"/>
              <a:t>oblasti</a:t>
            </a:r>
            <a:r>
              <a:rPr lang="en-US" sz="2200" dirty="0"/>
              <a:t> </a:t>
            </a:r>
            <a:r>
              <a:rPr lang="sr-Latn-RS" sz="2200" dirty="0"/>
              <a:t>zaštite zemljišta od erozije i </a:t>
            </a:r>
            <a:r>
              <a:rPr lang="en-US" sz="2200" dirty="0" err="1"/>
              <a:t>prevencije</a:t>
            </a:r>
            <a:r>
              <a:rPr lang="en-US" sz="2200" dirty="0"/>
              <a:t> od </a:t>
            </a:r>
            <a:r>
              <a:rPr lang="en-US" sz="2200" dirty="0" err="1"/>
              <a:t>bujičnih</a:t>
            </a:r>
            <a:r>
              <a:rPr lang="en-US" sz="2200" dirty="0"/>
              <a:t> </a:t>
            </a:r>
            <a:r>
              <a:rPr lang="en-US" sz="2200" dirty="0" err="1"/>
              <a:t>poplava</a:t>
            </a:r>
            <a:r>
              <a:rPr lang="en-US" sz="2200" dirty="0"/>
              <a:t>.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58948" y="5758248"/>
            <a:ext cx="3194139" cy="731027"/>
            <a:chOff x="1058948" y="5758248"/>
            <a:chExt cx="3194139" cy="731027"/>
          </a:xfrm>
        </p:grpSpPr>
        <p:pic>
          <p:nvPicPr>
            <p:cNvPr id="15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8948" y="5758249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6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9920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7" name="Picture 16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1614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8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33088" y="5769275"/>
              <a:ext cx="719999" cy="720000"/>
            </a:xfrm>
            <a:prstGeom prst="rect">
              <a:avLst/>
            </a:prstGeom>
            <a:noFill/>
          </p:spPr>
        </p:pic>
      </p:grp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811427" y="3196282"/>
            <a:ext cx="8760941" cy="230659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sr-Latn-RS" sz="1800" dirty="0"/>
              <a:t>poboljašanje zaštite zemljišta od degradacije, posebno od erozije i unapređenje prevencije od bujičnih poplava; 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sr-Latn-RS" sz="1800" dirty="0"/>
              <a:t>razvoj novih i unapređenje postojećih kurikuluma u oblasti prevencije od bujičnih poplava u skladu sa Bolonjskom deklaracijom i dobrim praksama EU; 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sr-Latn-RS" sz="1800" dirty="0"/>
              <a:t>implementacija unapređenih znanja za praktična rešenja prevencije od bujičnih poplava kroz edukaciju zaposlenih inženjera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sr-Latn-RS" sz="1800" dirty="0"/>
              <a:t>edukacija lokalnih samouprava za preduzimanje mera za prevenciju od bujičnih poplava.</a:t>
            </a: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ERASMUS I god\ERAZMUS II\logo\un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1724" y="4226011"/>
            <a:ext cx="709126" cy="709126"/>
          </a:xfrm>
          <a:prstGeom prst="rect">
            <a:avLst/>
          </a:prstGeom>
          <a:noFill/>
        </p:spPr>
      </p:pic>
      <p:pic>
        <p:nvPicPr>
          <p:cNvPr id="11" name="Picture 3" descr="F:\ERASMUS I god\ERAZMUS II\logo\U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63152" y="2290119"/>
            <a:ext cx="662909" cy="659962"/>
          </a:xfrm>
          <a:prstGeom prst="rect">
            <a:avLst/>
          </a:prstGeom>
          <a:noFill/>
        </p:spPr>
      </p:pic>
      <p:pic>
        <p:nvPicPr>
          <p:cNvPr id="12" name="Picture 4" descr="F:\ERASMUS I god\ERAZMUS II\logo\uniN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74659" y="2937834"/>
            <a:ext cx="638678" cy="638678"/>
          </a:xfrm>
          <a:prstGeom prst="rect">
            <a:avLst/>
          </a:prstGeom>
          <a:noFill/>
        </p:spPr>
      </p:pic>
      <p:pic>
        <p:nvPicPr>
          <p:cNvPr id="13" name="Picture 5" descr="F:\ERASMUS I god\ERAZMUS II\logo\U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46010" y="1696995"/>
            <a:ext cx="578947" cy="717894"/>
          </a:xfrm>
          <a:prstGeom prst="rect">
            <a:avLst/>
          </a:prstGeom>
          <a:noFill/>
        </p:spPr>
      </p:pic>
      <p:pic>
        <p:nvPicPr>
          <p:cNvPr id="14" name="Picture 7" descr="F:\ERASMUS I god\ERAZMUS II\logo\UB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55433" y="3608172"/>
            <a:ext cx="671143" cy="671143"/>
          </a:xfrm>
          <a:prstGeom prst="rect">
            <a:avLst/>
          </a:prstGeom>
          <a:noFill/>
        </p:spPr>
      </p:pic>
      <p:pic>
        <p:nvPicPr>
          <p:cNvPr id="15" name="Picture 8" descr="F:\ERASMUS I god\ERAZMUS II\logo\institut bgd.jpg"/>
          <p:cNvPicPr>
            <a:picLocks noChangeAspect="1" noChangeArrowheads="1"/>
          </p:cNvPicPr>
          <p:nvPr/>
        </p:nvPicPr>
        <p:blipFill>
          <a:blip r:embed="rId7" cstate="print"/>
          <a:srcRect l="1089" r="78076" b="67506"/>
          <a:stretch>
            <a:fillRect/>
          </a:stretch>
        </p:blipFill>
        <p:spPr bwMode="auto">
          <a:xfrm>
            <a:off x="8612038" y="4934464"/>
            <a:ext cx="597223" cy="645761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1058948" y="5758248"/>
            <a:ext cx="3194139" cy="731027"/>
            <a:chOff x="1058948" y="5758248"/>
            <a:chExt cx="3194139" cy="731027"/>
          </a:xfrm>
        </p:grpSpPr>
        <p:pic>
          <p:nvPicPr>
            <p:cNvPr id="17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58948" y="5758249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8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9920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9" name="Picture 18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1614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20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533088" y="5769275"/>
              <a:ext cx="719999" cy="720000"/>
            </a:xfrm>
            <a:prstGeom prst="rect">
              <a:avLst/>
            </a:prstGeom>
            <a:noFill/>
          </p:spPr>
        </p:pic>
      </p:grpSp>
      <p:sp>
        <p:nvSpPr>
          <p:cNvPr id="22" name="Content Placeholder 21"/>
          <p:cNvSpPr>
            <a:spLocks noGrp="1"/>
          </p:cNvSpPr>
          <p:nvPr>
            <p:ph sz="half" idx="1"/>
          </p:nvPr>
        </p:nvSpPr>
        <p:spPr>
          <a:xfrm>
            <a:off x="2996513" y="1232503"/>
            <a:ext cx="6707660" cy="3924384"/>
          </a:xfrm>
        </p:spPr>
        <p:txBody>
          <a:bodyPr/>
          <a:lstStyle/>
          <a:p>
            <a:pPr lvl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sr-Latn-RS" sz="2000" b="1" dirty="0"/>
              <a:t>Učesnici na projektu iz partnerskih država (Srbija i BiH)</a:t>
            </a:r>
          </a:p>
          <a:p>
            <a:pPr lvl="0">
              <a:spcBef>
                <a:spcPts val="300"/>
              </a:spcBef>
              <a:buNone/>
              <a:defRPr/>
            </a:pPr>
            <a:endParaRPr lang="sr-Latn-RS" sz="2000" b="1" dirty="0"/>
          </a:p>
          <a:p>
            <a:pPr lvl="0">
              <a:spcBef>
                <a:spcPts val="300"/>
              </a:spcBef>
              <a:defRPr/>
            </a:pPr>
            <a:r>
              <a:rPr lang="sr-Latn-RS" sz="2000" b="1" dirty="0"/>
              <a:t>Univerzitet u Beogradu, Šumarski fakultet (UB)     </a:t>
            </a:r>
          </a:p>
          <a:p>
            <a:pPr lvl="0">
              <a:spcBef>
                <a:spcPts val="300"/>
              </a:spcBef>
              <a:defRPr/>
            </a:pPr>
            <a:endParaRPr lang="sr-Latn-RS" sz="2000" b="1" dirty="0"/>
          </a:p>
          <a:p>
            <a:pPr lvl="0">
              <a:spcBef>
                <a:spcPts val="300"/>
              </a:spcBef>
              <a:defRPr/>
            </a:pPr>
            <a:r>
              <a:rPr lang="en-GB" sz="2000" b="1" dirty="0" err="1"/>
              <a:t>Univer</a:t>
            </a:r>
            <a:r>
              <a:rPr lang="sr-Latn-RS" sz="2000" b="1" dirty="0"/>
              <a:t>zitet u</a:t>
            </a:r>
            <a:r>
              <a:rPr lang="en-GB" sz="2000" b="1" dirty="0"/>
              <a:t> Nov</a:t>
            </a:r>
            <a:r>
              <a:rPr lang="sr-Latn-RS" sz="2000" b="1" dirty="0"/>
              <a:t>om</a:t>
            </a:r>
            <a:r>
              <a:rPr lang="en-GB" sz="2000" b="1" dirty="0"/>
              <a:t> Sad</a:t>
            </a:r>
            <a:r>
              <a:rPr lang="sr-Latn-RS" sz="2000" b="1" dirty="0"/>
              <a:t>u, Poljoprivredni fakultet </a:t>
            </a:r>
            <a:r>
              <a:rPr lang="en-GB" sz="2000" b="1" dirty="0"/>
              <a:t>(UNS)</a:t>
            </a:r>
            <a:endParaRPr lang="sr-Latn-RS" sz="2000" b="1" dirty="0"/>
          </a:p>
          <a:p>
            <a:pPr lvl="0">
              <a:spcBef>
                <a:spcPts val="300"/>
              </a:spcBef>
              <a:defRPr/>
            </a:pPr>
            <a:endParaRPr lang="sr-Latn-RS" sz="2000" b="1" dirty="0"/>
          </a:p>
          <a:p>
            <a:pPr lvl="0">
              <a:spcBef>
                <a:spcPts val="300"/>
              </a:spcBef>
              <a:defRPr/>
            </a:pPr>
            <a:r>
              <a:rPr lang="en-GB" sz="2000" b="1" dirty="0" err="1"/>
              <a:t>Univer</a:t>
            </a:r>
            <a:r>
              <a:rPr lang="sr-Latn-RS" sz="2000" b="1" dirty="0"/>
              <a:t>zitet u Nišu, Fakultet zaštite na radu</a:t>
            </a:r>
            <a:r>
              <a:rPr lang="en-GB" sz="2000" b="1" dirty="0"/>
              <a:t> (UNI)</a:t>
            </a:r>
            <a:endParaRPr lang="sr-Latn-RS" sz="2000" b="1" dirty="0"/>
          </a:p>
          <a:p>
            <a:pPr lvl="0">
              <a:spcBef>
                <a:spcPts val="300"/>
              </a:spcBef>
              <a:defRPr/>
            </a:pPr>
            <a:endParaRPr lang="en-US" sz="2000" dirty="0"/>
          </a:p>
          <a:p>
            <a:pPr lvl="0">
              <a:spcBef>
                <a:spcPts val="300"/>
              </a:spcBef>
              <a:defRPr/>
            </a:pPr>
            <a:r>
              <a:rPr lang="en-GB" sz="2000" b="1" dirty="0" err="1"/>
              <a:t>Univer</a:t>
            </a:r>
            <a:r>
              <a:rPr lang="sr-Latn-RS" sz="2000" b="1" dirty="0"/>
              <a:t>zitet u</a:t>
            </a:r>
            <a:r>
              <a:rPr lang="en-GB" sz="2000" b="1" dirty="0"/>
              <a:t> </a:t>
            </a:r>
            <a:r>
              <a:rPr lang="en-GB" sz="2000" b="1" dirty="0" err="1"/>
              <a:t>Banj</a:t>
            </a:r>
            <a:r>
              <a:rPr lang="sr-Latn-RS" sz="2000" b="1" dirty="0"/>
              <a:t>a</a:t>
            </a:r>
            <a:r>
              <a:rPr lang="en-GB" sz="2000" b="1" dirty="0"/>
              <a:t> Lu</a:t>
            </a:r>
            <a:r>
              <a:rPr lang="sr-Latn-RS" sz="2000" b="1" dirty="0"/>
              <a:t>ci, Šumarski fakultet</a:t>
            </a:r>
            <a:r>
              <a:rPr lang="en-GB" sz="2000" b="1" dirty="0"/>
              <a:t> (UBL)</a:t>
            </a:r>
            <a:endParaRPr lang="sr-Latn-RS" sz="2000" b="1" dirty="0"/>
          </a:p>
          <a:p>
            <a:pPr lvl="0">
              <a:spcBef>
                <a:spcPts val="300"/>
              </a:spcBef>
              <a:defRPr/>
            </a:pPr>
            <a:endParaRPr lang="sr-Latn-RS" sz="2000" b="1" dirty="0"/>
          </a:p>
          <a:p>
            <a:pPr lvl="0">
              <a:spcBef>
                <a:spcPts val="300"/>
              </a:spcBef>
              <a:defRPr/>
            </a:pPr>
            <a:r>
              <a:rPr lang="en-GB" sz="2000" b="1" dirty="0" err="1"/>
              <a:t>Univer</a:t>
            </a:r>
            <a:r>
              <a:rPr lang="sr-Latn-RS" sz="2000" b="1" dirty="0"/>
              <a:t>zitet u</a:t>
            </a:r>
            <a:r>
              <a:rPr lang="en-GB" sz="2000" b="1" dirty="0"/>
              <a:t> </a:t>
            </a:r>
            <a:r>
              <a:rPr lang="en-GB" sz="2000" b="1" dirty="0" err="1"/>
              <a:t>Sarajev</a:t>
            </a:r>
            <a:r>
              <a:rPr lang="sr-Latn-RS" sz="2000" b="1" dirty="0"/>
              <a:t>u, Šumarski fakultet</a:t>
            </a:r>
            <a:r>
              <a:rPr lang="en-GB" sz="2000" b="1" dirty="0"/>
              <a:t> (UNSA)</a:t>
            </a:r>
            <a:endParaRPr lang="sr-Latn-RS" sz="2000" b="1" dirty="0"/>
          </a:p>
          <a:p>
            <a:pPr lvl="0">
              <a:spcBef>
                <a:spcPts val="300"/>
              </a:spcBef>
              <a:defRPr/>
            </a:pPr>
            <a:endParaRPr lang="sr-Latn-RS" sz="2000" b="1" dirty="0"/>
          </a:p>
          <a:p>
            <a:pPr lvl="0">
              <a:spcBef>
                <a:spcPts val="300"/>
              </a:spcBef>
              <a:defRPr/>
            </a:pPr>
            <a:r>
              <a:rPr lang="en-GB" sz="2000" b="1" dirty="0" err="1"/>
              <a:t>Institut</a:t>
            </a:r>
            <a:r>
              <a:rPr lang="sr-Latn-RS" sz="2000" b="1" dirty="0"/>
              <a:t> za šumarstvo, Beograd</a:t>
            </a:r>
            <a:r>
              <a:rPr lang="en-GB" sz="2000" b="1" dirty="0"/>
              <a:t> (</a:t>
            </a:r>
            <a:r>
              <a:rPr lang="en-US" sz="2000" b="1" dirty="0"/>
              <a:t>INSZASUM)</a:t>
            </a:r>
            <a:endParaRPr lang="en-US" sz="2000" dirty="0"/>
          </a:p>
          <a:p>
            <a:pPr>
              <a:spcBef>
                <a:spcPts val="300"/>
              </a:spcBef>
            </a:pP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1153298" y="1677775"/>
            <a:ext cx="8964478" cy="214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Univerzitet za prirodne resurse i prirodne nauke, Institut za alpske nepogode, Austrija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(BOKU)</a:t>
            </a:r>
            <a:endParaRPr kumimoji="0" lang="sr-Latn-R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Univerzitet Sv. Kiril i Metodije u Skoplju, Šumarski fakultet, Severna Makedonija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(UNSCM)</a:t>
            </a:r>
            <a:endParaRPr kumimoji="0" lang="sr-Latn-R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lvl="0" indent="-2286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sr-Latn-RS" b="1" dirty="0"/>
              <a:t>Mediteranski univerzitet Regije Kalabrija, Poljoprivredni fakultet, Italija</a:t>
            </a:r>
            <a:r>
              <a:rPr lang="it-IT" b="1" dirty="0"/>
              <a:t> </a:t>
            </a:r>
            <a:r>
              <a:rPr lang="sr-Latn-RS" b="1" dirty="0"/>
              <a:t>(UNIRC)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Institut za šumarstvo Bugarske akdemije nauka, Sofija, Bugarska </a:t>
            </a:r>
            <a:r>
              <a:rPr kumimoji="0" lang="bg-BG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(FRI-BAS)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078634" y="3882678"/>
            <a:ext cx="7927772" cy="139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Pridružene partnerske institucije</a:t>
            </a:r>
          </a:p>
          <a:p>
            <a:pPr marL="228600" lvl="0" indent="-228600" eaLnBrk="1" hangingPunct="1">
              <a:lnSpc>
                <a:spcPct val="90000"/>
              </a:lnSpc>
              <a:spcBef>
                <a:spcPts val="0"/>
              </a:spcBef>
              <a:buFont typeface="Arial" charset="0"/>
              <a:buChar char="•"/>
            </a:pPr>
            <a:r>
              <a:rPr lang="sr-Latn-RS" sz="2000" b="1" dirty="0"/>
              <a:t>Inženjerska komora Srbije</a:t>
            </a:r>
            <a:r>
              <a:rPr lang="en-GB" sz="2000" dirty="0"/>
              <a:t> </a:t>
            </a:r>
            <a:r>
              <a:rPr lang="en-GB" sz="2000" b="1" dirty="0"/>
              <a:t>(SCE)</a:t>
            </a:r>
            <a:endParaRPr lang="sr-Latn-RS" sz="2000" b="1" dirty="0"/>
          </a:p>
          <a:p>
            <a:pPr marL="228600" indent="-228600" eaLnBrk="1" hangingPunct="1">
              <a:lnSpc>
                <a:spcPct val="90000"/>
              </a:lnSpc>
              <a:spcBef>
                <a:spcPts val="0"/>
              </a:spcBef>
              <a:buFont typeface="Arial" charset="0"/>
              <a:buChar char="•"/>
            </a:pPr>
            <a:r>
              <a:rPr lang="sr-Latn-RS" sz="2000" b="1" dirty="0"/>
              <a:t>Šumsko gazdinstvo</a:t>
            </a:r>
            <a:r>
              <a:rPr lang="en-GB" sz="2000" b="1" dirty="0"/>
              <a:t> “</a:t>
            </a:r>
            <a:r>
              <a:rPr lang="en-GB" sz="2000" b="1" dirty="0" err="1"/>
              <a:t>Donjevrbasko</a:t>
            </a:r>
            <a:r>
              <a:rPr lang="en-GB" sz="2000" b="1" dirty="0"/>
              <a:t>” </a:t>
            </a:r>
            <a:r>
              <a:rPr lang="en-GB" sz="2000" b="1" dirty="0" err="1"/>
              <a:t>Banja</a:t>
            </a:r>
            <a:r>
              <a:rPr lang="en-GB" sz="2000" b="1" dirty="0"/>
              <a:t> Luka (FMU)</a:t>
            </a:r>
            <a:endParaRPr lang="en-US" sz="2000" dirty="0"/>
          </a:p>
          <a:p>
            <a:pPr marL="228600" indent="-228600" eaLnBrk="1" hangingPunct="1">
              <a:lnSpc>
                <a:spcPct val="90000"/>
              </a:lnSpc>
              <a:spcBef>
                <a:spcPts val="0"/>
              </a:spcBef>
              <a:buFont typeface="Arial" charset="0"/>
              <a:buChar char="•"/>
            </a:pPr>
            <a:r>
              <a:rPr lang="sr-Latn-RS" sz="2000" b="1" dirty="0"/>
              <a:t>Kantonalno javno preduzeće</a:t>
            </a:r>
            <a:r>
              <a:rPr lang="en-GB" sz="2000" b="1" dirty="0"/>
              <a:t> “Sarajevo-</a:t>
            </a:r>
            <a:r>
              <a:rPr lang="sr-Latn-RS" sz="2000" b="1" dirty="0"/>
              <a:t>šume</a:t>
            </a:r>
            <a:r>
              <a:rPr lang="en-GB" sz="2000" b="1" dirty="0"/>
              <a:t>” (CPCSF)</a:t>
            </a:r>
            <a:endParaRPr lang="en-US" sz="2000" dirty="0"/>
          </a:p>
          <a:p>
            <a:pPr marL="228600" lvl="0" indent="-228600" eaLnBrk="1" hangingPunct="1">
              <a:lnSpc>
                <a:spcPct val="90000"/>
              </a:lnSpc>
              <a:spcBef>
                <a:spcPts val="0"/>
              </a:spcBef>
              <a:buFont typeface="Arial" charset="0"/>
              <a:buChar char="•"/>
            </a:pPr>
            <a:endParaRPr kumimoji="0" lang="sr-Latn-R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F:\ERASMUS I god\ERAZMUS II\logo\bok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1393" y="1058537"/>
            <a:ext cx="792983" cy="792983"/>
          </a:xfrm>
          <a:prstGeom prst="rect">
            <a:avLst/>
          </a:prstGeom>
          <a:noFill/>
        </p:spPr>
      </p:pic>
      <p:pic>
        <p:nvPicPr>
          <p:cNvPr id="12" name="Picture 4" descr="F:\ERASMUS I god\ERAZMUS II\logo\univerzitet-sv-kiril-i-metodij-logo-png-transparent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2584" y="1780613"/>
            <a:ext cx="694372" cy="694372"/>
          </a:xfrm>
          <a:prstGeom prst="rect">
            <a:avLst/>
          </a:prstGeom>
          <a:noFill/>
        </p:spPr>
      </p:pic>
      <p:pic>
        <p:nvPicPr>
          <p:cNvPr id="13" name="Picture 5" descr="F:\ERASMUS I god\ERAZMUS II\logo\FRI B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20701" y="3113903"/>
            <a:ext cx="646456" cy="646456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418702" y="1097779"/>
            <a:ext cx="621956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300" b="1" dirty="0">
                <a:solidFill>
                  <a:srgbClr val="70AD47">
                    <a:lumMod val="75000"/>
                  </a:srgbClr>
                </a:solidFill>
                <a:latin typeface="Candara"/>
              </a:rPr>
              <a:t>Učesnici na projektu iz programskih država </a:t>
            </a:r>
            <a:endParaRPr lang="en-US" dirty="0"/>
          </a:p>
        </p:txBody>
      </p:sp>
      <p:pic>
        <p:nvPicPr>
          <p:cNvPr id="15" name="Picture 6" descr="F:\ERASMUS I god\ERAZMUS II\logo\IK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1274" y="3781168"/>
            <a:ext cx="453378" cy="604503"/>
          </a:xfrm>
          <a:prstGeom prst="rect">
            <a:avLst/>
          </a:prstGeom>
          <a:noFill/>
        </p:spPr>
      </p:pic>
      <p:pic>
        <p:nvPicPr>
          <p:cNvPr id="16" name="Picture 7" descr="F:\ERASMUS I god\ERAZMUS II\logo\sume-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16891" y="4390768"/>
            <a:ext cx="548756" cy="532926"/>
          </a:xfrm>
          <a:prstGeom prst="rect">
            <a:avLst/>
          </a:prstGeom>
          <a:noFill/>
        </p:spPr>
      </p:pic>
      <p:pic>
        <p:nvPicPr>
          <p:cNvPr id="17" name="Picture 8" descr="F:\ERASMUS I god\ERAZMUS II\logo\srajevosu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3254" y="4850520"/>
            <a:ext cx="438128" cy="509746"/>
          </a:xfrm>
          <a:prstGeom prst="rect">
            <a:avLst/>
          </a:prstGeom>
          <a:noFill/>
        </p:spPr>
      </p:pic>
      <p:pic>
        <p:nvPicPr>
          <p:cNvPr id="18" name="Picture 2" descr="Ð ÐµÐ·ÑÐ»ÑÐ°Ñ ÑÐ»Ð¸ÐºÐ° Ð·Ð° university mediterranean of reggio calabria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54962" y="2475371"/>
            <a:ext cx="562994" cy="672465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1058948" y="5758248"/>
            <a:ext cx="3194139" cy="731027"/>
            <a:chOff x="1058948" y="5758248"/>
            <a:chExt cx="3194139" cy="731027"/>
          </a:xfrm>
        </p:grpSpPr>
        <p:pic>
          <p:nvPicPr>
            <p:cNvPr id="20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58948" y="5758249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21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89920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22" name="Picture 21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71614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23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533088" y="5769275"/>
              <a:ext cx="719999" cy="720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2530" y="667265"/>
            <a:ext cx="3130378" cy="932807"/>
          </a:xfrm>
        </p:spPr>
        <p:txBody>
          <a:bodyPr/>
          <a:lstStyle/>
          <a:p>
            <a:r>
              <a:rPr lang="sr-Latn-RS" sz="3200" b="1" dirty="0"/>
              <a:t>Radni paketi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4675" y="1685582"/>
            <a:ext cx="5181600" cy="43513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sr-Latn-RS" sz="2000" b="1" dirty="0"/>
              <a:t>WP 1</a:t>
            </a:r>
            <a:r>
              <a:rPr lang="sr-Latn-RS" sz="2000" dirty="0"/>
              <a:t> - </a:t>
            </a:r>
            <a:r>
              <a:rPr lang="sr-Latn-RS" sz="2000" b="1" dirty="0"/>
              <a:t>PRIPREMA</a:t>
            </a:r>
          </a:p>
          <a:p>
            <a:pPr>
              <a:spcBef>
                <a:spcPts val="0"/>
              </a:spcBef>
              <a:buNone/>
            </a:pPr>
            <a:r>
              <a:rPr lang="sr-Latn-RS" sz="2000" b="1" dirty="0"/>
              <a:t>Naslov:</a:t>
            </a:r>
            <a:r>
              <a:rPr lang="sr-Latn-RS" sz="2000" b="1" dirty="0">
                <a:solidFill>
                  <a:srgbClr val="2AA9A6"/>
                </a:solidFill>
              </a:rPr>
              <a:t>  Analiza stanja erozije zemljišta i bujičnih poplava u državama Zapadnog Balkana</a:t>
            </a:r>
          </a:p>
          <a:p>
            <a:pPr>
              <a:spcBef>
                <a:spcPts val="0"/>
              </a:spcBef>
              <a:buNone/>
            </a:pPr>
            <a:r>
              <a:rPr lang="sr-Latn-RS" sz="2000" b="1" dirty="0"/>
              <a:t>Lideri: Univerzitet u Beogradu, Univerzitet Sv. Kiril i Metodije u Skoplju</a:t>
            </a:r>
          </a:p>
          <a:p>
            <a:pPr>
              <a:spcBef>
                <a:spcPts val="0"/>
              </a:spcBef>
            </a:pPr>
            <a:r>
              <a:rPr lang="sr-Latn-RS" sz="2000" b="1" dirty="0"/>
              <a:t>WP2 – RAZVOJ</a:t>
            </a:r>
          </a:p>
          <a:p>
            <a:pPr>
              <a:spcBef>
                <a:spcPts val="0"/>
              </a:spcBef>
              <a:buNone/>
            </a:pPr>
            <a:r>
              <a:rPr lang="sr-Latn-RS" sz="2000" b="1" dirty="0"/>
              <a:t>Naslov: </a:t>
            </a:r>
            <a:r>
              <a:rPr lang="sr-Latn-RS" sz="2000" b="1" dirty="0">
                <a:solidFill>
                  <a:srgbClr val="2AA9A6"/>
                </a:solidFill>
              </a:rPr>
              <a:t>Razvoj kurikula</a:t>
            </a:r>
          </a:p>
          <a:p>
            <a:pPr>
              <a:spcBef>
                <a:spcPts val="0"/>
              </a:spcBef>
              <a:buNone/>
            </a:pPr>
            <a:r>
              <a:rPr lang="sr-Latn-RS" sz="2000" b="1" dirty="0"/>
              <a:t>Lider:</a:t>
            </a:r>
            <a:r>
              <a:rPr lang="en-GB" sz="2000" b="1" dirty="0"/>
              <a:t> </a:t>
            </a:r>
            <a:r>
              <a:rPr lang="en-GB" sz="2000" b="1" dirty="0" err="1"/>
              <a:t>Univer</a:t>
            </a:r>
            <a:r>
              <a:rPr lang="sr-Latn-RS" sz="2000" b="1" dirty="0"/>
              <a:t>z</a:t>
            </a:r>
            <a:r>
              <a:rPr lang="en-GB" sz="2000" b="1" dirty="0"/>
              <a:t>it</a:t>
            </a:r>
            <a:r>
              <a:rPr lang="sr-Latn-RS" sz="2000" b="1" dirty="0"/>
              <a:t>et u </a:t>
            </a:r>
            <a:r>
              <a:rPr lang="en-GB" sz="2000" b="1" dirty="0"/>
              <a:t>Nov</a:t>
            </a:r>
            <a:r>
              <a:rPr lang="sr-Latn-RS" sz="2000" b="1" dirty="0"/>
              <a:t>om</a:t>
            </a:r>
            <a:r>
              <a:rPr lang="en-GB" sz="2000" b="1" dirty="0"/>
              <a:t> Sad</a:t>
            </a:r>
            <a:r>
              <a:rPr lang="sr-Latn-RS" sz="2000" b="1" dirty="0"/>
              <a:t>u</a:t>
            </a:r>
            <a:r>
              <a:rPr lang="en-GB" sz="2000" b="1" dirty="0"/>
              <a:t> </a:t>
            </a:r>
            <a:endParaRPr lang="sr-Latn-RS" sz="2000" b="1" dirty="0"/>
          </a:p>
          <a:p>
            <a:pPr>
              <a:spcBef>
                <a:spcPts val="0"/>
              </a:spcBef>
            </a:pPr>
            <a:r>
              <a:rPr lang="sr-Latn-RS" sz="2000" b="1" dirty="0"/>
              <a:t>WP3 – RAZVOJ</a:t>
            </a:r>
          </a:p>
          <a:p>
            <a:pPr>
              <a:spcBef>
                <a:spcPts val="0"/>
              </a:spcBef>
              <a:buNone/>
            </a:pPr>
            <a:r>
              <a:rPr lang="sr-Latn-RS" sz="2000" b="1" dirty="0"/>
              <a:t>Naslov: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rgbClr val="2AA9A6"/>
                </a:solidFill>
              </a:rPr>
              <a:t>Implementation </a:t>
            </a:r>
            <a:r>
              <a:rPr lang="sr-Latn-RS" sz="2000" b="1" dirty="0">
                <a:solidFill>
                  <a:srgbClr val="2AA9A6"/>
                </a:solidFill>
              </a:rPr>
              <a:t>razvijenih kurikula</a:t>
            </a:r>
          </a:p>
          <a:p>
            <a:pPr>
              <a:spcBef>
                <a:spcPts val="0"/>
              </a:spcBef>
              <a:buNone/>
            </a:pPr>
            <a:r>
              <a:rPr lang="sr-Latn-RS" sz="2000" b="1" dirty="0"/>
              <a:t>Leader:</a:t>
            </a:r>
            <a:r>
              <a:rPr lang="en-GB" sz="2000" b="1" dirty="0"/>
              <a:t> University of </a:t>
            </a:r>
            <a:r>
              <a:rPr lang="en-GB" sz="2000" b="1" dirty="0" err="1"/>
              <a:t>Banja</a:t>
            </a:r>
            <a:r>
              <a:rPr lang="en-GB" sz="2000" b="1" dirty="0"/>
              <a:t> Luka </a:t>
            </a:r>
            <a:endParaRPr lang="sr-Latn-RS" sz="2000" b="1" dirty="0"/>
          </a:p>
          <a:p>
            <a:pPr>
              <a:spcBef>
                <a:spcPts val="0"/>
              </a:spcBef>
              <a:buNone/>
            </a:pPr>
            <a:endParaRPr lang="sr-Latn-RS" sz="2000" b="1" dirty="0"/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7485" y="1677344"/>
            <a:ext cx="5303109" cy="4351338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sr-Latn-RS" sz="2000" b="1" dirty="0"/>
              <a:t>WP 4 </a:t>
            </a:r>
            <a:r>
              <a:rPr lang="sr-Latn-RS" sz="2000" dirty="0"/>
              <a:t>– </a:t>
            </a:r>
            <a:r>
              <a:rPr lang="sr-Latn-RS" sz="2000" b="1" dirty="0"/>
              <a:t>PLAN KONTROLE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sr-Latn-RS" sz="2000" b="1" dirty="0"/>
              <a:t>Naslov: </a:t>
            </a:r>
            <a:r>
              <a:rPr lang="sr-Latn-RS" sz="2000" b="1" dirty="0">
                <a:solidFill>
                  <a:srgbClr val="2AA9A6"/>
                </a:solidFill>
              </a:rPr>
              <a:t>Plan kontrole i praćenja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sr-Latn-RS" sz="2000" b="1" dirty="0"/>
              <a:t>Lider:</a:t>
            </a:r>
            <a:r>
              <a:rPr lang="it-IT" sz="2000" b="1" dirty="0"/>
              <a:t> </a:t>
            </a:r>
            <a:r>
              <a:rPr lang="sr-Latn-RS" sz="2000" b="1" dirty="0"/>
              <a:t>Mediteranski univerzitet Regije Kalabrija</a:t>
            </a:r>
          </a:p>
          <a:p>
            <a:pPr lvl="0">
              <a:spcBef>
                <a:spcPts val="0"/>
              </a:spcBef>
              <a:defRPr/>
            </a:pPr>
            <a:r>
              <a:rPr lang="sr-Latn-RS" sz="2000" b="1" dirty="0"/>
              <a:t>WP5 – DISEMINACIJA I EKSPLOATACIJA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sr-Latn-RS" sz="2000" b="1" dirty="0"/>
              <a:t>Naslov:</a:t>
            </a:r>
            <a:r>
              <a:rPr lang="en-GB" sz="2000" b="1" dirty="0"/>
              <a:t> </a:t>
            </a:r>
            <a:r>
              <a:rPr lang="sr-Latn-RS" sz="2000" b="1" dirty="0">
                <a:solidFill>
                  <a:srgbClr val="2AA9A6"/>
                </a:solidFill>
              </a:rPr>
              <a:t>Diseminacija rezultata projekta</a:t>
            </a:r>
            <a:r>
              <a:rPr lang="en-GB" sz="2000" b="1" dirty="0">
                <a:solidFill>
                  <a:srgbClr val="2AA9A6"/>
                </a:solidFill>
              </a:rPr>
              <a:t> </a:t>
            </a:r>
            <a:endParaRPr lang="sr-Latn-RS" sz="2000" b="1" dirty="0">
              <a:solidFill>
                <a:srgbClr val="2AA9A6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sr-Latn-RS" sz="2000" b="1" dirty="0"/>
              <a:t>Leader:</a:t>
            </a:r>
            <a:r>
              <a:rPr lang="en-GB" sz="2000" b="1" dirty="0"/>
              <a:t> University of </a:t>
            </a:r>
            <a:r>
              <a:rPr lang="en-GB" sz="2000" b="1" dirty="0" err="1"/>
              <a:t>Niš</a:t>
            </a:r>
            <a:r>
              <a:rPr lang="en-GB" sz="2000" b="1" dirty="0"/>
              <a:t> </a:t>
            </a:r>
            <a:endParaRPr lang="sr-Latn-RS" sz="2000" b="1" dirty="0"/>
          </a:p>
          <a:p>
            <a:pPr lvl="0">
              <a:spcBef>
                <a:spcPts val="0"/>
              </a:spcBef>
              <a:defRPr/>
            </a:pPr>
            <a:r>
              <a:rPr lang="sr-Latn-RS" sz="2000" b="1" dirty="0"/>
              <a:t>WP6 – DISEMINACIJA I EKSPLOATACIJA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sr-Latn-RS" sz="2000" b="1" dirty="0"/>
              <a:t>Naslov:</a:t>
            </a:r>
            <a:r>
              <a:rPr lang="en-GB" sz="2000" b="1" dirty="0"/>
              <a:t> </a:t>
            </a:r>
            <a:r>
              <a:rPr lang="sr-Latn-RS" sz="2000" b="1" dirty="0">
                <a:solidFill>
                  <a:srgbClr val="2AA9A6"/>
                </a:solidFill>
              </a:rPr>
              <a:t>Eksploatacija rezultata projekta</a:t>
            </a:r>
            <a:r>
              <a:rPr lang="en-GB" sz="2000" b="1" dirty="0">
                <a:solidFill>
                  <a:srgbClr val="2AA9A6"/>
                </a:solidFill>
              </a:rPr>
              <a:t> </a:t>
            </a:r>
            <a:endParaRPr lang="sr-Latn-RS" sz="2000" b="1" dirty="0">
              <a:solidFill>
                <a:srgbClr val="2AA9A6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sr-Latn-RS" sz="2000" b="1" dirty="0"/>
              <a:t>Lider:</a:t>
            </a:r>
            <a:r>
              <a:rPr lang="en-GB" sz="2000" b="1" dirty="0"/>
              <a:t> </a:t>
            </a:r>
            <a:r>
              <a:rPr lang="en-GB" sz="2000" b="1" dirty="0" err="1"/>
              <a:t>Univer</a:t>
            </a:r>
            <a:r>
              <a:rPr lang="sr-Latn-RS" sz="2000" b="1" dirty="0"/>
              <a:t>z</a:t>
            </a:r>
            <a:r>
              <a:rPr lang="en-GB" sz="2000" b="1" dirty="0"/>
              <a:t>it</a:t>
            </a:r>
            <a:r>
              <a:rPr lang="sr-Latn-RS" sz="2000" b="1" dirty="0"/>
              <a:t>et u</a:t>
            </a:r>
            <a:r>
              <a:rPr lang="en-GB" sz="2000" b="1" dirty="0"/>
              <a:t> </a:t>
            </a:r>
            <a:r>
              <a:rPr lang="en-GB" sz="2000" b="1" dirty="0" err="1"/>
              <a:t>Sarajev</a:t>
            </a:r>
            <a:r>
              <a:rPr lang="sr-Latn-RS" sz="2000" b="1" dirty="0"/>
              <a:t>u</a:t>
            </a:r>
          </a:p>
          <a:p>
            <a:pPr lvl="0">
              <a:spcBef>
                <a:spcPts val="0"/>
              </a:spcBef>
              <a:defRPr/>
            </a:pPr>
            <a:r>
              <a:rPr lang="sr-Latn-RS" sz="2000" b="1" dirty="0"/>
              <a:t>WP7 – MENADŽMENT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sr-Latn-RS" sz="2000" b="1" dirty="0"/>
              <a:t>Naslov: </a:t>
            </a:r>
            <a:r>
              <a:rPr lang="sr-Latn-RS" sz="2000" b="1" dirty="0">
                <a:solidFill>
                  <a:srgbClr val="2AA9A6"/>
                </a:solidFill>
              </a:rPr>
              <a:t>Upravljanje projektom</a:t>
            </a:r>
          </a:p>
          <a:p>
            <a:pPr lvl="0">
              <a:spcBef>
                <a:spcPts val="0"/>
              </a:spcBef>
              <a:defRPr/>
            </a:pPr>
            <a:r>
              <a:rPr lang="sr-Latn-RS" sz="2000" b="1" dirty="0"/>
              <a:t>Lider: </a:t>
            </a:r>
            <a:r>
              <a:rPr lang="en-GB" sz="2000" b="1" dirty="0" err="1"/>
              <a:t>Univer</a:t>
            </a:r>
            <a:r>
              <a:rPr lang="sr-Latn-RS" sz="2000" b="1" dirty="0"/>
              <a:t>z</a:t>
            </a:r>
            <a:r>
              <a:rPr lang="en-GB" sz="2000" b="1" dirty="0"/>
              <a:t>it</a:t>
            </a:r>
            <a:r>
              <a:rPr lang="sr-Latn-RS" sz="2000" b="1" dirty="0"/>
              <a:t>et u </a:t>
            </a:r>
            <a:r>
              <a:rPr lang="en-GB" sz="2000" b="1" dirty="0"/>
              <a:t>Be</a:t>
            </a:r>
            <a:r>
              <a:rPr lang="sr-Latn-RS" sz="2000" b="1" dirty="0"/>
              <a:t>o</a:t>
            </a:r>
            <a:r>
              <a:rPr lang="en-GB" sz="2000" b="1" dirty="0"/>
              <a:t>grad</a:t>
            </a:r>
            <a:r>
              <a:rPr lang="sr-Latn-RS" sz="2000" b="1" dirty="0"/>
              <a:t>u</a:t>
            </a:r>
          </a:p>
          <a:p>
            <a:pPr lvl="0">
              <a:spcBef>
                <a:spcPts val="0"/>
              </a:spcBef>
              <a:buNone/>
              <a:defRPr/>
            </a:pPr>
            <a:endParaRPr lang="sr-Latn-RS" sz="2000" b="1" dirty="0"/>
          </a:p>
          <a:p>
            <a:pPr lvl="0">
              <a:spcBef>
                <a:spcPts val="0"/>
              </a:spcBef>
              <a:buNone/>
              <a:defRPr/>
            </a:pPr>
            <a:endParaRPr lang="sr-Latn-RS" sz="2000" b="1" dirty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814093" y="1031442"/>
            <a:ext cx="7586472" cy="79564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RS" sz="3200" b="1" dirty="0">
                <a:latin typeface="+mj-lt"/>
                <a:ea typeface="+mj-ea"/>
                <a:cs typeface="+mj-cs"/>
              </a:rPr>
              <a:t>Očekivani rezultati projekta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94901" y="1737007"/>
            <a:ext cx="10515600" cy="3708204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Usvojen novi master studijski program i unapređeni postojeći studijski programi;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Unapređeno znanje nastavnika</a:t>
            </a:r>
            <a:r>
              <a:rPr kumimoji="0" lang="sr-Latn-R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unapređeni i novi studijski programi – viši nivo znanja diplomiranih inženjera – veća zaposlenost diplomiranih inženjara u praksi;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Konkurentni univerziteti na regionalnom i evropskom nivou za obrazovanje inženjera u oblasti zaštite od erozije i prevencije od bujičnih poplava;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Usaglašena metodologija za prevenciju od bujičnih poplava na regionalnom nivou;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Visok nivo znanja zaposlenih inženjara i lokalne samouprave o zaštiti od erozije i uređenju bujičnih tokova.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58948" y="5758248"/>
            <a:ext cx="3194139" cy="731027"/>
            <a:chOff x="1058948" y="5758248"/>
            <a:chExt cx="3194139" cy="731027"/>
          </a:xfrm>
        </p:grpSpPr>
        <p:pic>
          <p:nvPicPr>
            <p:cNvPr id="12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8948" y="5758249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3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920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4" name="Picture 13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614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5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33088" y="5769275"/>
              <a:ext cx="719999" cy="720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1565190" y="1979185"/>
            <a:ext cx="9144000" cy="953486"/>
          </a:xfrm>
        </p:spPr>
        <p:txBody>
          <a:bodyPr/>
          <a:lstStyle/>
          <a:p>
            <a:r>
              <a:rPr lang="sr-Latn-RS" dirty="0"/>
              <a:t>Zajednički studijski program master akademskih studija</a:t>
            </a:r>
          </a:p>
          <a:p>
            <a:r>
              <a:rPr lang="sr-Latn-RS" b="1" dirty="0"/>
              <a:t>EROZIJE ZEMLJIŠTA I PREVENCIJA OD BUJIČNIH POPLAVA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1598139" y="3322588"/>
            <a:ext cx="94570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vi-VN" b="1" dirty="0"/>
              <a:t>Standard 13. Zajednički studijski program</a:t>
            </a:r>
          </a:p>
          <a:p>
            <a:r>
              <a:rPr lang="vi-VN" dirty="0"/>
              <a:t>Pod zajedničkim studijskim programom (ZS-program) podrazumeva se studijski program za sticanje svih oblika zajedničkih diploma koji organizuju i izvode više visokoškolskih ustanova sa statusom pravnog lica. Zajednički studijski programi vode sticanju zajedničke diplome, dvostruke (dve) diplome, ili jedne diplome koju izdaje ustanova određena međusobnim sporazumom ustanova učesnica.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3572</TotalTime>
  <Words>1853</Words>
  <Application>Microsoft Office PowerPoint</Application>
  <PresentationFormat>Custom</PresentationFormat>
  <Paragraphs>371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Acrobat Document</vt:lpstr>
      <vt:lpstr>  EROZIJA ZEMLJIŠTA I PREVENCIJA OD BUJIČNIH POPLAVA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Radni paketi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Obavezni predmeti</vt:lpstr>
      <vt:lpstr>Obavezni predmeti</vt:lpstr>
      <vt:lpstr>Izborni predmet I</vt:lpstr>
      <vt:lpstr>Izborni predmet II</vt:lpstr>
      <vt:lpstr>STRUČNA PRAKSA</vt:lpstr>
      <vt:lpstr>O upisu master studijskog programa...</vt:lpstr>
      <vt:lpstr>PowerPoint Presentation</vt:lpstr>
      <vt:lpstr>PowerPoint Presentation</vt:lpstr>
      <vt:lpstr>DOBRO DOŠLI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Sinisa</dc:creator>
  <cp:lastModifiedBy>svetlana</cp:lastModifiedBy>
  <cp:revision>270</cp:revision>
  <dcterms:created xsi:type="dcterms:W3CDTF">2018-12-08T13:04:29Z</dcterms:created>
  <dcterms:modified xsi:type="dcterms:W3CDTF">2022-03-02T13:41:29Z</dcterms:modified>
</cp:coreProperties>
</file>