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63" r:id="rId2"/>
    <p:sldId id="302" r:id="rId3"/>
    <p:sldId id="312" r:id="rId4"/>
    <p:sldId id="314" r:id="rId5"/>
    <p:sldId id="321" r:id="rId6"/>
    <p:sldId id="315" r:id="rId7"/>
    <p:sldId id="317" r:id="rId8"/>
    <p:sldId id="318" r:id="rId9"/>
    <p:sldId id="319" r:id="rId10"/>
    <p:sldId id="320" r:id="rId11"/>
    <p:sldId id="316" r:id="rId12"/>
    <p:sldId id="285" r:id="rId13"/>
    <p:sldId id="308" r:id="rId14"/>
    <p:sldId id="309" r:id="rId15"/>
    <p:sldId id="311" r:id="rId16"/>
    <p:sldId id="265" r:id="rId17"/>
    <p:sldId id="272" r:id="rId18"/>
    <p:sldId id="287" r:id="rId19"/>
    <p:sldId id="288" r:id="rId20"/>
    <p:sldId id="294" r:id="rId21"/>
    <p:sldId id="310" r:id="rId22"/>
    <p:sldId id="304" r:id="rId23"/>
    <p:sldId id="305" r:id="rId24"/>
    <p:sldId id="303" r:id="rId25"/>
    <p:sldId id="293" r:id="rId26"/>
    <p:sldId id="299" r:id="rId27"/>
    <p:sldId id="292" r:id="rId28"/>
    <p:sldId id="289" r:id="rId29"/>
    <p:sldId id="291" r:id="rId30"/>
    <p:sldId id="290" r:id="rId31"/>
    <p:sldId id="295" r:id="rId32"/>
    <p:sldId id="296" r:id="rId33"/>
    <p:sldId id="300" r:id="rId34"/>
    <p:sldId id="307" r:id="rId35"/>
    <p:sldId id="286" r:id="rId36"/>
    <p:sldId id="301" r:id="rId37"/>
    <p:sldId id="322" r:id="rId38"/>
    <p:sldId id="324" r:id="rId39"/>
    <p:sldId id="281" r:id="rId40"/>
    <p:sldId id="306" r:id="rId4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B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EBCC6-398A-4A27-A354-127F647915C8}" type="datetimeFigureOut">
              <a:rPr lang="it-IT" smtClean="0"/>
              <a:pPr/>
              <a:t>17/05/2022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AC600F-0044-48FF-8B0C-F8A17707630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754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s-Latn-BA" dirty="0"/>
              <a:t>Šta podrazumijeva erozija </a:t>
            </a:r>
          </a:p>
          <a:p>
            <a:pPr marL="0" indent="0">
              <a:buNone/>
            </a:pPr>
            <a:r>
              <a:rPr lang="bs-Latn-BA" dirty="0"/>
              <a:t>Razdvajanje</a:t>
            </a:r>
          </a:p>
          <a:p>
            <a:pPr marL="0" indent="0">
              <a:buNone/>
            </a:pPr>
            <a:r>
              <a:rPr lang="bs-Latn-BA" dirty="0"/>
              <a:t>Transport</a:t>
            </a:r>
          </a:p>
          <a:p>
            <a:pPr marL="0" indent="0">
              <a:buNone/>
            </a:pPr>
            <a:r>
              <a:rPr lang="bs-Latn-BA" dirty="0"/>
              <a:t>Sedimentacija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s-Latn-BA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Glavni faktori erozije (potencijalnog razvoja erozije) su jačina padavina i količina padavina (masa kapi i brzina padanja=energija), odnosno tekuća voda koja se kreće niz padinu preko </a:t>
            </a:r>
            <a:r>
              <a:rPr lang="bs-Latn-BA" dirty="0" err="1"/>
              <a:t>zemljišta</a:t>
            </a:r>
            <a:r>
              <a:rPr lang="bs-Latn-BA" dirty="0"/>
              <a:t> što je funkcija nagiba.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Bez obzira na postojanje uslova za potencijalnu eroziju, stvarna erozija moguće da ne postoji zahvaljujući vegetacijskom </a:t>
            </a:r>
            <a:r>
              <a:rPr lang="bs-Latn-BA" dirty="0" err="1"/>
              <a:t>pokrivaču</a:t>
            </a:r>
            <a:r>
              <a:rPr lang="bs-Latn-BA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Dakle, tek gubitkom vegetacijskog </a:t>
            </a:r>
            <a:r>
              <a:rPr lang="bs-Latn-BA" dirty="0" err="1"/>
              <a:t>pokrivača</a:t>
            </a:r>
            <a:r>
              <a:rPr lang="bs-Latn-BA" dirty="0"/>
              <a:t> može doći do razvoja erozionih procesa, gubitkom ankera koji je korijen ili pokrivenost tla prostirkom.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s-Latn-BA" dirty="0"/>
              <a:t>Koje su posljedice: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s-Latn-BA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E79F6A-7CD2-43BE-99BF-82F7696D6D5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97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it-IT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34384E-D6D9-44E7-B659-102E318AB94A}" type="slidenum">
              <a:rPr lang="en-US" altLang="it-IT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17</a:t>
            </a:fld>
            <a:endParaRPr lang="en-US" altLang="it-IT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6171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08690-93EF-444E-88F1-63A654B8533D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F8077-9DE4-404D-9467-127835481AED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ED6C1-0841-4E4A-8A8F-A7BAEF4E119A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C0A2E-59F9-4B5C-9F25-637A4FE5EACF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8F7925-D48A-472A-8C8A-ED6D3FAB6669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10CB0-7479-4731-BF08-2592CC643DAC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9CD48-F645-462B-9EE6-492241F0C61A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90FFF-F05C-4B93-A555-E4A6AE4BD5E7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39756-8A76-4363-AB74-944E3EBEEAD4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31814-B012-4C65-AF98-B2926DA2D12C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029C3-C114-4ACC-A877-9399AA93B5EC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DEED3-5180-4811-8310-B79434CB574C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7406" y="365125"/>
            <a:ext cx="7607981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sr-Cyrl-R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2E529-AF04-400E-92A9-610A212307FB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96884-A5B5-40F5-B646-7E64A4A2A15D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077C4-5D39-4FA7-91EC-5C4FBF952F65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4970AE-6225-4377-9569-4976447F9424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040D5-A87E-4EB7-8B5D-6DA9715A0FCF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ED62D-D425-4B58-8C36-7608D9DDA154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DBBE6-1E49-4CBF-B3DE-D11F53A97B9C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EEDA1C-28EE-4CB2-B1CE-F87F3FDA8959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r-Cyrl-R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r-Cyrl-R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5F279-D8A7-45DF-83EC-974492353D17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FB94-E555-4587-A357-6370BBBFAD6F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813175" y="384175"/>
            <a:ext cx="755967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de-DE"/>
              <a:t>Click to edit Master text styles</a:t>
            </a:r>
          </a:p>
          <a:p>
            <a:pPr lvl="1"/>
            <a:r>
              <a:rPr lang="en-US" altLang="de-DE"/>
              <a:t>Second level</a:t>
            </a:r>
          </a:p>
          <a:p>
            <a:pPr lvl="2"/>
            <a:r>
              <a:rPr lang="en-US" altLang="de-DE"/>
              <a:t>Third level</a:t>
            </a:r>
          </a:p>
          <a:p>
            <a:pPr lvl="3"/>
            <a:r>
              <a:rPr lang="en-US" altLang="de-DE"/>
              <a:t>Fourth level</a:t>
            </a:r>
          </a:p>
          <a:p>
            <a:pPr lvl="4"/>
            <a:r>
              <a:rPr lang="en-US" altLang="de-DE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7386D2C-2A80-408A-A9CB-E2B6EA2D2E2B}" type="datetimeFigureOut">
              <a:rPr lang="sr-Cyrl-RS"/>
              <a:pPr>
                <a:defRPr/>
              </a:pPr>
              <a:t>17.05.2022.</a:t>
            </a:fld>
            <a:endParaRPr lang="sr-Cyrl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r-Cyrl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cs typeface="+mn-cs"/>
              </a:defRPr>
            </a:lvl1pPr>
          </a:lstStyle>
          <a:p>
            <a:pPr>
              <a:defRPr/>
            </a:pPr>
            <a:fld id="{901DCA0E-8FD8-44A7-A791-2D2737E41514}" type="slidenum">
              <a:rPr lang="sr-Cyrl-RS" altLang="de-DE"/>
              <a:pPr>
                <a:defRPr/>
              </a:pPr>
              <a:t>‹#›</a:t>
            </a:fld>
            <a:endParaRPr lang="sr-Cyrl-RS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ndara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19559" y="2579395"/>
            <a:ext cx="9552881" cy="1375003"/>
          </a:xfrm>
        </p:spPr>
        <p:txBody>
          <a:bodyPr/>
          <a:lstStyle/>
          <a:p>
            <a:pPr eaLnBrk="1" hangingPunct="1"/>
            <a:r>
              <a:rPr lang="en-US" altLang="de-DE" b="1" dirty="0" err="1" smtClean="0">
                <a:solidFill>
                  <a:srgbClr val="FF0000"/>
                </a:solidFill>
              </a:rPr>
              <a:t>Dr</a:t>
            </a:r>
            <a:r>
              <a:rPr lang="en-US" altLang="de-DE" b="1" dirty="0" smtClean="0">
                <a:solidFill>
                  <a:srgbClr val="FF0000"/>
                </a:solidFill>
              </a:rPr>
              <a:t> </a:t>
            </a:r>
            <a:r>
              <a:rPr lang="en-US" altLang="de-DE" b="1" dirty="0" err="1" smtClean="0">
                <a:solidFill>
                  <a:srgbClr val="FF0000"/>
                </a:solidFill>
              </a:rPr>
              <a:t>Branislav</a:t>
            </a:r>
            <a:r>
              <a:rPr lang="en-US" altLang="de-DE" b="1" dirty="0" smtClean="0">
                <a:solidFill>
                  <a:srgbClr val="FF0000"/>
                </a:solidFill>
              </a:rPr>
              <a:t> </a:t>
            </a:r>
            <a:r>
              <a:rPr lang="en-US" altLang="de-DE" b="1" dirty="0" err="1" smtClean="0">
                <a:solidFill>
                  <a:srgbClr val="FF0000"/>
                </a:solidFill>
              </a:rPr>
              <a:t>Cvjetkovi</a:t>
            </a:r>
            <a:r>
              <a:rPr lang="sr-Latn-RS" altLang="de-DE" b="1" dirty="0">
                <a:solidFill>
                  <a:srgbClr val="FF0000"/>
                </a:solidFill>
              </a:rPr>
              <a:t>ć</a:t>
            </a:r>
            <a:r>
              <a:rPr lang="en-US" altLang="de-DE" b="1" dirty="0" smtClean="0">
                <a:solidFill>
                  <a:srgbClr val="FF0000"/>
                </a:solidFill>
              </a:rPr>
              <a:t>, doc.</a:t>
            </a:r>
            <a:endParaRPr lang="sr-Cyrl-RS" altLang="de-DE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de-DE" b="1" dirty="0" err="1" smtClean="0">
                <a:solidFill>
                  <a:srgbClr val="FF0000"/>
                </a:solidFill>
              </a:rPr>
              <a:t>Ilija</a:t>
            </a:r>
            <a:r>
              <a:rPr lang="en-US" altLang="de-DE" b="1" dirty="0" smtClean="0">
                <a:solidFill>
                  <a:srgbClr val="FF0000"/>
                </a:solidFill>
              </a:rPr>
              <a:t> </a:t>
            </a:r>
            <a:r>
              <a:rPr lang="sr-Latn-BA" altLang="de-DE" b="1" dirty="0" smtClean="0">
                <a:solidFill>
                  <a:srgbClr val="FF0000"/>
                </a:solidFill>
              </a:rPr>
              <a:t>Čigoja, dipl. inž. šum.</a:t>
            </a:r>
            <a:endParaRPr lang="de-AT" altLang="de-DE" b="1" dirty="0">
              <a:solidFill>
                <a:srgbClr val="FF0000"/>
              </a:solidFill>
            </a:endParaRPr>
          </a:p>
          <a:p>
            <a:pPr eaLnBrk="1" hangingPunct="1"/>
            <a:r>
              <a:rPr lang="sr-Latn-BA" altLang="de-DE" b="1" dirty="0" smtClean="0">
                <a:solidFill>
                  <a:schemeClr val="accent6">
                    <a:lumMod val="75000"/>
                  </a:schemeClr>
                </a:solidFill>
              </a:rPr>
              <a:t>Univezitet u Banjoj Luci, Šumarski fakultet</a:t>
            </a:r>
            <a:endParaRPr lang="de-AT" altLang="de-DE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85134" y="1447060"/>
            <a:ext cx="7149483" cy="953194"/>
          </a:xfrm>
        </p:spPr>
        <p:txBody>
          <a:bodyPr/>
          <a:lstStyle/>
          <a:p>
            <a:r>
              <a:rPr lang="sr-Latn-BA" sz="2800" b="1" dirty="0" smtClean="0"/>
              <a:t>Prevencija i kontrola </a:t>
            </a:r>
            <a:r>
              <a:rPr lang="sr-Latn-BA" sz="2800" b="1" dirty="0" smtClean="0"/>
              <a:t>erozije </a:t>
            </a:r>
            <a:r>
              <a:rPr lang="sr-Latn-BA" sz="2800" b="1" dirty="0" smtClean="0"/>
              <a:t>i </a:t>
            </a:r>
            <a:r>
              <a:rPr lang="sr-Latn-BA" sz="2800" b="1" dirty="0" smtClean="0"/>
              <a:t>pregled Evropskih iskustva</a:t>
            </a:r>
            <a:endParaRPr lang="en-US" sz="2800" b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7454" y="3954398"/>
            <a:ext cx="1568668" cy="13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54340" y="4133539"/>
            <a:ext cx="1300844" cy="115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5420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Rizična područja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39" y="1776736"/>
            <a:ext cx="5336771" cy="4235533"/>
          </a:xfrm>
        </p:spPr>
      </p:pic>
      <p:sp>
        <p:nvSpPr>
          <p:cNvPr id="6" name="TextBox 5"/>
          <p:cNvSpPr txBox="1"/>
          <p:nvPr/>
        </p:nvSpPr>
        <p:spPr>
          <a:xfrm>
            <a:off x="6999316" y="1776736"/>
            <a:ext cx="451381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r-Latn-RS" sz="2800" dirty="0" smtClean="0"/>
              <a:t>Semberija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r-Latn-RS" sz="2800" dirty="0" smtClean="0"/>
              <a:t>Posavina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r-Latn-RS" sz="2800" dirty="0" smtClean="0"/>
              <a:t>Lijevče polje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sr-Latn-RS" sz="2800" dirty="0"/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r-Latn-RS" sz="2800" dirty="0" smtClean="0"/>
              <a:t>SJEVERNI DIO REPUBLIKE SRPSKE (BiH)</a:t>
            </a:r>
          </a:p>
          <a:p>
            <a:endParaRPr lang="sr-Latn-R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703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418909"/>
            <a:ext cx="4901408" cy="50358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05601" y="1751112"/>
            <a:ext cx="3809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redovna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odbrana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: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nivo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vode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prevazilazi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visinu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od 1,0 m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iznad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kote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dna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minor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korita</a:t>
            </a:r>
            <a:endParaRPr lang="sr-Latn-RS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05601" y="3352056"/>
            <a:ext cx="3809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1" dirty="0">
                <a:solidFill>
                  <a:schemeClr val="accent6">
                    <a:lumMod val="75000"/>
                  </a:schemeClr>
                </a:solidFill>
              </a:rPr>
              <a:t>vanredna odbrana: nivo vode u koritu je na manje od 1.0 m od kote krune obale</a:t>
            </a:r>
            <a:endParaRPr lang="sr-Latn-RS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53200" y="4724401"/>
            <a:ext cx="373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vanredno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stanje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: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nivo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vode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u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koritu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prevazilazi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kotu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krune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obale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dolazi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do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izlivanja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 u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priobalje</a:t>
            </a:r>
            <a:endParaRPr lang="sr-Latn-R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95800" y="381000"/>
            <a:ext cx="6172200" cy="3917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 b="1" dirty="0" err="1">
                <a:solidFill>
                  <a:srgbClr val="C00000"/>
                </a:solidFill>
              </a:rPr>
              <a:t>Kriterijumi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za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proglašenje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redovne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odbrane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</a:p>
          <a:p>
            <a:pPr algn="ctr"/>
            <a:r>
              <a:rPr lang="en-US" sz="2000" b="1" dirty="0" err="1">
                <a:solidFill>
                  <a:srgbClr val="C00000"/>
                </a:solidFill>
              </a:rPr>
              <a:t>vanredne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odbrane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vanrednog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stanja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usled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pojave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bujičnih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poplava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9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50" y="384175"/>
            <a:ext cx="7559675" cy="1325563"/>
          </a:xfrm>
        </p:spPr>
        <p:txBody>
          <a:bodyPr/>
          <a:lstStyle/>
          <a:p>
            <a:r>
              <a:rPr lang="sr-Latn-BA" dirty="0"/>
              <a:t> </a:t>
            </a:r>
            <a:r>
              <a:rPr lang="sr-Latn-BA" dirty="0" smtClean="0"/>
              <a:t>Biološka </a:t>
            </a:r>
            <a:r>
              <a:rPr lang="sr-Latn-BA" dirty="0" smtClean="0"/>
              <a:t>rekultivacija</a:t>
            </a:r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226CD8C-7AC1-400D-BEA0-C77395850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90" y="1926721"/>
            <a:ext cx="1138362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Jedan od glavnih efekata erozije je gubitak zamljišta, </a:t>
            </a: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Gubitak zemljišta usložnjava proces uspostavljanja vegetacionog pokrivača,</a:t>
            </a:r>
            <a:endParaRPr lang="sr-Latn-BA" altLang="it-IT" sz="2400" baseline="30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Zemljište odnešeno erozijom je dvostruki gubitak,</a:t>
            </a: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r>
              <a:rPr lang="sr-Latn-BA" altLang="it-IT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Efekat vegetacije je: 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Zaštita od pluvijalne erozije nadzemnim, vegetativnim dijelom biljke i šušnjem,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Karakteristike zemljišta omogućavaju veliku i brzu infiltraciju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Vegetacija poboljšava strukturu zemljišta</a:t>
            </a:r>
          </a:p>
          <a:p>
            <a:pPr marL="982663" indent="-538163" algn="just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Ø"/>
            </a:pPr>
            <a:r>
              <a:rPr lang="sr-Latn-BA" altLang="it-IT" sz="20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Transpiracijom vegetacija povećava kapacitet upijanja površinskih voda </a:t>
            </a:r>
          </a:p>
          <a:p>
            <a:pPr marL="342900" indent="-342900" algn="just" eaLnBrk="1" hangingPunct="1">
              <a:spcBef>
                <a:spcPct val="50000"/>
              </a:spcBef>
              <a:buClrTx/>
              <a:buSzTx/>
              <a:buFontTx/>
              <a:buChar char="-"/>
            </a:pPr>
            <a:endParaRPr lang="sr-Latn-BA" altLang="it-IT" sz="2400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4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889" y="1635938"/>
            <a:ext cx="5974178" cy="42505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738" y="1115070"/>
            <a:ext cx="4148830" cy="484758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Iskustva </a:t>
            </a:r>
            <a:r>
              <a:rPr lang="sr-Latn-BA" sz="4000" dirty="0" smtClean="0"/>
              <a:t>iz evropskih zemalja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1273744" y="1266606"/>
            <a:ext cx="22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Bugarska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49840" y="1266606"/>
            <a:ext cx="84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Srbija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67327" y="1773445"/>
            <a:ext cx="3854153" cy="209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79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382" y="2265040"/>
            <a:ext cx="4533137" cy="36913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4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Iskustva </a:t>
            </a:r>
            <a:r>
              <a:rPr lang="sr-Latn-BA" sz="4000" dirty="0" smtClean="0"/>
              <a:t>iz evropskih zemalja</a:t>
            </a:r>
            <a:endParaRPr lang="en-US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176" y="1052592"/>
            <a:ext cx="3589972" cy="490382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1204132" y="1834577"/>
            <a:ext cx="226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Makedonija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642562" y="1465244"/>
            <a:ext cx="1092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Italija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585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488" y="1609726"/>
            <a:ext cx="4744162" cy="182737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88" y="4019550"/>
            <a:ext cx="4744162" cy="178345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246" y="1609726"/>
            <a:ext cx="2793167" cy="380324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4915" y="1609726"/>
            <a:ext cx="2772309" cy="384931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6" name="TextBox 5"/>
          <p:cNvSpPr txBox="1"/>
          <p:nvPr/>
        </p:nvSpPr>
        <p:spPr>
          <a:xfrm>
            <a:off x="0" y="6181725"/>
            <a:ext cx="88225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000" dirty="0" smtClean="0"/>
              <a:t>Izvor:</a:t>
            </a:r>
            <a:r>
              <a:rPr lang="en-US" sz="1000" dirty="0" err="1"/>
              <a:t>Panagos</a:t>
            </a:r>
            <a:r>
              <a:rPr lang="en-US" sz="1000" dirty="0"/>
              <a:t>, P., </a:t>
            </a:r>
            <a:r>
              <a:rPr lang="en-US" sz="1000" dirty="0" err="1"/>
              <a:t>Meusburger</a:t>
            </a:r>
            <a:r>
              <a:rPr lang="en-US" sz="1000" dirty="0"/>
              <a:t>, K., Van </a:t>
            </a:r>
            <a:r>
              <a:rPr lang="en-US" sz="1000" dirty="0" err="1"/>
              <a:t>Liedekerke</a:t>
            </a:r>
            <a:r>
              <a:rPr lang="en-US" sz="1000" dirty="0"/>
              <a:t>, M., </a:t>
            </a:r>
            <a:r>
              <a:rPr lang="en-US" sz="1000" dirty="0" err="1"/>
              <a:t>Alewell</a:t>
            </a:r>
            <a:r>
              <a:rPr lang="en-US" sz="1000" dirty="0"/>
              <a:t>, C., </a:t>
            </a:r>
            <a:r>
              <a:rPr lang="en-US" sz="1000" dirty="0" err="1"/>
              <a:t>Hiederer</a:t>
            </a:r>
            <a:r>
              <a:rPr lang="en-US" sz="1000" dirty="0"/>
              <a:t>, R., &amp; </a:t>
            </a:r>
            <a:r>
              <a:rPr lang="en-US" sz="1000" dirty="0" err="1"/>
              <a:t>Montanarella</a:t>
            </a:r>
            <a:r>
              <a:rPr lang="en-US" sz="1000" dirty="0"/>
              <a:t>, L. (2014). Assessing soil erosion in Europe based on data collected through a European network. </a:t>
            </a:r>
            <a:r>
              <a:rPr lang="en-US" sz="1000" i="1" dirty="0"/>
              <a:t>Soil science and plant nutrition</a:t>
            </a:r>
            <a:r>
              <a:rPr lang="en-US" sz="1000" dirty="0"/>
              <a:t>, </a:t>
            </a:r>
            <a:r>
              <a:rPr lang="en-US" sz="1000" i="1" dirty="0"/>
              <a:t>60</a:t>
            </a:r>
            <a:r>
              <a:rPr lang="en-US" sz="1000" dirty="0"/>
              <a:t>(1), 15-29.</a:t>
            </a:r>
            <a:r>
              <a:rPr lang="sr-Latn-BA" sz="1000" dirty="0" smtClean="0"/>
              <a:t> </a:t>
            </a:r>
            <a:endParaRPr lang="en-US" sz="10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Iskustva </a:t>
            </a:r>
            <a:r>
              <a:rPr lang="sr-Latn-BA" sz="4000" dirty="0" smtClean="0"/>
              <a:t>iz evropskih zemalja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38150" y="1285875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Austrija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61950" y="365021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Slovačka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15025" y="122610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Njemačka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077325" y="1226107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Poljska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450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416" y="2185975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pic>
        <p:nvPicPr>
          <p:cNvPr id="4" name="Immagin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001" y="617609"/>
            <a:ext cx="2370754" cy="2453005"/>
          </a:xfrm>
          <a:prstGeom prst="rect">
            <a:avLst/>
          </a:prstGeom>
        </p:spPr>
      </p:pic>
      <p:pic>
        <p:nvPicPr>
          <p:cNvPr id="5" name="Immagine 4"/>
          <p:cNvPicPr/>
          <p:nvPr/>
        </p:nvPicPr>
        <p:blipFill rotWithShape="1">
          <a:blip r:embed="rId5" cstate="print"/>
          <a:srcRect l="2655" t="2007" r="2631" b="3614"/>
          <a:stretch/>
        </p:blipFill>
        <p:spPr bwMode="auto">
          <a:xfrm>
            <a:off x="113557" y="3193060"/>
            <a:ext cx="3501012" cy="27600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/>
          <p:cNvPicPr/>
          <p:nvPr/>
        </p:nvPicPr>
        <p:blipFill>
          <a:blip r:embed="rId6"/>
          <a:stretch>
            <a:fillRect/>
          </a:stretch>
        </p:blipFill>
        <p:spPr>
          <a:xfrm>
            <a:off x="9088456" y="617609"/>
            <a:ext cx="2599690" cy="2453005"/>
          </a:xfrm>
          <a:prstGeom prst="rect">
            <a:avLst/>
          </a:prstGeom>
        </p:spPr>
      </p:pic>
      <p:pic>
        <p:nvPicPr>
          <p:cNvPr id="7" name="Immagin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27" y="3149395"/>
            <a:ext cx="4188796" cy="2803696"/>
          </a:xfrm>
          <a:prstGeom prst="rect">
            <a:avLst/>
          </a:prstGeom>
        </p:spPr>
      </p:pic>
      <p:pic>
        <p:nvPicPr>
          <p:cNvPr id="8" name="MOV0474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91677" y="3193060"/>
            <a:ext cx="3680041" cy="2760031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19" y="3349119"/>
            <a:ext cx="53091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A)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2234" y="3381012"/>
            <a:ext cx="53091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C)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5400" y="742813"/>
            <a:ext cx="495649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  <a:effectLst/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it-IT" altLang="it-IT" sz="2400" b="1" dirty="0">
                <a:solidFill>
                  <a:srgbClr val="009900"/>
                </a:solidFill>
                <a:latin typeface="Lucida Fax" panose="02060602050505020204" pitchFamily="18" charset="0"/>
              </a:rPr>
              <a:t>B)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007DE34E-071A-4218-ABE1-4D83722D5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940" y="2713036"/>
            <a:ext cx="40767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sr-Latn-BA" altLang="it-IT" sz="2400" b="1" dirty="0" smtClean="0">
                <a:solidFill>
                  <a:srgbClr val="FF0000"/>
                </a:solidFill>
                <a:latin typeface="Lucida Fax" panose="02060602050505020204" pitchFamily="18" charset="0"/>
              </a:rPr>
              <a:t>Zaustavaljanje oticanja</a:t>
            </a:r>
            <a:endParaRPr lang="it-IT" altLang="it-IT" sz="2400" b="1" dirty="0">
              <a:solidFill>
                <a:srgbClr val="FF0000"/>
              </a:solidFill>
              <a:latin typeface="Lucida Fax" panose="02060602050505020204" pitchFamily="18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3557" y="899104"/>
            <a:ext cx="6315444" cy="1325563"/>
          </a:xfrm>
        </p:spPr>
        <p:txBody>
          <a:bodyPr/>
          <a:lstStyle/>
          <a:p>
            <a:r>
              <a:rPr lang="sr-Latn-BA" sz="3600" dirty="0" smtClean="0"/>
              <a:t>2. Iskustva iz evropskih zemalja</a:t>
            </a:r>
            <a:endParaRPr lang="en-US" sz="3600" dirty="0"/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210175" y="-299670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0220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10"/>
          <p:cNvSpPr txBox="1">
            <a:spLocks noChangeArrowheads="1"/>
          </p:cNvSpPr>
          <p:nvPr/>
        </p:nvSpPr>
        <p:spPr bwMode="auto">
          <a:xfrm>
            <a:off x="2052759" y="1689494"/>
            <a:ext cx="5545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400" b="1" dirty="0">
                <a:solidFill>
                  <a:srgbClr val="0C50B4"/>
                </a:solidFill>
                <a:latin typeface="Lucida Fax" panose="02060602050505020204" pitchFamily="18" charset="0"/>
              </a:rPr>
              <a:t>Catchment W2 – ECNU (1.37 ha)</a:t>
            </a:r>
          </a:p>
        </p:txBody>
      </p:sp>
      <p:pic>
        <p:nvPicPr>
          <p:cNvPr id="2560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87" y="2733293"/>
            <a:ext cx="3320334" cy="3283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5182921" y="2166450"/>
            <a:ext cx="19446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009900"/>
                </a:solidFill>
                <a:latin typeface="Lucida Fax" panose="02060602050505020204" pitchFamily="18" charset="0"/>
              </a:rPr>
              <a:t>1990 </a:t>
            </a:r>
            <a:r>
              <a:rPr lang="sr-Latn-BA" altLang="it-IT" sz="2000" b="1" dirty="0" smtClean="0">
                <a:solidFill>
                  <a:srgbClr val="009900"/>
                </a:solidFill>
                <a:latin typeface="Lucida Fax" panose="02060602050505020204" pitchFamily="18" charset="0"/>
              </a:rPr>
              <a:t>sječa</a:t>
            </a:r>
            <a:endParaRPr lang="it-IT" altLang="it-IT" sz="2000" b="1" dirty="0">
              <a:solidFill>
                <a:srgbClr val="009900"/>
              </a:solidFill>
              <a:latin typeface="Lucida Fax" panose="02060602050505020204" pitchFamily="18" charset="0"/>
            </a:endParaRPr>
          </a:p>
        </p:txBody>
      </p:sp>
      <p:pic>
        <p:nvPicPr>
          <p:cNvPr id="25607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44" y="2695498"/>
            <a:ext cx="5091084" cy="332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19" descr="W2 COSHOC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41" y="1372600"/>
            <a:ext cx="2629301" cy="3738199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 Box 7"/>
          <p:cNvSpPr txBox="1">
            <a:spLocks noChangeArrowheads="1"/>
          </p:cNvSpPr>
          <p:nvPr/>
        </p:nvSpPr>
        <p:spPr bwMode="auto">
          <a:xfrm>
            <a:off x="1717797" y="2166450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latin typeface="Lucida Fax" panose="02060602050505020204" pitchFamily="18" charset="0"/>
              </a:rPr>
              <a:t>1978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9464393" y="1469419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it-IT" altLang="it-IT" sz="2000" b="1" dirty="0">
                <a:solidFill>
                  <a:srgbClr val="FFFF00"/>
                </a:solidFill>
                <a:latin typeface="Lucida Fax" panose="02060602050505020204" pitchFamily="18" charset="0"/>
              </a:rPr>
              <a:t>2016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87" y="1155716"/>
            <a:ext cx="2872902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Italije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189392" y="79357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Iskustva </a:t>
            </a:r>
            <a:r>
              <a:rPr lang="sr-Latn-BA" sz="4000" dirty="0" smtClean="0"/>
              <a:t>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86055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56" y="2298819"/>
            <a:ext cx="4940488" cy="38268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58" y="1869393"/>
            <a:ext cx="5528179" cy="4146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5181600" y="396559"/>
            <a:ext cx="6900299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2. Iskustva iz evropskih zemalja</a:t>
            </a:r>
            <a:endParaRPr lang="en-US" sz="4000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61" y="1542613"/>
            <a:ext cx="305243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Turske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8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2" y="2184110"/>
            <a:ext cx="4914851" cy="36861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14" y="2184110"/>
            <a:ext cx="5305336" cy="3686138"/>
          </a:xfrm>
          <a:prstGeom prst="rect">
            <a:avLst/>
          </a:prstGeom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461" y="1542613"/>
            <a:ext cx="305243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Turske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58325" y="447882"/>
            <a:ext cx="7033649" cy="1325563"/>
          </a:xfrm>
        </p:spPr>
        <p:txBody>
          <a:bodyPr/>
          <a:lstStyle/>
          <a:p>
            <a:r>
              <a:rPr lang="sr-Latn-BA" sz="4000" dirty="0" smtClean="0"/>
              <a:t>Iskustva </a:t>
            </a:r>
            <a:r>
              <a:rPr lang="sr-Latn-BA" sz="4000" dirty="0" smtClean="0"/>
              <a:t>iz evropskih zemalja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4031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7675" y="422275"/>
            <a:ext cx="7559675" cy="1325563"/>
          </a:xfrm>
        </p:spPr>
        <p:txBody>
          <a:bodyPr/>
          <a:lstStyle/>
          <a:p>
            <a:r>
              <a:rPr lang="sr-Latn-BA" dirty="0" smtClean="0"/>
              <a:t>SADRŽAJ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750" y="1978025"/>
            <a:ext cx="10515600" cy="435133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sr-Latn-BA" dirty="0" smtClean="0"/>
              <a:t>Opšte činjenice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Zakonska regulativa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Stanje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Biološka </a:t>
            </a:r>
            <a:r>
              <a:rPr lang="sr-Latn-BA" dirty="0" smtClean="0"/>
              <a:t>rekultivacija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Iskustva iz Evropskih zemalja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Nove tehnologije i metodi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Stanje u Republici Srpskoj</a:t>
            </a:r>
          </a:p>
          <a:p>
            <a:pPr marL="514350" indent="-514350">
              <a:buAutoNum type="arabicPeriod"/>
            </a:pPr>
            <a:r>
              <a:rPr lang="sr-Latn-BA" dirty="0" smtClean="0"/>
              <a:t>Zaključci</a:t>
            </a:r>
          </a:p>
        </p:txBody>
      </p:sp>
    </p:spTree>
    <p:extLst>
      <p:ext uri="{BB962C8B-B14F-4D97-AF65-F5344CB8AC3E}">
        <p14:creationId xmlns:p14="http://schemas.microsoft.com/office/powerpoint/2010/main" val="370049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55" y="1853944"/>
            <a:ext cx="11639848" cy="3874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315" y="6040315"/>
            <a:ext cx="487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Lechner</a:t>
            </a:r>
            <a:r>
              <a:rPr lang="en-US" sz="1000" dirty="0"/>
              <a:t> </a:t>
            </a:r>
            <a:r>
              <a:rPr lang="sr-Latn-BA" sz="1000" dirty="0" smtClean="0"/>
              <a:t>et al. (2018). </a:t>
            </a:r>
            <a:r>
              <a:rPr lang="en-US" sz="1000" dirty="0" smtClean="0"/>
              <a:t>D.T.1.4.3 </a:t>
            </a:r>
            <a:r>
              <a:rPr lang="en-US" sz="1000" dirty="0"/>
              <a:t>Report on "High alpine afforestation - survey and </a:t>
            </a:r>
            <a:r>
              <a:rPr lang="en-US" sz="1000" dirty="0" err="1" smtClean="0"/>
              <a:t>effectivityassessment</a:t>
            </a:r>
            <a:r>
              <a:rPr lang="en-US" sz="1000" dirty="0" smtClean="0"/>
              <a:t>„</a:t>
            </a:r>
            <a:r>
              <a:rPr lang="sr-Latn-BA" sz="1000" dirty="0" smtClean="0"/>
              <a:t> Intereg Apline Space</a:t>
            </a:r>
            <a:endParaRPr lang="en-US" sz="1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Iskustva </a:t>
            </a:r>
            <a:r>
              <a:rPr lang="sr-Latn-BA" sz="4000" dirty="0" smtClean="0"/>
              <a:t>iz evropskih zemalja</a:t>
            </a:r>
            <a:endParaRPr lang="en-US" sz="40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12" y="1311780"/>
            <a:ext cx="321273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Austrije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29" y="1975899"/>
            <a:ext cx="9887485" cy="382624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Iskustva </a:t>
            </a:r>
            <a:r>
              <a:rPr lang="sr-Latn-BA" sz="4000" dirty="0" smtClean="0"/>
              <a:t>iz evropskih zemalja</a:t>
            </a:r>
            <a:endParaRPr lang="en-US" sz="4000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912" y="1311780"/>
            <a:ext cx="376898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Makedonije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904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12" y="1965431"/>
            <a:ext cx="4899813" cy="3927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599" y="1939816"/>
            <a:ext cx="5288069" cy="3952876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Iskustva </a:t>
            </a:r>
            <a:r>
              <a:rPr lang="sr-Latn-BA" sz="4000" dirty="0" smtClean="0"/>
              <a:t>iz evropskih zemalja</a:t>
            </a:r>
            <a:endParaRPr lang="en-US" sz="4000" dirty="0"/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7" y="1227541"/>
            <a:ext cx="3116559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 Španije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375" y="617220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000" dirty="0"/>
              <a:t>Izvor: UNEP</a:t>
            </a:r>
            <a:r>
              <a:rPr lang="sr-Latn-BA" sz="1000" dirty="0" smtClean="0"/>
              <a:t>, 2019 availabe https</a:t>
            </a:r>
            <a:r>
              <a:rPr lang="sr-Latn-BA" sz="1000" dirty="0"/>
              <a:t>://panorama.solutions/fr/node/1569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5698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91000" y="610621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Latn-BA" sz="1050" dirty="0" smtClean="0"/>
              <a:t>Izvor: </a:t>
            </a:r>
            <a:r>
              <a:rPr lang="en-US" sz="1050" dirty="0" smtClean="0"/>
              <a:t>https</a:t>
            </a:r>
            <a:r>
              <a:rPr lang="en-US" sz="1050" dirty="0"/>
              <a:t>://infosys.ars.usda.gov/WindErosion/multimedia/control/control1.html</a:t>
            </a:r>
          </a:p>
        </p:txBody>
      </p:sp>
      <p:pic>
        <p:nvPicPr>
          <p:cNvPr id="1028" name="Picture 4" descr="https://infosys.ars.usda.gov/WindErosion/multimedia/control/big/wewindb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907500"/>
            <a:ext cx="5761037" cy="381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1897975"/>
            <a:ext cx="5803900" cy="381702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958325" y="447882"/>
            <a:ext cx="7033649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sz="4000" dirty="0" smtClean="0"/>
              <a:t>Iskustva </a:t>
            </a:r>
            <a:r>
              <a:rPr lang="sr-Latn-BA" sz="4000" dirty="0" smtClean="0"/>
              <a:t>iz drugih zemalja</a:t>
            </a:r>
            <a:endParaRPr lang="en-US" sz="4000" dirty="0"/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837" y="1227541"/>
            <a:ext cx="3688830" cy="461665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Vjetrobani pojas - SAD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19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5125" y="2671320"/>
            <a:ext cx="6343650" cy="38481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1123949"/>
            <a:ext cx="6343650" cy="15473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0" y="5924550"/>
            <a:ext cx="290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000" dirty="0" smtClean="0"/>
              <a:t>Izvor: </a:t>
            </a:r>
            <a:r>
              <a:rPr lang="en-US" sz="1000" dirty="0"/>
              <a:t>Liu, X., Li, H., Zhang, S., Cruse, R. M., &amp; Zhang, X. (2019). Gully erosion control practices in Northeast China: a review. </a:t>
            </a:r>
            <a:r>
              <a:rPr lang="en-US" sz="1000" i="1" dirty="0"/>
              <a:t>Sustainability</a:t>
            </a:r>
            <a:r>
              <a:rPr lang="en-US" sz="1000" dirty="0"/>
              <a:t>, </a:t>
            </a:r>
            <a:r>
              <a:rPr lang="en-US" sz="1000" i="1" dirty="0"/>
              <a:t>11</a:t>
            </a:r>
            <a:r>
              <a:rPr lang="en-US" sz="1000" dirty="0"/>
              <a:t>(18), 5065.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78ACE741-7C34-4548-8CE6-9CF6484C0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87" y="1597530"/>
            <a:ext cx="1879041" cy="830997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457200" indent="-457200">
              <a:spcBef>
                <a:spcPts val="600"/>
              </a:spcBef>
              <a:buClr>
                <a:schemeClr val="accent1"/>
              </a:buClr>
              <a:buSzPct val="80000"/>
              <a:buFont typeface="Wingdings 2" panose="05020102010507070707" pitchFamily="18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914400" indent="-45720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371600" indent="-4572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828800" indent="-457200">
              <a:spcBef>
                <a:spcPct val="20000"/>
              </a:spcBef>
              <a:buClr>
                <a:srgbClr val="C32D2E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286000" indent="-457200">
              <a:spcBef>
                <a:spcPct val="20000"/>
              </a:spcBef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Iskustva iz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sr-Latn-BA" altLang="it-IT" sz="2400" dirty="0" smtClean="0">
                <a:latin typeface="Lucida Fax" panose="02060602050505020204" pitchFamily="18" charset="0"/>
              </a:rPr>
              <a:t> svijeta</a:t>
            </a:r>
            <a:endParaRPr lang="it-IT" altLang="it-IT" sz="2400" dirty="0">
              <a:latin typeface="Lucida Fax" panose="02060602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ranislav Cvjetkovic\Desktop\Trece poglavlje MASTER PLAN\Grafikon 1 target seedlings producti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59" y="1598643"/>
            <a:ext cx="7639941" cy="45672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47604" y="2190393"/>
            <a:ext cx="4481646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Ciljevi  podaizanja zasada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7129" y="2677037"/>
            <a:ext cx="3281496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Tip sadnog matrijala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7129" y="3163681"/>
            <a:ext cx="3281496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Genetička predispozicija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6654" y="3658981"/>
            <a:ext cx="3443421" cy="71299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b="1" dirty="0" smtClean="0">
                <a:solidFill>
                  <a:schemeClr val="tx1"/>
                </a:solidFill>
              </a:rPr>
              <a:t>Ograničavajući faktori staništa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6654" y="4513896"/>
            <a:ext cx="4072070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Vrijeme sadnje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6653" y="5037259"/>
            <a:ext cx="4281622" cy="4016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r-Latn-BA" dirty="0" smtClean="0">
                <a:solidFill>
                  <a:schemeClr val="tx1"/>
                </a:solidFill>
              </a:rPr>
              <a:t>Alati i tehnike sadnje na terenu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19950" y="1482507"/>
            <a:ext cx="497205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Namjenska proizvodnja sadnog materijala </a:t>
            </a:r>
          </a:p>
          <a:p>
            <a:r>
              <a:rPr lang="sr-Latn-BA" sz="2000" dirty="0" smtClean="0"/>
              <a:t>„Target seedlings production“ </a:t>
            </a:r>
            <a:endParaRPr lang="en-US" sz="2000" dirty="0"/>
          </a:p>
        </p:txBody>
      </p:sp>
      <p:sp>
        <p:nvSpPr>
          <p:cNvPr id="11" name="Rectangle 10"/>
          <p:cNvSpPr/>
          <p:nvPr/>
        </p:nvSpPr>
        <p:spPr>
          <a:xfrm>
            <a:off x="425209" y="6161790"/>
            <a:ext cx="38134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Latn-BA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Izvor: </a:t>
            </a:r>
            <a:r>
              <a:rPr lang="sr-Cyrl-BA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Landis</a:t>
            </a:r>
            <a:r>
              <a:rPr lang="sr-Cyrl-BA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2001; Landis i Dumroese, 2006; Landis, 2011</a:t>
            </a:r>
            <a:endParaRPr lang="en-US" sz="1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71957" y="640935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0060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67" y="3082762"/>
            <a:ext cx="3416157" cy="3416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550" y="2035012"/>
            <a:ext cx="2095500" cy="2095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825" y="903458"/>
            <a:ext cx="3238500" cy="323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1" y="4576762"/>
            <a:ext cx="2379506" cy="12239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225" y="1039200"/>
            <a:ext cx="2859392" cy="2859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3F4EC"/>
              </a:clrFrom>
              <a:clrTo>
                <a:srgbClr val="F3F4E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511" y="3082762"/>
            <a:ext cx="3138489" cy="313848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171957" y="640935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66565" y="1327126"/>
            <a:ext cx="3095684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Kontejnerska proizvodnja sadnog materijala </a:t>
            </a:r>
          </a:p>
        </p:txBody>
      </p:sp>
    </p:spTree>
    <p:extLst>
      <p:ext uri="{BB962C8B-B14F-4D97-AF65-F5344CB8AC3E}">
        <p14:creationId xmlns:p14="http://schemas.microsoft.com/office/powerpoint/2010/main" val="2771254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Branislav Cvjetkovic\Desktop\ANURS\Krš\PC11001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571" y="2162088"/>
            <a:ext cx="3213474" cy="4016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8272281" y="2162088"/>
            <a:ext cx="3606373" cy="31226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71957" y="640935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23291" y="2154044"/>
            <a:ext cx="3953855" cy="17081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BA" sz="2400" dirty="0" smtClean="0"/>
              <a:t>Upotreba „pametnih đubriva“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BA" sz="2400" dirty="0" smtClean="0"/>
              <a:t>Upotreba hidrogelova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0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1" y="2794474"/>
            <a:ext cx="4869919" cy="33584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52971"/>
            <a:ext cx="61890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Izvor</a:t>
            </a:r>
            <a:r>
              <a:rPr lang="en-US" sz="1000" dirty="0" smtClean="0"/>
              <a:t>: </a:t>
            </a:r>
            <a:r>
              <a:rPr lang="en-US" sz="1000" dirty="0" err="1" smtClean="0"/>
              <a:t>Coello</a:t>
            </a:r>
            <a:r>
              <a:rPr lang="en-US" sz="1000" dirty="0" smtClean="0"/>
              <a:t>, J., Pique, M. (2016). Soil conditioners and groundcovers for sustainable and cost-efficient tree planting in Europe and </a:t>
            </a:r>
            <a:r>
              <a:rPr lang="en-US" sz="1000" dirty="0" err="1" smtClean="0"/>
              <a:t>Meditranean</a:t>
            </a:r>
            <a:r>
              <a:rPr lang="en-US" sz="1000" dirty="0" smtClean="0"/>
              <a:t>. Technical </a:t>
            </a:r>
            <a:r>
              <a:rPr lang="en-US" sz="1000" dirty="0" err="1" smtClean="0"/>
              <a:t>guidline</a:t>
            </a:r>
            <a:r>
              <a:rPr lang="en-US" sz="1000" dirty="0"/>
              <a:t>. Communications Department, CTFC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679980" y="550801"/>
            <a:ext cx="7826345" cy="55531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algn="ctr"/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r>
              <a:rPr lang="en-US" dirty="0" smtClean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22" y="2325034"/>
            <a:ext cx="5286377" cy="35202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1830" y="1820832"/>
            <a:ext cx="5847191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Upotreba biorazgradivih posuda /slučaj pojave suše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196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8" y="1866217"/>
            <a:ext cx="2920144" cy="2224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87" y="4090312"/>
            <a:ext cx="1740783" cy="23240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935" y="1843438"/>
            <a:ext cx="3488527" cy="46513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413" y="2153540"/>
            <a:ext cx="3439613" cy="352206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970824" y="466182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7912461" y="1357899"/>
            <a:ext cx="407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U slučaju pojave suše (Hercegovina, serpentin u ofiolitskoj zoni BiH)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357899"/>
            <a:ext cx="5847191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Upotreba biorazgradivih posuda /slučaj pojave suše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928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BA" dirty="0"/>
              <a:t>1. </a:t>
            </a:r>
            <a:r>
              <a:rPr lang="sr-Latn-BA" b="1" dirty="0" smtClean="0"/>
              <a:t>Erozija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BA" dirty="0" smtClean="0"/>
              <a:t>Tipovi erozije</a:t>
            </a:r>
          </a:p>
          <a:p>
            <a:pPr marL="514350" indent="-514350">
              <a:buAutoNum type="arabicParenR"/>
            </a:pPr>
            <a:r>
              <a:rPr lang="sr-Latn-BA" dirty="0" smtClean="0"/>
              <a:t>Erozija vodom (pluvijalna)</a:t>
            </a:r>
          </a:p>
          <a:p>
            <a:pPr marL="514350" indent="-514350">
              <a:buAutoNum type="arabicParenR"/>
            </a:pPr>
            <a:r>
              <a:rPr lang="sr-Latn-BA" dirty="0" smtClean="0"/>
              <a:t>Erozija vjetrom (eolska)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012" y="3607506"/>
            <a:ext cx="3684618" cy="2836023"/>
          </a:xfrm>
          <a:prstGeom prst="rect">
            <a:avLst/>
          </a:prstGeom>
        </p:spPr>
      </p:pic>
      <p:pic>
        <p:nvPicPr>
          <p:cNvPr id="6" name="Picture 5" descr="C:\Users\WIN7\Desktop\ffff\20190928_1049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745" y="3607506"/>
            <a:ext cx="5932170" cy="2966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0314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010" y="2466592"/>
            <a:ext cx="5972175" cy="28061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39" y="1261631"/>
            <a:ext cx="3808575" cy="2856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88" y="4272897"/>
            <a:ext cx="3392875" cy="232518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19582" y="456269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5392397" y="1413977"/>
            <a:ext cx="571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Prekrivači zemljišta: evapotranspiracija, zaštita od udara kišnih kapi, zaštita od kompetitorskih vrsta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65" y="1338622"/>
            <a:ext cx="5575935" cy="4590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44966" y="5312417"/>
                <a:ext cx="301236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R</m:t>
                      </m:r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 × </m:t>
                      </m:r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K</m:t>
                      </m:r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 × </m:t>
                      </m:r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LS</m:t>
                      </m:r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 × </m:t>
                      </m:r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 × </m:t>
                      </m:r>
                      <m:r>
                        <m:rPr>
                          <m:nor/>
                        </m:rPr>
                        <a:rPr lang="sr-Latn-RS" smtClean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4966" y="5312417"/>
                <a:ext cx="301236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79970" y="2906544"/>
            <a:ext cx="6154249" cy="2139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A - prosječni </a:t>
            </a:r>
            <a:r>
              <a:rPr lang="sr-Latn-RS" dirty="0"/>
              <a:t>godišnji gubitak zemljišta (t ha</a:t>
            </a:r>
            <a:r>
              <a:rPr lang="sr-Latn-RS" baseline="30000" dirty="0"/>
              <a:t>-1</a:t>
            </a:r>
            <a:r>
              <a:rPr lang="sr-Latn-RS" dirty="0"/>
              <a:t> god</a:t>
            </a:r>
            <a:r>
              <a:rPr lang="sr-Latn-RS" baseline="30000" dirty="0"/>
              <a:t>-1</a:t>
            </a:r>
            <a:r>
              <a:rPr lang="sr-Latn-RS" dirty="0"/>
              <a:t>); </a:t>
            </a:r>
            <a:endParaRPr lang="sr-Latn-RS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R - faktor </a:t>
            </a:r>
            <a:r>
              <a:rPr lang="sr-Latn-RS" dirty="0"/>
              <a:t>erozivnosti kiše (MJ mm ha</a:t>
            </a:r>
            <a:r>
              <a:rPr lang="sr-Latn-RS" baseline="30000" dirty="0"/>
              <a:t>-1</a:t>
            </a:r>
            <a:r>
              <a:rPr lang="sr-Latn-RS" dirty="0"/>
              <a:t> h</a:t>
            </a:r>
            <a:r>
              <a:rPr lang="sr-Latn-RS" baseline="30000" dirty="0"/>
              <a:t>-1</a:t>
            </a:r>
            <a:r>
              <a:rPr lang="sr-Latn-RS" dirty="0"/>
              <a:t> y</a:t>
            </a:r>
            <a:r>
              <a:rPr lang="sr-Latn-RS" baseline="30000" dirty="0"/>
              <a:t>-1</a:t>
            </a:r>
            <a:r>
              <a:rPr lang="sr-Latn-RS" dirty="0"/>
              <a:t>); </a:t>
            </a:r>
            <a:endParaRPr lang="sr-Latn-RS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K - faktor </a:t>
            </a:r>
            <a:r>
              <a:rPr lang="sr-Latn-RS" dirty="0"/>
              <a:t>erodibilnosti zemljišta (t ha h ha</a:t>
            </a:r>
            <a:r>
              <a:rPr lang="sr-Latn-RS" baseline="30000" dirty="0"/>
              <a:t>-1</a:t>
            </a:r>
            <a:r>
              <a:rPr lang="sr-Latn-RS" dirty="0"/>
              <a:t> MJ</a:t>
            </a:r>
            <a:r>
              <a:rPr lang="sr-Latn-RS" baseline="30000" dirty="0"/>
              <a:t>-1</a:t>
            </a:r>
            <a:r>
              <a:rPr lang="sr-Latn-RS" dirty="0"/>
              <a:t> mm</a:t>
            </a:r>
            <a:r>
              <a:rPr lang="sr-Latn-RS" baseline="30000" dirty="0"/>
              <a:t>-1</a:t>
            </a:r>
            <a:r>
              <a:rPr lang="sr-Latn-RS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LS - </a:t>
            </a:r>
            <a:r>
              <a:rPr lang="sr-Latn-RS" dirty="0"/>
              <a:t>faktor dužine i nagiba padine (bez jedinice</a:t>
            </a:r>
            <a:r>
              <a:rPr lang="sr-Latn-RS" dirty="0" smtClean="0"/>
              <a:t>);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C - </a:t>
            </a:r>
            <a:r>
              <a:rPr lang="sr-Latn-RS" dirty="0"/>
              <a:t>faktor biljnog pokrivača (bez jedinice); </a:t>
            </a:r>
            <a:endParaRPr lang="sr-Latn-RS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sr-Latn-RS" dirty="0" smtClean="0"/>
              <a:t>P - </a:t>
            </a:r>
            <a:r>
              <a:rPr lang="sr-Latn-RS" dirty="0"/>
              <a:t>faktor primijenjenih konzervacionih mjera (bez </a:t>
            </a:r>
            <a:r>
              <a:rPr lang="sr-Latn-RS" dirty="0" smtClean="0"/>
              <a:t>jedinice)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095045" y="521294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56374" y="2230452"/>
            <a:ext cx="1811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RUSLE METOD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4381" y="1427148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Primjena GIS tehnologija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722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1" y="1952267"/>
            <a:ext cx="2024544" cy="1948443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04" y="1965443"/>
            <a:ext cx="1896356" cy="1897168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169" y="1917818"/>
            <a:ext cx="1913549" cy="1897167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1" y="4133048"/>
            <a:ext cx="2024544" cy="206808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904" y="4144729"/>
            <a:ext cx="1974078" cy="211355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065" y="1173836"/>
            <a:ext cx="5575935" cy="4808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099" y="6248934"/>
            <a:ext cx="288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dirty="0" smtClean="0"/>
              <a:t>Izvor: Bilić, 2020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444381" y="1427148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Primjena GIS tehnologija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885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350" y="1014412"/>
            <a:ext cx="6372225" cy="49174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0" y="6200775"/>
            <a:ext cx="18764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BA" sz="1100" dirty="0" smtClean="0"/>
              <a:t>Izvor: Ljujić, 2013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444381" y="1427148"/>
            <a:ext cx="4187440" cy="7078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Sistemi projektavanja zelenila -  </a:t>
            </a:r>
          </a:p>
          <a:p>
            <a:r>
              <a:rPr lang="sr-Latn-BA" sz="2000" dirty="0" smtClean="0"/>
              <a:t>Ilofilterski pojasevi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en-US" dirty="0" err="1" smtClean="0"/>
              <a:t>Nove</a:t>
            </a:r>
            <a:r>
              <a:rPr lang="en-US" dirty="0" smtClean="0"/>
              <a:t> </a:t>
            </a:r>
            <a:r>
              <a:rPr lang="en-US" dirty="0" err="1" smtClean="0"/>
              <a:t>tehnologije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metodi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377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855" y="1304836"/>
            <a:ext cx="7867650" cy="49149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756150" y="365125"/>
            <a:ext cx="7559675" cy="132556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Iskustva </a:t>
            </a:r>
            <a:r>
              <a:rPr lang="sr-Latn-BA" dirty="0" smtClean="0"/>
              <a:t>u Republici Srpskoj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6479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6150" y="365125"/>
            <a:ext cx="7559675" cy="1325563"/>
          </a:xfrm>
        </p:spPr>
        <p:txBody>
          <a:bodyPr/>
          <a:lstStyle/>
          <a:p>
            <a:r>
              <a:rPr lang="sr-Latn-BA" dirty="0" smtClean="0"/>
              <a:t>Iskustva </a:t>
            </a:r>
            <a:r>
              <a:rPr lang="sr-Latn-BA" dirty="0" smtClean="0"/>
              <a:t>u Republici Srpskoj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45" y="2714389"/>
            <a:ext cx="4649931" cy="34874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79" y="2127904"/>
            <a:ext cx="5171667" cy="375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431" y="1727794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Trebinje, Strujići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6202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29" y="2419350"/>
            <a:ext cx="6249035" cy="35433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27" y="1571625"/>
            <a:ext cx="2656523" cy="216217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0" y="1571625"/>
            <a:ext cx="2662872" cy="216217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165" y="3939857"/>
            <a:ext cx="2673985" cy="2022793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1" y="3939857"/>
            <a:ext cx="2662872" cy="202279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Iskustva </a:t>
            </a:r>
            <a:r>
              <a:rPr lang="sr-Latn-BA" dirty="0" smtClean="0"/>
              <a:t>u Republici Srpskoj</a:t>
            </a: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444381" y="1427148"/>
            <a:ext cx="4187440" cy="400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BA" sz="2000" dirty="0" smtClean="0"/>
              <a:t>Banja Luka, Starčevica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8172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762000"/>
            <a:ext cx="6172200" cy="422672"/>
          </a:xfrm>
        </p:spPr>
        <p:txBody>
          <a:bodyPr>
            <a:no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Posebni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uslovi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angažovanja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ljudstva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mehanizacije</a:t>
            </a:r>
            <a:r>
              <a:rPr lang="en-US" sz="2000" b="1" dirty="0">
                <a:solidFill>
                  <a:srgbClr val="C00000"/>
                </a:solidFill>
              </a:rPr>
              <a:t>, </a:t>
            </a:r>
            <a:r>
              <a:rPr lang="en-US" sz="2000" b="1" dirty="0" err="1">
                <a:solidFill>
                  <a:srgbClr val="C00000"/>
                </a:solidFill>
              </a:rPr>
              <a:t>opreme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i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materijalnih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b="1" dirty="0" err="1">
                <a:solidFill>
                  <a:srgbClr val="C00000"/>
                </a:solidFill>
              </a:rPr>
              <a:t>sredstava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447801"/>
            <a:ext cx="8915400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b="1" u="sng" dirty="0">
                <a:solidFill>
                  <a:srgbClr val="0070C0"/>
                </a:solidFill>
              </a:rPr>
              <a:t>Sektor 1: desne pritoke reke </a:t>
            </a:r>
            <a:r>
              <a:rPr lang="nb-NO" b="1" u="sng" dirty="0" smtClean="0">
                <a:solidFill>
                  <a:srgbClr val="0070C0"/>
                </a:solidFill>
              </a:rPr>
              <a:t>Turije</a:t>
            </a:r>
            <a:endParaRPr lang="sr-Latn-RS" b="1" u="sng" dirty="0" smtClean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sr-Cyrl-CS" b="1" dirty="0">
                <a:solidFill>
                  <a:srgbClr val="0070C0"/>
                </a:solidFill>
              </a:rPr>
              <a:t> </a:t>
            </a:r>
            <a:endParaRPr lang="en-US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sr-Cyrl-CS" u="sng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obezbjeđenje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ljudstva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: 180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ljudi</a:t>
            </a:r>
            <a:r>
              <a:rPr lang="en-US" b="1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 </a:t>
            </a:r>
            <a:endParaRPr lang="en-US" dirty="0"/>
          </a:p>
          <a:p>
            <a:pPr marL="0" indent="0" algn="just">
              <a:buNone/>
            </a:pPr>
            <a:r>
              <a:rPr lang="sr-Cyrl-CS" u="sng" dirty="0" smtClean="0">
                <a:solidFill>
                  <a:schemeClr val="accent5">
                    <a:lumMod val="75000"/>
                  </a:schemeClr>
                </a:solidFill>
              </a:rPr>
              <a:t>-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obezbjeđenje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alata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materijala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opreme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mehanizacije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: JVP „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Beogradvode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“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po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potrebi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sva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gradska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javna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komunalna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preduzeća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,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privatne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i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društvene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građevinske</a:t>
            </a:r>
            <a:r>
              <a:rPr lang="en-US" u="sng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u="sng" dirty="0" err="1">
                <a:solidFill>
                  <a:schemeClr val="accent5">
                    <a:lumMod val="75000"/>
                  </a:schemeClr>
                </a:solidFill>
              </a:rPr>
              <a:t>firme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41069" y="6267796"/>
            <a:ext cx="143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 smtClean="0"/>
              <a:t>Izvor: Ristić et al., 2021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54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519473" y="1295401"/>
          <a:ext cx="6938726" cy="52479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96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94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3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91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9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Назив средства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Комада/количина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Назив средства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Комада/количина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Ровокопач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Канап за џакове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10 котурова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86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Булдозер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Акумулаторске батеријске лампе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 </a:t>
                      </a:r>
                      <a:endParaRPr lang="en-US" sz="14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Багер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Чизме рибарске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Утоваривач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Чизме гумене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8</a:t>
                      </a:r>
                      <a:r>
                        <a:rPr lang="sr-Cyrl-C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Камион-кипер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6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Паљена жица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4 кг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Трактор са приколицом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Ексери разни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4 кг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91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Ватрогасна цистерна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Приручна апотека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10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Чамац са мотором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Секире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Цистерна за пијаћу воду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Тестере моторне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4883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Цистерна за отпадну воду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Чекићи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Електро-агрегат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Клешта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10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Моторна пумпа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5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Кабанице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1</a:t>
                      </a:r>
                      <a:r>
                        <a:rPr lang="en-US" sz="1400">
                          <a:effectLst/>
                        </a:rPr>
                        <a:t>8</a:t>
                      </a:r>
                      <a:r>
                        <a:rPr lang="sr-Cyrl-CS" sz="1400">
                          <a:effectLst/>
                        </a:rPr>
                        <a:t>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Лопате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60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Крампови-пијуци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60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Ашови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60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99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Џакови за песак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1000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sr-Cyrl-CS" sz="14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YU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114800" y="457200"/>
            <a:ext cx="6324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000" b="1" dirty="0" smtClean="0">
                <a:solidFill>
                  <a:srgbClr val="C00000"/>
                </a:solidFill>
                <a:latin typeface="Calibri" panose="020F0502020204030204" pitchFamily="34" charset="0"/>
                <a:ea typeface="ArialMT"/>
                <a:cs typeface="Calibri" panose="020F0502020204030204" pitchFamily="34" charset="0"/>
              </a:rPr>
              <a:t>Spisak neophodne mehanizacije i opreme na sektoru 1</a:t>
            </a:r>
            <a:endParaRPr lang="en-US" sz="2000" dirty="0">
              <a:solidFill>
                <a:srgbClr val="C00000"/>
              </a:solidFill>
              <a:latin typeface="Times YU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371" y="6250950"/>
            <a:ext cx="1438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600" dirty="0" smtClean="0"/>
              <a:t>Izvor: Ristić et al., 2021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2990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69440" y="1298827"/>
            <a:ext cx="114300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Erozija izaziva velike štete i gubitke te je stoga neophodan stalni monitoring i aktivnosti na saniranju stanja</a:t>
            </a:r>
            <a:r>
              <a:rPr lang="sr-Latn-BA" sz="2400" dirty="0" smtClean="0">
                <a:cs typeface="Times New Roman" panose="02020603050405020304" pitchFamily="18" charset="0"/>
              </a:rPr>
              <a:t>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Postoji značajan rizik za lokalne zajednice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Klimatske promjene ubrzavaju i pojavačavaju probleme erozije i bujica</a:t>
            </a:r>
            <a:endParaRPr lang="sr-Latn-BA" sz="2400" dirty="0" smtClean="0">
              <a:cs typeface="Times New Roman" panose="02020603050405020304" pitchFamily="18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Države pogođene erozijim ulažu značajna sredstva biološku rekultivaciju,</a:t>
            </a:r>
            <a:endParaRPr lang="sr-Latn-BA" sz="2400" dirty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Podizanje zasada može da sanira postojeće stanje i/ili da preduprijedi pojavu erozije,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Primjena modernih tehnologija u proizvodnji sadnog materijala i podizanju šumskih zasada predstavlja jednu od efikanih mjera borbe proziv erozije u Evropi i svijetu,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cs typeface="Times New Roman" panose="02020603050405020304" pitchFamily="18" charset="0"/>
              </a:rPr>
              <a:t>Primjena savremenih tehnologija u predviđanju i prevenciji erozije je dostupna kroz moderne GIS alate</a:t>
            </a:r>
            <a:r>
              <a:rPr lang="sr-Latn-BA" sz="2400" dirty="0" smtClean="0"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sr-Latn-BA" sz="24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Potrebno je napraviti planove odbrane od poplava </a:t>
            </a:r>
            <a:endParaRPr lang="sr-Latn-BA" sz="2000" dirty="0" smtClean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13800" y="426710"/>
            <a:ext cx="7559675" cy="95770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BA" dirty="0" smtClean="0"/>
              <a:t>4. </a:t>
            </a:r>
            <a:r>
              <a:rPr lang="en-US" dirty="0" smtClean="0"/>
              <a:t>ZAKLJ</a:t>
            </a:r>
            <a:r>
              <a:rPr lang="sr-Latn-BA" dirty="0" smtClean="0"/>
              <a:t>UČCI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3187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D3946CAB-D033-4B7F-9721-95FCB29C39DE}"/>
              </a:ext>
            </a:extLst>
          </p:cNvPr>
          <p:cNvSpPr/>
          <p:nvPr/>
        </p:nvSpPr>
        <p:spPr>
          <a:xfrm>
            <a:off x="4272208" y="1817146"/>
            <a:ext cx="3172326" cy="1010652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sz="2400" dirty="0"/>
              <a:t>Gubitak tla erozijom</a:t>
            </a:r>
            <a:endParaRPr lang="en-US" sz="2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93C5186-4780-41DA-BD2B-109B5576F9FA}"/>
              </a:ext>
            </a:extLst>
          </p:cNvPr>
          <p:cNvCxnSpPr>
            <a:cxnSpLocks/>
          </p:cNvCxnSpPr>
          <p:nvPr/>
        </p:nvCxnSpPr>
        <p:spPr>
          <a:xfrm flipH="1">
            <a:off x="1768642" y="2652385"/>
            <a:ext cx="2503566" cy="1426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216C3F7-55FF-4C2D-B605-DF346FE4739D}"/>
              </a:ext>
            </a:extLst>
          </p:cNvPr>
          <p:cNvSpPr/>
          <p:nvPr/>
        </p:nvSpPr>
        <p:spPr>
          <a:xfrm>
            <a:off x="526381" y="4213640"/>
            <a:ext cx="2484521" cy="13789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Erozivnost padavina</a:t>
            </a:r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2881E3-F179-40F6-87C9-3A123108E74D}"/>
              </a:ext>
            </a:extLst>
          </p:cNvPr>
          <p:cNvSpPr/>
          <p:nvPr/>
        </p:nvSpPr>
        <p:spPr>
          <a:xfrm>
            <a:off x="3373850" y="4221659"/>
            <a:ext cx="2484521" cy="13789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Erozivne osobine tla</a:t>
            </a:r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2E08BAD-F0EF-490D-AA65-0A2E58E4C45D}"/>
              </a:ext>
            </a:extLst>
          </p:cNvPr>
          <p:cNvSpPr/>
          <p:nvPr/>
        </p:nvSpPr>
        <p:spPr>
          <a:xfrm>
            <a:off x="6209295" y="4205615"/>
            <a:ext cx="2484521" cy="137895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Nagib i dužina padine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33540BC-1E24-4588-8E9B-75A2A4AFD965}"/>
              </a:ext>
            </a:extLst>
          </p:cNvPr>
          <p:cNvSpPr/>
          <p:nvPr/>
        </p:nvSpPr>
        <p:spPr>
          <a:xfrm>
            <a:off x="9080834" y="4201603"/>
            <a:ext cx="2484521" cy="137895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dirty="0"/>
              <a:t>Pokrivenost vegetacijom i način korištenja </a:t>
            </a:r>
            <a:r>
              <a:rPr lang="bs-Latn-BA" dirty="0" err="1"/>
              <a:t>zemljišta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236E413-F987-4820-BE77-0FCC8B24CD7B}"/>
              </a:ext>
            </a:extLst>
          </p:cNvPr>
          <p:cNvCxnSpPr>
            <a:cxnSpLocks/>
          </p:cNvCxnSpPr>
          <p:nvPr/>
        </p:nvCxnSpPr>
        <p:spPr>
          <a:xfrm flipH="1">
            <a:off x="4448668" y="2902308"/>
            <a:ext cx="732928" cy="1231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A13D39-EADA-4A85-89F5-BFAFC638F36F}"/>
              </a:ext>
            </a:extLst>
          </p:cNvPr>
          <p:cNvCxnSpPr>
            <a:cxnSpLocks/>
          </p:cNvCxnSpPr>
          <p:nvPr/>
        </p:nvCxnSpPr>
        <p:spPr>
          <a:xfrm>
            <a:off x="6823913" y="2902308"/>
            <a:ext cx="780045" cy="1231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BCA5FD8-75CD-451B-93A1-E2576E35C8EB}"/>
              </a:ext>
            </a:extLst>
          </p:cNvPr>
          <p:cNvCxnSpPr>
            <a:cxnSpLocks/>
          </p:cNvCxnSpPr>
          <p:nvPr/>
        </p:nvCxnSpPr>
        <p:spPr>
          <a:xfrm>
            <a:off x="7444534" y="2652385"/>
            <a:ext cx="2878560" cy="14814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DD62F2F-B221-45AA-B474-FDC7FD303EAD}"/>
              </a:ext>
            </a:extLst>
          </p:cNvPr>
          <p:cNvCxnSpPr/>
          <p:nvPr/>
        </p:nvCxnSpPr>
        <p:spPr>
          <a:xfrm flipV="1">
            <a:off x="9661358" y="1386540"/>
            <a:ext cx="2273969" cy="565484"/>
          </a:xfrm>
          <a:prstGeom prst="line">
            <a:avLst/>
          </a:prstGeom>
          <a:ln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4D7B15B4-1895-4EEC-859E-603588B144B7}"/>
              </a:ext>
            </a:extLst>
          </p:cNvPr>
          <p:cNvSpPr/>
          <p:nvPr/>
        </p:nvSpPr>
        <p:spPr>
          <a:xfrm>
            <a:off x="10005252" y="1672767"/>
            <a:ext cx="144379" cy="1443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5CFE0CB-862D-44FD-9BC8-666DF1512794}"/>
              </a:ext>
            </a:extLst>
          </p:cNvPr>
          <p:cNvSpPr/>
          <p:nvPr/>
        </p:nvSpPr>
        <p:spPr>
          <a:xfrm>
            <a:off x="11039970" y="1434666"/>
            <a:ext cx="144379" cy="144379"/>
          </a:xfrm>
          <a:prstGeom prst="ellipse">
            <a:avLst/>
          </a:prstGeom>
          <a:solidFill>
            <a:srgbClr val="003300"/>
          </a:solidFill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30B429E-F6C9-4875-95F3-151EA0B03935}"/>
              </a:ext>
            </a:extLst>
          </p:cNvPr>
          <p:cNvCxnSpPr/>
          <p:nvPr/>
        </p:nvCxnSpPr>
        <p:spPr>
          <a:xfrm>
            <a:off x="10768264" y="640204"/>
            <a:ext cx="0" cy="938841"/>
          </a:xfrm>
          <a:prstGeom prst="straightConnector1">
            <a:avLst/>
          </a:prstGeom>
          <a:ln>
            <a:solidFill>
              <a:srgbClr val="003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011CF685-12D8-4552-A24F-F46B67746054}"/>
              </a:ext>
            </a:extLst>
          </p:cNvPr>
          <p:cNvSpPr/>
          <p:nvPr/>
        </p:nvSpPr>
        <p:spPr>
          <a:xfrm>
            <a:off x="10029317" y="1164753"/>
            <a:ext cx="738947" cy="565484"/>
          </a:xfrm>
          <a:custGeom>
            <a:avLst/>
            <a:gdLst>
              <a:gd name="connsiteX0" fmla="*/ 498527 w 498527"/>
              <a:gd name="connsiteY0" fmla="*/ 433948 h 530200"/>
              <a:gd name="connsiteX1" fmla="*/ 125548 w 498527"/>
              <a:gd name="connsiteY1" fmla="*/ 811 h 530200"/>
              <a:gd name="connsiteX2" fmla="*/ 5232 w 498527"/>
              <a:gd name="connsiteY2" fmla="*/ 530200 h 53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8527" h="530200">
                <a:moveTo>
                  <a:pt x="498527" y="433948"/>
                </a:moveTo>
                <a:cubicBezTo>
                  <a:pt x="353145" y="209358"/>
                  <a:pt x="207764" y="-15231"/>
                  <a:pt x="125548" y="811"/>
                </a:cubicBezTo>
                <a:cubicBezTo>
                  <a:pt x="43332" y="16853"/>
                  <a:pt x="-18831" y="506137"/>
                  <a:pt x="5232" y="530200"/>
                </a:cubicBezTo>
              </a:path>
            </a:pathLst>
          </a:cu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6808C6D0-B6B8-4DAF-A593-6B140D3546C9}"/>
              </a:ext>
            </a:extLst>
          </p:cNvPr>
          <p:cNvSpPr/>
          <p:nvPr/>
        </p:nvSpPr>
        <p:spPr>
          <a:xfrm>
            <a:off x="10780295" y="1164753"/>
            <a:ext cx="312821" cy="471542"/>
          </a:xfrm>
          <a:custGeom>
            <a:avLst/>
            <a:gdLst>
              <a:gd name="connsiteX0" fmla="*/ 0 w 312821"/>
              <a:gd name="connsiteY0" fmla="*/ 471542 h 471542"/>
              <a:gd name="connsiteX1" fmla="*/ 120316 w 312821"/>
              <a:gd name="connsiteY1" fmla="*/ 2310 h 471542"/>
              <a:gd name="connsiteX2" fmla="*/ 312821 w 312821"/>
              <a:gd name="connsiteY2" fmla="*/ 291068 h 47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821" h="471542">
                <a:moveTo>
                  <a:pt x="0" y="471542"/>
                </a:moveTo>
                <a:cubicBezTo>
                  <a:pt x="34089" y="251965"/>
                  <a:pt x="68179" y="32389"/>
                  <a:pt x="120316" y="2310"/>
                </a:cubicBezTo>
                <a:cubicBezTo>
                  <a:pt x="172453" y="-27769"/>
                  <a:pt x="270710" y="244947"/>
                  <a:pt x="312821" y="291068"/>
                </a:cubicBezTo>
              </a:path>
            </a:pathLst>
          </a:custGeom>
          <a:noFill/>
          <a:ln>
            <a:solidFill>
              <a:srgbClr val="00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0EDFD4C-AC16-4B0E-9157-379E6591D563}"/>
              </a:ext>
            </a:extLst>
          </p:cNvPr>
          <p:cNvSpPr txBox="1"/>
          <p:nvPr/>
        </p:nvSpPr>
        <p:spPr>
          <a:xfrm>
            <a:off x="10260879" y="348481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Razdvajanje</a:t>
            </a:r>
            <a:endParaRPr lang="en-US" sz="16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111B26-AEFB-4631-BE3F-0675F3E6245E}"/>
              </a:ext>
            </a:extLst>
          </p:cNvPr>
          <p:cNvSpPr txBox="1"/>
          <p:nvPr/>
        </p:nvSpPr>
        <p:spPr>
          <a:xfrm rot="18489266">
            <a:off x="9362935" y="1067610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Transport</a:t>
            </a:r>
            <a:endParaRPr lang="en-US" sz="16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98402D-FED4-4ADD-83F4-E86CA860E7E7}"/>
              </a:ext>
            </a:extLst>
          </p:cNvPr>
          <p:cNvSpPr txBox="1"/>
          <p:nvPr/>
        </p:nvSpPr>
        <p:spPr>
          <a:xfrm rot="20913913">
            <a:off x="8662791" y="1734487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1600" dirty="0"/>
              <a:t>Sedimentacija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5C2090-A62E-4014-AAA0-974C475B71C1}"/>
              </a:ext>
            </a:extLst>
          </p:cNvPr>
          <p:cNvSpPr txBox="1"/>
          <p:nvPr/>
        </p:nvSpPr>
        <p:spPr>
          <a:xfrm>
            <a:off x="3867505" y="566241"/>
            <a:ext cx="39372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s-Latn-BA" sz="3200" b="1" dirty="0"/>
              <a:t>Glavni faktori erozije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91147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32105"/>
            <a:ext cx="10515600" cy="777667"/>
          </a:xfrm>
        </p:spPr>
        <p:txBody>
          <a:bodyPr/>
          <a:lstStyle/>
          <a:p>
            <a:pPr marL="0" indent="0" algn="ctr">
              <a:buNone/>
            </a:pPr>
            <a:r>
              <a:rPr lang="sr-Latn-BA" sz="6600" dirty="0" smtClean="0"/>
              <a:t>HVALA NA PAŽNJI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459504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Content Placeholder 3" descr="SATELITE IMAGE_EUROPE_15_05_20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143001"/>
            <a:ext cx="8373450" cy="47747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127" y="6414940"/>
            <a:ext cx="2585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1400" dirty="0" smtClean="0"/>
              <a:t>Izvor: prezentacija Ristić et al. 2021. prema RHZRS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2579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3262" y="1401676"/>
            <a:ext cx="10515600" cy="4351338"/>
          </a:xfrm>
        </p:spPr>
        <p:txBody>
          <a:bodyPr/>
          <a:lstStyle/>
          <a:p>
            <a:r>
              <a:rPr lang="en-US" dirty="0" err="1"/>
              <a:t>Prema</a:t>
            </a:r>
            <a:r>
              <a:rPr lang="en-US" dirty="0"/>
              <a:t> </a:t>
            </a:r>
            <a:r>
              <a:rPr lang="en-US" dirty="0" err="1"/>
              <a:t>Planu</a:t>
            </a:r>
            <a:r>
              <a:rPr lang="en-US" dirty="0"/>
              <a:t> </a:t>
            </a:r>
            <a:r>
              <a:rPr lang="en-US" dirty="0" err="1"/>
              <a:t>odbrane</a:t>
            </a:r>
            <a:r>
              <a:rPr lang="en-US" dirty="0"/>
              <a:t> od </a:t>
            </a:r>
            <a:r>
              <a:rPr lang="en-US" dirty="0" err="1"/>
              <a:t>poplava</a:t>
            </a:r>
            <a:r>
              <a:rPr lang="en-US" dirty="0"/>
              <a:t> RS </a:t>
            </a:r>
            <a:r>
              <a:rPr lang="en-US" dirty="0" err="1"/>
              <a:t>za</a:t>
            </a:r>
            <a:r>
              <a:rPr lang="en-US" dirty="0"/>
              <a:t> 2021. god. </a:t>
            </a:r>
            <a:r>
              <a:rPr lang="en-US" dirty="0" err="1"/>
              <a:t>najugroženije</a:t>
            </a:r>
            <a:r>
              <a:rPr lang="en-US" dirty="0"/>
              <a:t> </a:t>
            </a:r>
            <a:r>
              <a:rPr lang="en-US" dirty="0" err="1"/>
              <a:t>lokalne</a:t>
            </a:r>
            <a:r>
              <a:rPr lang="en-US" dirty="0"/>
              <a:t> </a:t>
            </a:r>
            <a:r>
              <a:rPr lang="en-US" dirty="0" err="1"/>
              <a:t>jedinicu</a:t>
            </a:r>
            <a:r>
              <a:rPr lang="en-US" dirty="0"/>
              <a:t> u RS </a:t>
            </a:r>
            <a:r>
              <a:rPr lang="en-US" dirty="0" err="1"/>
              <a:t>su</a:t>
            </a:r>
            <a:r>
              <a:rPr lang="en-US" dirty="0"/>
              <a:t>: </a:t>
            </a:r>
          </a:p>
          <a:p>
            <a:r>
              <a:rPr lang="en-US" dirty="0" err="1"/>
              <a:t>Područja</a:t>
            </a:r>
            <a:r>
              <a:rPr lang="en-US" dirty="0"/>
              <a:t> u </a:t>
            </a:r>
            <a:r>
              <a:rPr lang="en-US" dirty="0" err="1"/>
              <a:t>srednjem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donjem</a:t>
            </a:r>
            <a:r>
              <a:rPr lang="en-US" dirty="0"/>
              <a:t> </a:t>
            </a:r>
            <a:r>
              <a:rPr lang="en-US" dirty="0" err="1"/>
              <a:t>toku</a:t>
            </a:r>
            <a:r>
              <a:rPr lang="en-US" dirty="0"/>
              <a:t> </a:t>
            </a:r>
            <a:r>
              <a:rPr lang="en-US" dirty="0" err="1"/>
              <a:t>rijeke</a:t>
            </a:r>
            <a:r>
              <a:rPr lang="en-US" dirty="0"/>
              <a:t> Save: Novi Grad, </a:t>
            </a:r>
            <a:r>
              <a:rPr lang="en-US" dirty="0" err="1"/>
              <a:t>Prijedor</a:t>
            </a:r>
            <a:r>
              <a:rPr lang="en-US" dirty="0"/>
              <a:t> (Sana), Banja Luka (</a:t>
            </a:r>
            <a:r>
              <a:rPr lang="en-US" dirty="0" err="1"/>
              <a:t>Vrbas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Vrbanja</a:t>
            </a:r>
            <a:r>
              <a:rPr lang="en-US" dirty="0"/>
              <a:t>), </a:t>
            </a:r>
            <a:r>
              <a:rPr lang="en-US" dirty="0" err="1"/>
              <a:t>Čelinac</a:t>
            </a:r>
            <a:r>
              <a:rPr lang="en-US" dirty="0"/>
              <a:t> (</a:t>
            </a:r>
            <a:r>
              <a:rPr lang="en-US" dirty="0" err="1"/>
              <a:t>Vrbanja</a:t>
            </a:r>
            <a:r>
              <a:rPr lang="en-US" dirty="0"/>
              <a:t>), </a:t>
            </a:r>
            <a:r>
              <a:rPr lang="en-US" dirty="0" err="1"/>
              <a:t>Doboj</a:t>
            </a:r>
            <a:r>
              <a:rPr lang="en-US" dirty="0"/>
              <a:t>, </a:t>
            </a:r>
            <a:r>
              <a:rPr lang="en-US" dirty="0" err="1"/>
              <a:t>Šamac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Modriča</a:t>
            </a:r>
            <a:r>
              <a:rPr lang="en-US" dirty="0"/>
              <a:t> (Bosna), </a:t>
            </a:r>
            <a:r>
              <a:rPr lang="en-US" dirty="0" err="1"/>
              <a:t>Foča</a:t>
            </a:r>
            <a:r>
              <a:rPr lang="en-US" dirty="0"/>
              <a:t>, Novo </a:t>
            </a:r>
            <a:r>
              <a:rPr lang="en-US" dirty="0" err="1"/>
              <a:t>Goražde</a:t>
            </a:r>
            <a:r>
              <a:rPr lang="en-US" dirty="0"/>
              <a:t>, </a:t>
            </a:r>
            <a:r>
              <a:rPr lang="en-US" dirty="0" err="1"/>
              <a:t>Zvornik</a:t>
            </a:r>
            <a:r>
              <a:rPr lang="en-US" dirty="0"/>
              <a:t>, </a:t>
            </a:r>
            <a:r>
              <a:rPr lang="en-US" dirty="0" err="1"/>
              <a:t>Bijeljina</a:t>
            </a:r>
            <a:r>
              <a:rPr lang="en-US" dirty="0"/>
              <a:t> (Drina), </a:t>
            </a:r>
            <a:r>
              <a:rPr lang="en-US" dirty="0" err="1"/>
              <a:t>Kozarska</a:t>
            </a:r>
            <a:r>
              <a:rPr lang="en-US" dirty="0"/>
              <a:t> </a:t>
            </a:r>
            <a:r>
              <a:rPr lang="en-US" dirty="0" err="1"/>
              <a:t>Dubica</a:t>
            </a:r>
            <a:r>
              <a:rPr lang="en-US" dirty="0"/>
              <a:t>, </a:t>
            </a:r>
            <a:r>
              <a:rPr lang="en-US" dirty="0" err="1"/>
              <a:t>Gradiška</a:t>
            </a:r>
            <a:r>
              <a:rPr lang="en-US" dirty="0"/>
              <a:t>, </a:t>
            </a:r>
            <a:r>
              <a:rPr lang="en-US" dirty="0" err="1"/>
              <a:t>Srbac</a:t>
            </a:r>
            <a:r>
              <a:rPr lang="en-US" dirty="0"/>
              <a:t>, </a:t>
            </a:r>
            <a:r>
              <a:rPr lang="en-US" dirty="0" err="1"/>
              <a:t>Brod</a:t>
            </a:r>
            <a:r>
              <a:rPr lang="en-US" dirty="0"/>
              <a:t>, </a:t>
            </a:r>
            <a:r>
              <a:rPr lang="en-US" dirty="0" err="1"/>
              <a:t>Derventa</a:t>
            </a:r>
            <a:r>
              <a:rPr lang="en-US" dirty="0"/>
              <a:t> (</a:t>
            </a:r>
            <a:r>
              <a:rPr lang="en-US" dirty="0" err="1"/>
              <a:t>Ukrina</a:t>
            </a:r>
            <a:r>
              <a:rPr lang="en-US" dirty="0"/>
              <a:t>), </a:t>
            </a:r>
            <a:r>
              <a:rPr lang="en-US" dirty="0" err="1"/>
              <a:t>Šamac</a:t>
            </a:r>
            <a:r>
              <a:rPr lang="en-US" dirty="0"/>
              <a:t> </a:t>
            </a:r>
            <a:r>
              <a:rPr lang="en-US" dirty="0" err="1"/>
              <a:t>Brčko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Bijeljina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49% je </a:t>
            </a:r>
            <a:r>
              <a:rPr lang="en-US" dirty="0" err="1"/>
              <a:t>podložno</a:t>
            </a:r>
            <a:r>
              <a:rPr lang="en-US" dirty="0"/>
              <a:t> </a:t>
            </a:r>
            <a:r>
              <a:rPr lang="en-US" dirty="0" err="1"/>
              <a:t>eroziji</a:t>
            </a:r>
            <a:endParaRPr lang="en-US" dirty="0"/>
          </a:p>
          <a:p>
            <a:r>
              <a:rPr lang="en-US" dirty="0"/>
              <a:t>15% pod </a:t>
            </a:r>
            <a:r>
              <a:rPr lang="en-US" dirty="0" err="1"/>
              <a:t>većim</a:t>
            </a:r>
            <a:r>
              <a:rPr lang="en-US" dirty="0"/>
              <a:t> </a:t>
            </a:r>
            <a:r>
              <a:rPr lang="en-US" dirty="0" err="1"/>
              <a:t>intenzitetom</a:t>
            </a:r>
            <a:r>
              <a:rPr lang="en-US" dirty="0"/>
              <a:t> </a:t>
            </a:r>
            <a:r>
              <a:rPr lang="en-US" dirty="0" err="1"/>
              <a:t>erozije</a:t>
            </a:r>
            <a:endParaRPr lang="en-US" dirty="0"/>
          </a:p>
          <a:p>
            <a:r>
              <a:rPr lang="en-US" dirty="0" err="1"/>
              <a:t>Biološki</a:t>
            </a:r>
            <a:r>
              <a:rPr lang="en-US" dirty="0"/>
              <a:t> </a:t>
            </a:r>
            <a:r>
              <a:rPr lang="en-US" dirty="0" err="1"/>
              <a:t>radovi</a:t>
            </a:r>
            <a:r>
              <a:rPr lang="en-US" dirty="0"/>
              <a:t> u </a:t>
            </a:r>
            <a:r>
              <a:rPr lang="en-US" dirty="0" err="1"/>
              <a:t>slivu</a:t>
            </a:r>
            <a:r>
              <a:rPr lang="en-US" dirty="0"/>
              <a:t> </a:t>
            </a:r>
            <a:r>
              <a:rPr lang="en-US" dirty="0" err="1"/>
              <a:t>smanjenog</a:t>
            </a:r>
            <a:r>
              <a:rPr lang="en-US" dirty="0"/>
              <a:t> </a:t>
            </a:r>
            <a:r>
              <a:rPr lang="en-US" dirty="0" err="1"/>
              <a:t>obima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940774" y="693049"/>
            <a:ext cx="65722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sr-Latn-RS" altLang="en-US" b="1" dirty="0" smtClean="0"/>
              <a:t>Stanje u Republici Srpskoj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58769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Zakonska regulativa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ZAKONI</a:t>
            </a:r>
          </a:p>
          <a:p>
            <a:r>
              <a:rPr lang="en-US" b="1" dirty="0" err="1"/>
              <a:t>Zakon</a:t>
            </a:r>
            <a:r>
              <a:rPr lang="en-US" b="1" dirty="0"/>
              <a:t> o </a:t>
            </a:r>
            <a:r>
              <a:rPr lang="en-US" b="1" dirty="0" err="1"/>
              <a:t>vodama</a:t>
            </a:r>
            <a:r>
              <a:rPr lang="en-US" b="1" dirty="0"/>
              <a:t> („Sl. </a:t>
            </a:r>
            <a:r>
              <a:rPr lang="en-US" b="1" dirty="0" err="1"/>
              <a:t>glasnik</a:t>
            </a:r>
            <a:r>
              <a:rPr lang="en-US" b="1" dirty="0"/>
              <a:t> RS“ </a:t>
            </a:r>
            <a:r>
              <a:rPr lang="en-US" b="1" dirty="0" err="1"/>
              <a:t>broj</a:t>
            </a:r>
            <a:r>
              <a:rPr lang="en-US" b="1" dirty="0"/>
              <a:t> 50/06 od 31.05.2006. </a:t>
            </a:r>
            <a:r>
              <a:rPr lang="en-US" b="1" dirty="0" err="1"/>
              <a:t>i</a:t>
            </a:r>
            <a:r>
              <a:rPr lang="en-US" b="1" dirty="0"/>
              <a:t> 92/09 od 16.10.2009.g.)</a:t>
            </a:r>
          </a:p>
          <a:p>
            <a:r>
              <a:rPr lang="en-US" b="1" dirty="0" err="1"/>
              <a:t>Zakon</a:t>
            </a:r>
            <a:r>
              <a:rPr lang="en-US" b="1" dirty="0"/>
              <a:t> o </a:t>
            </a:r>
            <a:r>
              <a:rPr lang="en-US" b="1" dirty="0" err="1"/>
              <a:t>izmjeni</a:t>
            </a:r>
            <a:r>
              <a:rPr lang="en-US" b="1" dirty="0"/>
              <a:t> </a:t>
            </a:r>
            <a:r>
              <a:rPr lang="en-US" b="1" dirty="0" err="1"/>
              <a:t>Zakona</a:t>
            </a:r>
            <a:r>
              <a:rPr lang="en-US" b="1" dirty="0"/>
              <a:t> o </a:t>
            </a:r>
            <a:r>
              <a:rPr lang="en-US" b="1" dirty="0" err="1"/>
              <a:t>vodama</a:t>
            </a:r>
            <a:r>
              <a:rPr lang="en-US" b="1" dirty="0"/>
              <a:t> („Sl. </a:t>
            </a:r>
            <a:r>
              <a:rPr lang="en-US" b="1" dirty="0" err="1"/>
              <a:t>glasnik</a:t>
            </a:r>
            <a:r>
              <a:rPr lang="en-US" b="1" dirty="0"/>
              <a:t> RS“ </a:t>
            </a:r>
            <a:r>
              <a:rPr lang="en-US" b="1" dirty="0" err="1"/>
              <a:t>broj</a:t>
            </a:r>
            <a:r>
              <a:rPr lang="en-US" b="1" dirty="0"/>
              <a:t> 121/12 od 25.12.2012.g. )</a:t>
            </a:r>
          </a:p>
          <a:p>
            <a:r>
              <a:rPr lang="en-US" b="1" dirty="0" err="1"/>
              <a:t>Zakon</a:t>
            </a:r>
            <a:r>
              <a:rPr lang="en-US" b="1" dirty="0"/>
              <a:t> o </a:t>
            </a:r>
            <a:r>
              <a:rPr lang="en-US" b="1" dirty="0" err="1"/>
              <a:t>zaštiti</a:t>
            </a:r>
            <a:r>
              <a:rPr lang="en-US" b="1" dirty="0"/>
              <a:t> </a:t>
            </a:r>
            <a:r>
              <a:rPr lang="en-US" b="1" dirty="0" err="1"/>
              <a:t>životne</a:t>
            </a:r>
            <a:r>
              <a:rPr lang="en-US" b="1" dirty="0"/>
              <a:t> </a:t>
            </a:r>
            <a:r>
              <a:rPr lang="en-US" b="1" dirty="0" err="1"/>
              <a:t>sredine</a:t>
            </a:r>
            <a:r>
              <a:rPr lang="en-US" b="1" dirty="0"/>
              <a:t> („Sl. </a:t>
            </a:r>
            <a:r>
              <a:rPr lang="en-US" b="1" dirty="0" err="1"/>
              <a:t>glasnik</a:t>
            </a:r>
            <a:r>
              <a:rPr lang="en-US" b="1" dirty="0"/>
              <a:t> RS“ </a:t>
            </a:r>
            <a:r>
              <a:rPr lang="en-US" b="1" dirty="0" err="1"/>
              <a:t>broj</a:t>
            </a:r>
            <a:r>
              <a:rPr lang="en-US" b="1" dirty="0"/>
              <a:t> 71/12)</a:t>
            </a:r>
          </a:p>
          <a:p>
            <a:r>
              <a:rPr lang="en-US" b="1" dirty="0" err="1"/>
              <a:t>Zakon</a:t>
            </a:r>
            <a:r>
              <a:rPr lang="en-US" b="1" dirty="0"/>
              <a:t> o </a:t>
            </a:r>
            <a:r>
              <a:rPr lang="en-US" b="1" dirty="0" err="1"/>
              <a:t>koncesijama</a:t>
            </a:r>
            <a:r>
              <a:rPr lang="en-US" b="1" dirty="0"/>
              <a:t> („Sl. </a:t>
            </a:r>
            <a:r>
              <a:rPr lang="en-US" b="1" dirty="0" err="1"/>
              <a:t>glasnik</a:t>
            </a:r>
            <a:r>
              <a:rPr lang="en-US" b="1" dirty="0"/>
              <a:t> RS“ </a:t>
            </a:r>
            <a:r>
              <a:rPr lang="en-US" b="1" dirty="0" err="1"/>
              <a:t>broj</a:t>
            </a:r>
            <a:r>
              <a:rPr lang="en-US" b="1" dirty="0"/>
              <a:t> 59/13)</a:t>
            </a:r>
          </a:p>
          <a:p>
            <a:r>
              <a:rPr lang="en-US" b="1" dirty="0" err="1"/>
              <a:t>Zakon</a:t>
            </a:r>
            <a:r>
              <a:rPr lang="en-US" b="1" dirty="0"/>
              <a:t> o </a:t>
            </a:r>
            <a:r>
              <a:rPr lang="en-US" b="1" dirty="0" err="1"/>
              <a:t>o</a:t>
            </a:r>
            <a:r>
              <a:rPr lang="en-US" b="1" dirty="0"/>
              <a:t> </a:t>
            </a:r>
            <a:r>
              <a:rPr lang="en-US" b="1" dirty="0" err="1"/>
              <a:t>uređenju</a:t>
            </a:r>
            <a:r>
              <a:rPr lang="en-US" b="1" dirty="0"/>
              <a:t> </a:t>
            </a:r>
            <a:r>
              <a:rPr lang="en-US" b="1" dirty="0" err="1"/>
              <a:t>prostora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građenju</a:t>
            </a:r>
            <a:r>
              <a:rPr lang="en-US" b="1" dirty="0"/>
              <a:t> („Sl. </a:t>
            </a:r>
            <a:r>
              <a:rPr lang="en-US" b="1" dirty="0" err="1"/>
              <a:t>glasnik</a:t>
            </a:r>
            <a:r>
              <a:rPr lang="en-US" b="1" dirty="0"/>
              <a:t> RS“ </a:t>
            </a:r>
            <a:r>
              <a:rPr lang="en-US" b="1" dirty="0" err="1"/>
              <a:t>broj</a:t>
            </a:r>
            <a:r>
              <a:rPr lang="en-US" b="1" dirty="0"/>
              <a:t> 40/13)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367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196" y="1268672"/>
            <a:ext cx="10515600" cy="4351338"/>
          </a:xfrm>
        </p:spPr>
        <p:txBody>
          <a:bodyPr/>
          <a:lstStyle/>
          <a:p>
            <a:pPr marL="0" indent="0">
              <a:spcBef>
                <a:spcPts val="0"/>
              </a:spcBef>
            </a:pPr>
            <a:r>
              <a:rPr lang="en-US" sz="2000" dirty="0"/>
              <a:t>RAVILNICI</a:t>
            </a:r>
          </a:p>
          <a:p>
            <a:pPr marL="0" indent="0">
              <a:spcBef>
                <a:spcPts val="0"/>
              </a:spcBef>
            </a:pPr>
            <a:r>
              <a:rPr lang="en-US" sz="2000" dirty="0" err="1"/>
              <a:t>Pravilnik</a:t>
            </a:r>
            <a:r>
              <a:rPr lang="en-US" sz="2000" dirty="0"/>
              <a:t> o </a:t>
            </a:r>
            <a:r>
              <a:rPr lang="en-US" sz="2000" dirty="0" err="1"/>
              <a:t>uslovima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načinu</a:t>
            </a:r>
            <a:r>
              <a:rPr lang="en-US" sz="2000" dirty="0"/>
              <a:t> </a:t>
            </a:r>
            <a:r>
              <a:rPr lang="en-US" sz="2000" dirty="0" err="1"/>
              <a:t>održavanja</a:t>
            </a:r>
            <a:r>
              <a:rPr lang="en-US" sz="2000" dirty="0"/>
              <a:t> </a:t>
            </a:r>
            <a:r>
              <a:rPr lang="en-US" sz="2000" dirty="0" err="1"/>
              <a:t>riječnih</a:t>
            </a:r>
            <a:r>
              <a:rPr lang="en-US" sz="2000" dirty="0"/>
              <a:t> </a:t>
            </a:r>
            <a:r>
              <a:rPr lang="en-US" sz="2000" dirty="0" err="1"/>
              <a:t>korita</a:t>
            </a:r>
            <a:r>
              <a:rPr lang="en-US" sz="2000" dirty="0"/>
              <a:t>, </a:t>
            </a:r>
            <a:r>
              <a:rPr lang="en-US" sz="2000" dirty="0" err="1"/>
              <a:t>dislokaciji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vađenju</a:t>
            </a:r>
            <a:r>
              <a:rPr lang="en-US" sz="2000" dirty="0"/>
              <a:t> </a:t>
            </a:r>
            <a:r>
              <a:rPr lang="en-US" sz="2000" dirty="0" err="1"/>
              <a:t>materijala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vodotoka</a:t>
            </a:r>
            <a:r>
              <a:rPr lang="en-US" sz="2000" dirty="0"/>
              <a:t> (</a:t>
            </a:r>
            <a:r>
              <a:rPr lang="en-US" sz="2000" dirty="0" err="1"/>
              <a:t>Službeni</a:t>
            </a:r>
            <a:r>
              <a:rPr lang="en-US" sz="2000" dirty="0"/>
              <a:t> </a:t>
            </a:r>
            <a:r>
              <a:rPr lang="en-US" sz="2000" dirty="0" err="1"/>
              <a:t>glasnik</a:t>
            </a:r>
            <a:r>
              <a:rPr lang="en-US" sz="2000" dirty="0"/>
              <a:t> </a:t>
            </a:r>
            <a:r>
              <a:rPr lang="en-US" sz="2000" dirty="0" err="1"/>
              <a:t>Republike</a:t>
            </a:r>
            <a:r>
              <a:rPr lang="en-US" sz="2000" dirty="0"/>
              <a:t> </a:t>
            </a:r>
            <a:r>
              <a:rPr lang="en-US" sz="2000" dirty="0" err="1"/>
              <a:t>Srpske</a:t>
            </a:r>
            <a:r>
              <a:rPr lang="en-US" sz="2000" dirty="0"/>
              <a:t> br. 15, 2022)</a:t>
            </a:r>
          </a:p>
          <a:p>
            <a:pPr marL="0" indent="0"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</a:pPr>
            <a:r>
              <a:rPr lang="en-US" sz="2000" dirty="0" err="1"/>
              <a:t>Pravilnik</a:t>
            </a:r>
            <a:r>
              <a:rPr lang="en-US" sz="2000" dirty="0"/>
              <a:t> o </a:t>
            </a:r>
            <a:r>
              <a:rPr lang="en-US" sz="2000" dirty="0" err="1"/>
              <a:t>uslovima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načinu</a:t>
            </a:r>
            <a:r>
              <a:rPr lang="en-US" sz="2000" dirty="0"/>
              <a:t> </a:t>
            </a:r>
            <a:r>
              <a:rPr lang="en-US" sz="2000" dirty="0" err="1"/>
              <a:t>davanja</a:t>
            </a:r>
            <a:r>
              <a:rPr lang="en-US" sz="2000" dirty="0"/>
              <a:t> u </a:t>
            </a:r>
            <a:r>
              <a:rPr lang="en-US" sz="2000" dirty="0" err="1"/>
              <a:t>zakup</a:t>
            </a:r>
            <a:r>
              <a:rPr lang="en-US" sz="2000" dirty="0"/>
              <a:t> </a:t>
            </a:r>
            <a:r>
              <a:rPr lang="en-US" sz="2000" dirty="0" err="1"/>
              <a:t>vodnog</a:t>
            </a:r>
            <a:r>
              <a:rPr lang="en-US" sz="2000" dirty="0"/>
              <a:t> </a:t>
            </a:r>
            <a:r>
              <a:rPr lang="en-US" sz="2000" dirty="0" err="1"/>
              <a:t>zemljišta</a:t>
            </a:r>
            <a:r>
              <a:rPr lang="en-US" sz="2000" dirty="0"/>
              <a:t> (Sl. </a:t>
            </a:r>
            <a:r>
              <a:rPr lang="en-US" sz="2000" dirty="0" err="1"/>
              <a:t>Glasnik</a:t>
            </a:r>
            <a:r>
              <a:rPr lang="en-US" sz="2000" dirty="0"/>
              <a:t> RS </a:t>
            </a:r>
            <a:r>
              <a:rPr lang="en-US" sz="2000" dirty="0" err="1"/>
              <a:t>broj</a:t>
            </a:r>
            <a:r>
              <a:rPr lang="en-US" sz="2000" dirty="0"/>
              <a:t> 65/21)</a:t>
            </a:r>
          </a:p>
          <a:p>
            <a:pPr marL="0" indent="0"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</a:pPr>
            <a:r>
              <a:rPr lang="en-US" sz="2000" dirty="0" err="1"/>
              <a:t>Pravilnik</a:t>
            </a:r>
            <a:r>
              <a:rPr lang="en-US" sz="2000" dirty="0"/>
              <a:t> o </a:t>
            </a:r>
            <a:r>
              <a:rPr lang="en-US" sz="2000" dirty="0" err="1"/>
              <a:t>uslovima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načinu</a:t>
            </a:r>
            <a:r>
              <a:rPr lang="en-US" sz="2000" dirty="0"/>
              <a:t> </a:t>
            </a:r>
            <a:r>
              <a:rPr lang="en-US" sz="2000" dirty="0" err="1"/>
              <a:t>davanja</a:t>
            </a:r>
            <a:r>
              <a:rPr lang="en-US" sz="2000" dirty="0"/>
              <a:t> u </a:t>
            </a:r>
            <a:r>
              <a:rPr lang="en-US" sz="2000" dirty="0" err="1"/>
              <a:t>zakup</a:t>
            </a:r>
            <a:r>
              <a:rPr lang="en-US" sz="2000" dirty="0"/>
              <a:t> </a:t>
            </a:r>
            <a:r>
              <a:rPr lang="en-US" sz="2000" dirty="0" err="1"/>
              <a:t>vodnog</a:t>
            </a:r>
            <a:r>
              <a:rPr lang="en-US" sz="2000" dirty="0"/>
              <a:t> </a:t>
            </a:r>
            <a:r>
              <a:rPr lang="en-US" sz="2000" dirty="0" err="1"/>
              <a:t>zemljišta</a:t>
            </a:r>
            <a:r>
              <a:rPr lang="en-US" sz="2000" dirty="0"/>
              <a:t>  (Sl. </a:t>
            </a:r>
            <a:r>
              <a:rPr lang="en-US" sz="2000" dirty="0" err="1"/>
              <a:t>Glasnik</a:t>
            </a:r>
            <a:r>
              <a:rPr lang="en-US" sz="2000" dirty="0"/>
              <a:t> RS </a:t>
            </a:r>
            <a:r>
              <a:rPr lang="en-US" sz="2000" dirty="0" err="1"/>
              <a:t>broj</a:t>
            </a:r>
            <a:r>
              <a:rPr lang="en-US" sz="2000" dirty="0"/>
              <a:t> 105/17)</a:t>
            </a:r>
          </a:p>
          <a:p>
            <a:pPr marL="0" indent="0"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</a:pPr>
            <a:r>
              <a:rPr lang="en-US" sz="2000" dirty="0" err="1"/>
              <a:t>Pravilnik</a:t>
            </a:r>
            <a:r>
              <a:rPr lang="en-US" sz="2000" dirty="0"/>
              <a:t> o </a:t>
            </a:r>
            <a:r>
              <a:rPr lang="en-US" sz="2000" dirty="0" err="1"/>
              <a:t>izmjenama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dopuni</a:t>
            </a:r>
            <a:r>
              <a:rPr lang="en-US" sz="2000" dirty="0"/>
              <a:t> </a:t>
            </a:r>
            <a:r>
              <a:rPr lang="en-US" sz="2000" dirty="0" err="1"/>
              <a:t>pravilnika</a:t>
            </a:r>
            <a:r>
              <a:rPr lang="en-US" sz="2000" dirty="0"/>
              <a:t> o </a:t>
            </a:r>
            <a:r>
              <a:rPr lang="en-US" sz="2000" dirty="0" err="1"/>
              <a:t>uslovima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načinu</a:t>
            </a:r>
            <a:r>
              <a:rPr lang="en-US" sz="2000" dirty="0"/>
              <a:t> </a:t>
            </a:r>
            <a:r>
              <a:rPr lang="en-US" sz="2000" dirty="0" err="1"/>
              <a:t>davanja</a:t>
            </a:r>
            <a:r>
              <a:rPr lang="en-US" sz="2000" dirty="0"/>
              <a:t> u </a:t>
            </a:r>
            <a:r>
              <a:rPr lang="en-US" sz="2000" dirty="0" err="1"/>
              <a:t>zakup</a:t>
            </a:r>
            <a:r>
              <a:rPr lang="en-US" sz="2000" dirty="0"/>
              <a:t> </a:t>
            </a:r>
            <a:r>
              <a:rPr lang="en-US" sz="2000" dirty="0" err="1"/>
              <a:t>vodnog</a:t>
            </a:r>
            <a:r>
              <a:rPr lang="en-US" sz="2000" dirty="0"/>
              <a:t> </a:t>
            </a:r>
            <a:r>
              <a:rPr lang="en-US" sz="2000" dirty="0" err="1"/>
              <a:t>zemljišta</a:t>
            </a:r>
            <a:r>
              <a:rPr lang="en-US" sz="2000" dirty="0"/>
              <a:t> (Sl. </a:t>
            </a:r>
            <a:r>
              <a:rPr lang="en-US" sz="2000" dirty="0" err="1"/>
              <a:t>Glasnik</a:t>
            </a:r>
            <a:r>
              <a:rPr lang="en-US" sz="2000" dirty="0"/>
              <a:t> RS </a:t>
            </a:r>
            <a:r>
              <a:rPr lang="en-US" sz="2000" dirty="0" err="1"/>
              <a:t>broj</a:t>
            </a:r>
            <a:r>
              <a:rPr lang="en-US" sz="2000" dirty="0"/>
              <a:t> 83/18)</a:t>
            </a:r>
          </a:p>
          <a:p>
            <a:pPr marL="0" indent="0"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</a:pPr>
            <a:r>
              <a:rPr lang="en-US" sz="2000" dirty="0" err="1"/>
              <a:t>Pravilnik</a:t>
            </a:r>
            <a:r>
              <a:rPr lang="en-US" sz="2000" dirty="0"/>
              <a:t> o </a:t>
            </a:r>
            <a:r>
              <a:rPr lang="en-US" sz="2000" dirty="0" err="1"/>
              <a:t>uslovima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načinu</a:t>
            </a:r>
            <a:r>
              <a:rPr lang="en-US" sz="2000" dirty="0"/>
              <a:t> </a:t>
            </a:r>
            <a:r>
              <a:rPr lang="en-US" sz="2000" dirty="0" err="1"/>
              <a:t>održavanja</a:t>
            </a:r>
            <a:r>
              <a:rPr lang="en-US" sz="2000" dirty="0"/>
              <a:t> </a:t>
            </a:r>
            <a:r>
              <a:rPr lang="en-US" sz="2000" dirty="0" err="1"/>
              <a:t>riječnih</a:t>
            </a:r>
            <a:r>
              <a:rPr lang="en-US" sz="2000" dirty="0"/>
              <a:t> </a:t>
            </a:r>
            <a:r>
              <a:rPr lang="en-US" sz="2000" dirty="0" err="1"/>
              <a:t>korita</a:t>
            </a:r>
            <a:r>
              <a:rPr lang="en-US" sz="2000" dirty="0"/>
              <a:t>, </a:t>
            </a:r>
            <a:r>
              <a:rPr lang="en-US" sz="2000" dirty="0" err="1"/>
              <a:t>dislokaciji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vađenju</a:t>
            </a:r>
            <a:r>
              <a:rPr lang="en-US" sz="2000" dirty="0"/>
              <a:t> </a:t>
            </a:r>
            <a:r>
              <a:rPr lang="en-US" sz="2000" dirty="0" err="1"/>
              <a:t>materijala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vodotoka</a:t>
            </a:r>
            <a:endParaRPr lang="en-US" sz="2000" dirty="0"/>
          </a:p>
          <a:p>
            <a:pPr marL="0" indent="0"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</a:pPr>
            <a:r>
              <a:rPr lang="en-US" sz="2000" dirty="0" err="1"/>
              <a:t>Pravilnik</a:t>
            </a:r>
            <a:r>
              <a:rPr lang="en-US" sz="2000" dirty="0"/>
              <a:t> o </a:t>
            </a:r>
            <a:r>
              <a:rPr lang="en-US" sz="2000" dirty="0" err="1"/>
              <a:t>dopuni</a:t>
            </a:r>
            <a:r>
              <a:rPr lang="en-US" sz="2000" dirty="0"/>
              <a:t> </a:t>
            </a:r>
            <a:r>
              <a:rPr lang="en-US" sz="2000" dirty="0" err="1"/>
              <a:t>pravilnika</a:t>
            </a:r>
            <a:r>
              <a:rPr lang="en-US" sz="2000" dirty="0"/>
              <a:t> o </a:t>
            </a:r>
            <a:r>
              <a:rPr lang="en-US" sz="2000" dirty="0" err="1"/>
              <a:t>uslovima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načinu</a:t>
            </a:r>
            <a:r>
              <a:rPr lang="en-US" sz="2000" dirty="0"/>
              <a:t> </a:t>
            </a:r>
            <a:r>
              <a:rPr lang="en-US" sz="2000" dirty="0" err="1"/>
              <a:t>održavanja</a:t>
            </a:r>
            <a:r>
              <a:rPr lang="en-US" sz="2000" dirty="0"/>
              <a:t> </a:t>
            </a:r>
            <a:r>
              <a:rPr lang="en-US" sz="2000" dirty="0" err="1"/>
              <a:t>riječnih</a:t>
            </a:r>
            <a:r>
              <a:rPr lang="en-US" sz="2000" dirty="0"/>
              <a:t> </a:t>
            </a:r>
            <a:r>
              <a:rPr lang="en-US" sz="2000" dirty="0" err="1"/>
              <a:t>korita</a:t>
            </a:r>
            <a:r>
              <a:rPr lang="en-US" sz="2000" dirty="0"/>
              <a:t>, </a:t>
            </a:r>
            <a:r>
              <a:rPr lang="en-US" sz="2000" dirty="0" err="1"/>
              <a:t>dislokaciji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vađenju</a:t>
            </a:r>
            <a:r>
              <a:rPr lang="en-US" sz="2000" dirty="0"/>
              <a:t> </a:t>
            </a:r>
            <a:r>
              <a:rPr lang="en-US" sz="2000" dirty="0" err="1"/>
              <a:t>materijala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vodotoka</a:t>
            </a:r>
            <a:endParaRPr lang="en-US" sz="2000" dirty="0"/>
          </a:p>
          <a:p>
            <a:pPr marL="0" indent="0">
              <a:spcBef>
                <a:spcPts val="0"/>
              </a:spcBef>
            </a:pPr>
            <a:endParaRPr lang="en-US" sz="2000" dirty="0"/>
          </a:p>
          <a:p>
            <a:pPr marL="0" indent="0">
              <a:spcBef>
                <a:spcPts val="0"/>
              </a:spcBef>
            </a:pPr>
            <a:r>
              <a:rPr lang="en-US" sz="2000" dirty="0" err="1"/>
              <a:t>Pravilnik</a:t>
            </a:r>
            <a:r>
              <a:rPr lang="en-US" sz="2000" dirty="0"/>
              <a:t> o </a:t>
            </a:r>
            <a:r>
              <a:rPr lang="en-US" sz="2000" dirty="0" err="1"/>
              <a:t>izmjenama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dopunama</a:t>
            </a:r>
            <a:r>
              <a:rPr lang="en-US" sz="2000" dirty="0"/>
              <a:t> </a:t>
            </a:r>
            <a:r>
              <a:rPr lang="en-US" sz="2000" dirty="0" err="1"/>
              <a:t>pravilnika</a:t>
            </a:r>
            <a:r>
              <a:rPr lang="en-US" sz="2000" dirty="0"/>
              <a:t> o </a:t>
            </a:r>
            <a:r>
              <a:rPr lang="en-US" sz="2000" dirty="0" err="1"/>
              <a:t>uslovima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načinu</a:t>
            </a:r>
            <a:r>
              <a:rPr lang="en-US" sz="2000" dirty="0"/>
              <a:t> </a:t>
            </a:r>
            <a:r>
              <a:rPr lang="en-US" sz="2000" dirty="0" err="1"/>
              <a:t>održavanja</a:t>
            </a:r>
            <a:r>
              <a:rPr lang="en-US" sz="2000" dirty="0"/>
              <a:t> </a:t>
            </a:r>
            <a:r>
              <a:rPr lang="en-US" sz="2000" dirty="0" err="1"/>
              <a:t>riječnih</a:t>
            </a:r>
            <a:r>
              <a:rPr lang="en-US" sz="2000" dirty="0"/>
              <a:t> </a:t>
            </a:r>
            <a:r>
              <a:rPr lang="en-US" sz="2000" dirty="0" err="1"/>
              <a:t>korita</a:t>
            </a:r>
            <a:r>
              <a:rPr lang="en-US" sz="2000" dirty="0"/>
              <a:t>, </a:t>
            </a:r>
            <a:r>
              <a:rPr lang="en-US" sz="2000" dirty="0" err="1"/>
              <a:t>dislokaciji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vađenju</a:t>
            </a:r>
            <a:r>
              <a:rPr lang="en-US" sz="2000" dirty="0"/>
              <a:t> </a:t>
            </a:r>
            <a:r>
              <a:rPr lang="en-US" sz="2000" dirty="0" err="1"/>
              <a:t>materijala</a:t>
            </a:r>
            <a:r>
              <a:rPr lang="en-US" sz="2000" dirty="0"/>
              <a:t> </a:t>
            </a:r>
            <a:r>
              <a:rPr lang="en-US" sz="2000" dirty="0" err="1"/>
              <a:t>iz</a:t>
            </a:r>
            <a:r>
              <a:rPr lang="en-US" sz="2000" dirty="0"/>
              <a:t> </a:t>
            </a:r>
            <a:r>
              <a:rPr lang="en-US" sz="2000" dirty="0" err="1"/>
              <a:t>vodotoka</a:t>
            </a:r>
            <a:r>
              <a:rPr lang="en-US" sz="2000" dirty="0"/>
              <a:t> (Sl. </a:t>
            </a:r>
            <a:r>
              <a:rPr lang="en-US" sz="2000" dirty="0" err="1"/>
              <a:t>glasnik</a:t>
            </a:r>
            <a:r>
              <a:rPr lang="en-US" sz="2000" dirty="0"/>
              <a:t> RS br. 15-21)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47466" y="320444"/>
            <a:ext cx="755967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r>
              <a:rPr lang="sr-Latn-RS" dirty="0" smtClean="0"/>
              <a:t>Zakonska regulativa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2727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5084" y="384175"/>
            <a:ext cx="6027766" cy="1325563"/>
          </a:xfrm>
        </p:spPr>
        <p:txBody>
          <a:bodyPr/>
          <a:lstStyle/>
          <a:p>
            <a:r>
              <a:rPr lang="sr-Latn-RS" dirty="0" smtClean="0"/>
              <a:t>Slivovi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01" y="1709738"/>
            <a:ext cx="6606887" cy="47664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965" y="1709738"/>
            <a:ext cx="3264356" cy="417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9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1421</Words>
  <Application>Microsoft Office PowerPoint</Application>
  <PresentationFormat>Widescreen</PresentationFormat>
  <Paragraphs>264</Paragraphs>
  <Slides>40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ArialMT</vt:lpstr>
      <vt:lpstr>Calibri</vt:lpstr>
      <vt:lpstr>Candara</vt:lpstr>
      <vt:lpstr>Comic Sans MS</vt:lpstr>
      <vt:lpstr>Lucida Fax</vt:lpstr>
      <vt:lpstr>Times New Roman</vt:lpstr>
      <vt:lpstr>Times YU</vt:lpstr>
      <vt:lpstr>Wingdings</vt:lpstr>
      <vt:lpstr>Office Theme</vt:lpstr>
      <vt:lpstr>Prevencija i kontrola erozije i pregled Evropskih iskustva</vt:lpstr>
      <vt:lpstr>SADRŽAJ</vt:lpstr>
      <vt:lpstr>1. Erozija</vt:lpstr>
      <vt:lpstr>PowerPoint Presentation</vt:lpstr>
      <vt:lpstr>PowerPoint Presentation</vt:lpstr>
      <vt:lpstr>PowerPoint Presentation</vt:lpstr>
      <vt:lpstr>Zakonska regulativa</vt:lpstr>
      <vt:lpstr>PowerPoint Presentation</vt:lpstr>
      <vt:lpstr>Slivovi</vt:lpstr>
      <vt:lpstr>Rizična područja</vt:lpstr>
      <vt:lpstr>PowerPoint Presentation</vt:lpstr>
      <vt:lpstr> Biološka rekultivacija</vt:lpstr>
      <vt:lpstr>PowerPoint Presentation</vt:lpstr>
      <vt:lpstr>PowerPoint Presentation</vt:lpstr>
      <vt:lpstr>PowerPoint Presentation</vt:lpstr>
      <vt:lpstr>2. Iskustva iz evropskih zemalja</vt:lpstr>
      <vt:lpstr>PowerPoint Presentation</vt:lpstr>
      <vt:lpstr>PowerPoint Presentation</vt:lpstr>
      <vt:lpstr>Iskustva iz evropskih zemalja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Iskustva u Republici Srpskoj</vt:lpstr>
      <vt:lpstr>PowerPoint Presentation</vt:lpstr>
      <vt:lpstr>Posebni uslovi angažovanja ljudstva, mehanizacije, opreme i materijalnih sredstava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Sinisa</dc:creator>
  <cp:lastModifiedBy>WIN10</cp:lastModifiedBy>
  <cp:revision>85</cp:revision>
  <dcterms:created xsi:type="dcterms:W3CDTF">2018-12-08T13:16:54Z</dcterms:created>
  <dcterms:modified xsi:type="dcterms:W3CDTF">2022-05-17T17:28:38Z</dcterms:modified>
</cp:coreProperties>
</file>