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37" r:id="rId2"/>
    <p:sldId id="599" r:id="rId3"/>
    <p:sldId id="650" r:id="rId4"/>
    <p:sldId id="651" r:id="rId5"/>
    <p:sldId id="652" r:id="rId6"/>
    <p:sldId id="653" r:id="rId7"/>
    <p:sldId id="654" r:id="rId8"/>
    <p:sldId id="660" r:id="rId9"/>
    <p:sldId id="696" r:id="rId10"/>
    <p:sldId id="656" r:id="rId11"/>
    <p:sldId id="657" r:id="rId12"/>
    <p:sldId id="658" r:id="rId13"/>
    <p:sldId id="659" r:id="rId14"/>
    <p:sldId id="649" r:id="rId15"/>
    <p:sldId id="648" r:id="rId16"/>
    <p:sldId id="639" r:id="rId17"/>
    <p:sldId id="640" r:id="rId18"/>
    <p:sldId id="641" r:id="rId19"/>
    <p:sldId id="642" r:id="rId20"/>
    <p:sldId id="644" r:id="rId21"/>
    <p:sldId id="645" r:id="rId22"/>
    <p:sldId id="646" r:id="rId23"/>
    <p:sldId id="647" r:id="rId24"/>
    <p:sldId id="688" r:id="rId25"/>
    <p:sldId id="661" r:id="rId26"/>
    <p:sldId id="662" r:id="rId27"/>
    <p:sldId id="663" r:id="rId28"/>
    <p:sldId id="664" r:id="rId29"/>
    <p:sldId id="665" r:id="rId30"/>
    <p:sldId id="694" r:id="rId31"/>
    <p:sldId id="693" r:id="rId32"/>
    <p:sldId id="666" r:id="rId33"/>
    <p:sldId id="667" r:id="rId34"/>
    <p:sldId id="668" r:id="rId35"/>
    <p:sldId id="669" r:id="rId36"/>
    <p:sldId id="697" r:id="rId37"/>
    <p:sldId id="670" r:id="rId38"/>
    <p:sldId id="671" r:id="rId39"/>
    <p:sldId id="672" r:id="rId40"/>
    <p:sldId id="673" r:id="rId41"/>
    <p:sldId id="674" r:id="rId42"/>
    <p:sldId id="675" r:id="rId43"/>
    <p:sldId id="676" r:id="rId44"/>
    <p:sldId id="695" r:id="rId45"/>
    <p:sldId id="677" r:id="rId46"/>
    <p:sldId id="678" r:id="rId47"/>
    <p:sldId id="679" r:id="rId48"/>
    <p:sldId id="680" r:id="rId49"/>
    <p:sldId id="681" r:id="rId50"/>
    <p:sldId id="682" r:id="rId51"/>
    <p:sldId id="683" r:id="rId52"/>
    <p:sldId id="684" r:id="rId53"/>
    <p:sldId id="685" r:id="rId54"/>
    <p:sldId id="686" r:id="rId55"/>
    <p:sldId id="687" r:id="rId56"/>
    <p:sldId id="689" r:id="rId57"/>
    <p:sldId id="690" r:id="rId58"/>
    <p:sldId id="691" r:id="rId59"/>
    <p:sldId id="692" r:id="rId60"/>
    <p:sldId id="698" r:id="rId61"/>
    <p:sldId id="699" r:id="rId62"/>
    <p:sldId id="702" r:id="rId63"/>
    <p:sldId id="703" r:id="rId64"/>
    <p:sldId id="700" r:id="rId65"/>
    <p:sldId id="701" r:id="rId66"/>
    <p:sldId id="635" r:id="rId67"/>
    <p:sldId id="704" r:id="rId68"/>
    <p:sldId id="705" r:id="rId69"/>
    <p:sldId id="706" r:id="rId70"/>
    <p:sldId id="707" r:id="rId71"/>
    <p:sldId id="708" r:id="rId72"/>
    <p:sldId id="709" r:id="rId73"/>
    <p:sldId id="710" r:id="rId74"/>
    <p:sldId id="711" r:id="rId75"/>
    <p:sldId id="712" r:id="rId76"/>
    <p:sldId id="713" r:id="rId77"/>
    <p:sldId id="714" r:id="rId78"/>
    <p:sldId id="715" r:id="rId79"/>
    <p:sldId id="716" r:id="rId80"/>
    <p:sldId id="717" r:id="rId81"/>
    <p:sldId id="718" r:id="rId82"/>
    <p:sldId id="719" r:id="rId83"/>
    <p:sldId id="720" r:id="rId84"/>
    <p:sldId id="721" r:id="rId85"/>
    <p:sldId id="722" r:id="rId86"/>
    <p:sldId id="723" r:id="rId87"/>
    <p:sldId id="724" r:id="rId88"/>
    <p:sldId id="725" r:id="rId89"/>
    <p:sldId id="726" r:id="rId90"/>
    <p:sldId id="727" r:id="rId91"/>
    <p:sldId id="728" r:id="rId92"/>
    <p:sldId id="729" r:id="rId93"/>
    <p:sldId id="730" r:id="rId94"/>
    <p:sldId id="731" r:id="rId95"/>
    <p:sldId id="732" r:id="rId96"/>
    <p:sldId id="733" r:id="rId97"/>
    <p:sldId id="734" r:id="rId98"/>
    <p:sldId id="735" r:id="rId99"/>
    <p:sldId id="736" r:id="rId100"/>
    <p:sldId id="737" r:id="rId101"/>
    <p:sldId id="738" r:id="rId102"/>
    <p:sldId id="739" r:id="rId103"/>
    <p:sldId id="740" r:id="rId104"/>
    <p:sldId id="741" r:id="rId105"/>
    <p:sldId id="742" r:id="rId106"/>
    <p:sldId id="743" r:id="rId107"/>
    <p:sldId id="744" r:id="rId108"/>
    <p:sldId id="746" r:id="rId109"/>
    <p:sldId id="747" r:id="rId110"/>
    <p:sldId id="549" r:id="rId111"/>
    <p:sldId id="632" r:id="rId112"/>
    <p:sldId id="305" r:id="rId1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DFF"/>
    <a:srgbClr val="ADB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343901594127497E-2"/>
          <c:y val="2.369965739818063E-2"/>
          <c:w val="0.82893391175165398"/>
          <c:h val="0.7873468438618779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Sheet1!$G$3</c:f>
              <c:strCache>
                <c:ptCount val="1"/>
                <c:pt idx="0">
                  <c:v>MI</c:v>
                </c:pt>
              </c:strCache>
            </c:strRef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Sheet1!$F$4:$F$21</c:f>
              <c:numCache>
                <c:formatCode>General</c:formatCode>
                <c:ptCount val="18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</c:numCache>
            </c:numRef>
          </c:xVal>
          <c:yVal>
            <c:numRef>
              <c:f>Sheet1!$G$4:$G$21</c:f>
              <c:numCache>
                <c:formatCode>General</c:formatCode>
                <c:ptCount val="18"/>
                <c:pt idx="0">
                  <c:v>132.16</c:v>
                </c:pt>
                <c:pt idx="1">
                  <c:v>158.5</c:v>
                </c:pt>
                <c:pt idx="2">
                  <c:v>87</c:v>
                </c:pt>
                <c:pt idx="3">
                  <c:v>83.92</c:v>
                </c:pt>
                <c:pt idx="4">
                  <c:v>118.5</c:v>
                </c:pt>
                <c:pt idx="5">
                  <c:v>159.88000000000008</c:v>
                </c:pt>
                <c:pt idx="6">
                  <c:v>163.5</c:v>
                </c:pt>
                <c:pt idx="7">
                  <c:v>193.75</c:v>
                </c:pt>
                <c:pt idx="8">
                  <c:v>190.5</c:v>
                </c:pt>
                <c:pt idx="9">
                  <c:v>221.75</c:v>
                </c:pt>
                <c:pt idx="10">
                  <c:v>99</c:v>
                </c:pt>
                <c:pt idx="11">
                  <c:v>170.63</c:v>
                </c:pt>
                <c:pt idx="12">
                  <c:v>196</c:v>
                </c:pt>
                <c:pt idx="13">
                  <c:v>69</c:v>
                </c:pt>
                <c:pt idx="14">
                  <c:v>122</c:v>
                </c:pt>
                <c:pt idx="15">
                  <c:v>214</c:v>
                </c:pt>
                <c:pt idx="16">
                  <c:v>198</c:v>
                </c:pt>
                <c:pt idx="17">
                  <c:v>197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Sheet1!$H$3</c:f>
              <c:strCache>
                <c:ptCount val="1"/>
                <c:pt idx="0">
                  <c:v>MII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ysDash"/>
            </a:ln>
          </c:spPr>
          <c:marker>
            <c:symbol val="circle"/>
            <c:size val="7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Sheet1!$F$4:$F$21</c:f>
              <c:numCache>
                <c:formatCode>General</c:formatCode>
                <c:ptCount val="18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</c:numCache>
            </c:numRef>
          </c:xVal>
          <c:yVal>
            <c:numRef>
              <c:f>Sheet1!$H$4:$H$21</c:f>
              <c:numCache>
                <c:formatCode>General</c:formatCode>
                <c:ptCount val="18"/>
                <c:pt idx="0">
                  <c:v>120.75</c:v>
                </c:pt>
                <c:pt idx="1">
                  <c:v>152.75</c:v>
                </c:pt>
                <c:pt idx="2">
                  <c:v>71.88</c:v>
                </c:pt>
                <c:pt idx="3">
                  <c:v>64.169999999999987</c:v>
                </c:pt>
                <c:pt idx="4">
                  <c:v>96.25</c:v>
                </c:pt>
                <c:pt idx="5">
                  <c:v>107.58</c:v>
                </c:pt>
                <c:pt idx="6">
                  <c:v>129.66999999999999</c:v>
                </c:pt>
                <c:pt idx="7">
                  <c:v>146.66999999999999</c:v>
                </c:pt>
                <c:pt idx="8">
                  <c:v>138.5</c:v>
                </c:pt>
                <c:pt idx="9">
                  <c:v>153.5</c:v>
                </c:pt>
                <c:pt idx="10">
                  <c:v>57</c:v>
                </c:pt>
                <c:pt idx="11">
                  <c:v>145.58000000000001</c:v>
                </c:pt>
                <c:pt idx="12">
                  <c:v>174</c:v>
                </c:pt>
                <c:pt idx="13">
                  <c:v>56</c:v>
                </c:pt>
                <c:pt idx="14">
                  <c:v>84.42</c:v>
                </c:pt>
                <c:pt idx="15">
                  <c:v>138</c:v>
                </c:pt>
                <c:pt idx="16">
                  <c:v>151</c:v>
                </c:pt>
                <c:pt idx="17">
                  <c:v>108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Sheet1!$I$3</c:f>
              <c:strCache>
                <c:ptCount val="1"/>
                <c:pt idx="0">
                  <c:v>MIII</c:v>
                </c:pt>
              </c:strCache>
            </c:strRef>
          </c:tx>
          <c:spPr>
            <a:ln w="12700">
              <a:solidFill>
                <a:srgbClr val="0000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FFFFFF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Sheet1!$F$4:$F$21</c:f>
              <c:numCache>
                <c:formatCode>General</c:formatCode>
                <c:ptCount val="18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</c:numCache>
            </c:numRef>
          </c:xVal>
          <c:yVal>
            <c:numRef>
              <c:f>Sheet1!$I$4:$I$21</c:f>
              <c:numCache>
                <c:formatCode>General</c:formatCode>
                <c:ptCount val="18"/>
                <c:pt idx="0">
                  <c:v>99.25</c:v>
                </c:pt>
                <c:pt idx="1">
                  <c:v>131.88000000000008</c:v>
                </c:pt>
                <c:pt idx="2">
                  <c:v>56.379999999999995</c:v>
                </c:pt>
                <c:pt idx="3">
                  <c:v>42.5</c:v>
                </c:pt>
                <c:pt idx="4">
                  <c:v>80.5</c:v>
                </c:pt>
                <c:pt idx="5">
                  <c:v>117.75</c:v>
                </c:pt>
                <c:pt idx="6">
                  <c:v>135.08000000000001</c:v>
                </c:pt>
                <c:pt idx="7">
                  <c:v>180.63</c:v>
                </c:pt>
                <c:pt idx="8">
                  <c:v>187.5</c:v>
                </c:pt>
                <c:pt idx="9">
                  <c:v>215.75</c:v>
                </c:pt>
                <c:pt idx="10">
                  <c:v>115</c:v>
                </c:pt>
                <c:pt idx="11">
                  <c:v>207.08</c:v>
                </c:pt>
                <c:pt idx="12">
                  <c:v>188</c:v>
                </c:pt>
                <c:pt idx="13">
                  <c:v>85</c:v>
                </c:pt>
                <c:pt idx="14">
                  <c:v>117</c:v>
                </c:pt>
                <c:pt idx="15">
                  <c:v>202</c:v>
                </c:pt>
                <c:pt idx="16">
                  <c:v>223</c:v>
                </c:pt>
                <c:pt idx="17">
                  <c:v>191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83552144"/>
        <c:axId val="1083545072"/>
      </c:scatterChart>
      <c:valAx>
        <c:axId val="1083552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83545072"/>
        <c:crosses val="autoZero"/>
        <c:crossBetween val="midCat"/>
      </c:valAx>
      <c:valAx>
        <c:axId val="108354507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83552144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29265770423991738"/>
          <c:y val="5.9322033898305163E-2"/>
          <c:w val="9.5139607032057927E-2"/>
          <c:h val="0.1389830508474577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8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0.05125</cdr:x>
      <cdr:y>0.0505</cdr:y>
    </cdr:from>
    <cdr:to>
      <cdr:x>0.13925</cdr:x>
      <cdr:y>0.098</cdr:y>
    </cdr:to>
    <cdr:sp macro="" textlink="">
      <cdr:nvSpPr>
        <cdr:cNvPr id="512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2047" y="283797"/>
          <a:ext cx="810539" cy="2669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7432" rIns="27432" bIns="27432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1" i="0" u="none" strike="noStrike" baseline="0">
              <a:solidFill>
                <a:srgbClr val="000000"/>
              </a:solidFill>
              <a:latin typeface="Arial"/>
              <a:cs typeface="Arial"/>
            </a:rPr>
            <a:t>T [дана]</a:t>
          </a:r>
        </a:p>
      </cdr:txBody>
    </cdr:sp>
  </cdr:relSizeAnchor>
  <cdr:relSizeAnchor xmlns:cdr="http://schemas.openxmlformats.org/drawingml/2006/chartDrawing">
    <cdr:from>
      <cdr:x>0.884</cdr:x>
      <cdr:y>0.86</cdr:y>
    </cdr:from>
    <cdr:to>
      <cdr:x>0.9625</cdr:x>
      <cdr:y>0.9075</cdr:y>
    </cdr:to>
    <cdr:sp macro="" textlink="">
      <cdr:nvSpPr>
        <cdr:cNvPr id="512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42237" y="4832985"/>
          <a:ext cx="723038" cy="26693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wrap="none" lIns="27432" tIns="27432" rIns="27432" bIns="27432" anchor="ctr" upright="1">
          <a:spAutoFit/>
        </a:bodyPr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Година</a:t>
          </a:r>
          <a:endParaRPr lang="en-US" sz="1400" b="1" i="0" u="none" strike="noStrike" baseline="0" dirty="0">
            <a:solidFill>
              <a:srgbClr val="000000"/>
            </a:solidFill>
            <a:latin typeface="Arial"/>
            <a:cs typeface="Arial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28600"/>
            <a:ext cx="82296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9E986-A9B1-45EA-A7E8-29BE0690EF99}" type="slidenum">
              <a:rPr lang="sr-Latn-CS"/>
              <a:pPr>
                <a:defRPr/>
              </a:pPr>
              <a:t>‹#›</a:t>
            </a:fld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240691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53713-2E7E-466C-96D7-26648152AF2B}" type="datetimeFigureOut">
              <a:rPr lang="en-US" smtClean="0"/>
              <a:pPr/>
              <a:t>6/13/2021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56695-6066-443C-ACCB-6055F80FC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Microsoft_Excel_97-2003_Worksheet1.xls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emf"/><Relationship Id="rId4" Type="http://schemas.openxmlformats.org/officeDocument/2006/relationships/oleObject" Target="../embeddings/Microsoft_Excel_97-2003_Worksheet2.xls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emf"/><Relationship Id="rId4" Type="http://schemas.openxmlformats.org/officeDocument/2006/relationships/oleObject" Target="../embeddings/Microsoft_Excel_97-2003_Worksheet3.xls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38" y="3430909"/>
            <a:ext cx="1449362" cy="1449362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0" y="5080072"/>
            <a:ext cx="9144000" cy="77383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x-none" sz="1950" b="1" dirty="0">
                <a:solidFill>
                  <a:schemeClr val="accent2">
                    <a:lumMod val="75000"/>
                  </a:schemeClr>
                </a:solidFill>
              </a:rPr>
              <a:t>Ратко Ристић</a:t>
            </a:r>
            <a:r>
              <a:rPr lang="x-none" sz="1950" b="1" dirty="0">
                <a:solidFill>
                  <a:schemeClr val="tx1"/>
                </a:solidFill>
              </a:rPr>
              <a:t>, </a:t>
            </a:r>
            <a:r>
              <a:rPr lang="x-none" sz="1900" b="1" dirty="0">
                <a:solidFill>
                  <a:schemeClr val="accent6">
                    <a:lumMod val="75000"/>
                  </a:schemeClr>
                </a:solidFill>
              </a:rPr>
              <a:t>Универзитет у Београду</a:t>
            </a:r>
            <a:r>
              <a:rPr lang="sr-Cyrl-RS" sz="1900" b="1" dirty="0">
                <a:solidFill>
                  <a:schemeClr val="tx2"/>
                </a:solidFill>
              </a:rPr>
              <a:t>,</a:t>
            </a:r>
            <a:r>
              <a:rPr lang="x-none" sz="1900" b="1" dirty="0">
                <a:solidFill>
                  <a:schemeClr val="tx2"/>
                </a:solidFill>
              </a:rPr>
              <a:t> </a:t>
            </a:r>
            <a:r>
              <a:rPr lang="x-none" sz="1900" b="1" dirty="0" smtClean="0">
                <a:solidFill>
                  <a:schemeClr val="accent3">
                    <a:lumMod val="50000"/>
                  </a:schemeClr>
                </a:solidFill>
              </a:rPr>
              <a:t>Шумарски факултет</a:t>
            </a:r>
            <a:r>
              <a:rPr lang="sr-Cyrl-RS" sz="1900" b="1" dirty="0" smtClean="0">
                <a:solidFill>
                  <a:schemeClr val="tx2"/>
                </a:solidFill>
              </a:rPr>
              <a:t>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sr-Cyrl-RS" sz="1900" b="1" dirty="0" smtClean="0">
                <a:solidFill>
                  <a:srgbClr val="002060"/>
                </a:solidFill>
              </a:rPr>
              <a:t>Катедра </a:t>
            </a:r>
            <a:r>
              <a:rPr lang="sr-Cyrl-RS" sz="1900" b="1" dirty="0">
                <a:solidFill>
                  <a:srgbClr val="002060"/>
                </a:solidFill>
              </a:rPr>
              <a:t>за бујице и </a:t>
            </a:r>
            <a:r>
              <a:rPr lang="sr-Cyrl-RS" sz="1900" b="1" dirty="0" smtClean="0">
                <a:solidFill>
                  <a:srgbClr val="002060"/>
                </a:solidFill>
              </a:rPr>
              <a:t>ерозију</a:t>
            </a:r>
            <a:endParaRPr lang="sr-Cyrl-RS" sz="1900" b="1" dirty="0">
              <a:solidFill>
                <a:srgbClr val="00206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43000" y="1210579"/>
            <a:ext cx="6858000" cy="1639562"/>
          </a:xfrm>
        </p:spPr>
        <p:txBody>
          <a:bodyPr>
            <a:noAutofit/>
          </a:bodyPr>
          <a:lstStyle/>
          <a:p>
            <a:r>
              <a:rPr lang="sr-Cyrl-RS" sz="2250" b="1" spc="-15" dirty="0" smtClean="0">
                <a:solidFill>
                  <a:srgbClr val="C00000"/>
                </a:solidFill>
              </a:rPr>
              <a:t>ОБУКА ИНЖЕЊЕРА У ОБЛАСТИ ЗАШТИТЕ ЗЕМЉИШТА ОД ЕРОЗИЈЕ И ПРЕВЕНЦИЈЕ БУЈИЧНИХ ПОПЛАВА-ЈУГОИСТОЧНА СРБИЈА</a:t>
            </a:r>
            <a:r>
              <a:rPr lang="sr-Cyrl-RS" sz="2250" b="1" spc="-15"/>
              <a:t/>
            </a:r>
            <a:br>
              <a:rPr lang="sr-Cyrl-RS" sz="2250" b="1" spc="-15"/>
            </a:br>
            <a:r>
              <a:rPr lang="sr-Cyrl-RS" sz="2250" b="1" spc="-15" smtClean="0">
                <a:solidFill>
                  <a:srgbClr val="0070C0"/>
                </a:solidFill>
              </a:rPr>
              <a:t>-</a:t>
            </a:r>
            <a:r>
              <a:rPr lang="sr-Cyrl-RS" sz="2250" b="1" spc="-15" dirty="0" smtClean="0">
                <a:solidFill>
                  <a:srgbClr val="0070C0"/>
                </a:solidFill>
              </a:rPr>
              <a:t>Ниш, 14.06.2021.</a:t>
            </a:r>
            <a:r>
              <a:rPr lang="en-US" sz="2250" b="1" spc="-15" dirty="0" smtClean="0">
                <a:solidFill>
                  <a:srgbClr val="0070C0"/>
                </a:solidFill>
              </a:rPr>
              <a:t>-</a:t>
            </a:r>
            <a:endParaRPr lang="en-US" sz="2250" b="1" spc="-15" dirty="0">
              <a:solidFill>
                <a:srgbClr val="0070C0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3276600"/>
            <a:ext cx="1371600" cy="1684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57" y="3320988"/>
            <a:ext cx="1495008" cy="1495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057" y="3320988"/>
            <a:ext cx="2712623" cy="147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3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510" y="428625"/>
            <a:ext cx="8858250" cy="6429375"/>
          </a:xfrm>
        </p:spPr>
        <p:txBody>
          <a:bodyPr rtlCol="0">
            <a:normAutofit fontScale="92500" lnSpcReduction="10000"/>
          </a:bodyPr>
          <a:lstStyle/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x-none" b="1" u="sng" dirty="0" smtClean="0">
                <a:solidFill>
                  <a:srgbClr val="C00000"/>
                </a:solidFill>
              </a:rPr>
              <a:t>Појава бујичних поплава у периоду</a:t>
            </a:r>
            <a:r>
              <a:rPr lang="sr-Cyrl-CS" b="1" u="sng" dirty="0" smtClean="0">
                <a:solidFill>
                  <a:srgbClr val="C00000"/>
                </a:solidFill>
              </a:rPr>
              <a:t>: 1996-2014.</a:t>
            </a:r>
            <a:endParaRPr lang="x-none" b="1" u="sng" dirty="0" smtClean="0">
              <a:solidFill>
                <a:srgbClr val="C00000"/>
              </a:solidFill>
            </a:endParaRP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r-Cyrl-CS" b="1" u="sng" dirty="0" smtClean="0">
              <a:solidFill>
                <a:srgbClr val="C0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x-none" sz="3000" dirty="0" smtClean="0">
                <a:solidFill>
                  <a:srgbClr val="002060"/>
                </a:solidFill>
              </a:rPr>
              <a:t>Слив Колубаре </a:t>
            </a:r>
            <a:r>
              <a:rPr lang="sr-Cyrl-CS" sz="3000" dirty="0" smtClean="0">
                <a:solidFill>
                  <a:srgbClr val="002060"/>
                </a:solidFill>
              </a:rPr>
              <a:t>(4)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x-none" sz="3000" dirty="0" smtClean="0">
                <a:solidFill>
                  <a:srgbClr val="002060"/>
                </a:solidFill>
              </a:rPr>
              <a:t>Слив Дрине </a:t>
            </a:r>
            <a:r>
              <a:rPr lang="sr-Cyrl-CS" sz="3000" dirty="0" smtClean="0">
                <a:solidFill>
                  <a:srgbClr val="002060"/>
                </a:solidFill>
              </a:rPr>
              <a:t>(3)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x-none" sz="3000" dirty="0" smtClean="0">
                <a:solidFill>
                  <a:srgbClr val="002060"/>
                </a:solidFill>
              </a:rPr>
              <a:t>Сливови Јужне, Велике и Западне Мораве, Тимока и Пчиње</a:t>
            </a:r>
            <a:r>
              <a:rPr lang="sr-Cyrl-CS" sz="3000" dirty="0" smtClean="0">
                <a:solidFill>
                  <a:srgbClr val="002060"/>
                </a:solidFill>
              </a:rPr>
              <a:t> (1).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x-none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r-Cyrl-CS" dirty="0" smtClean="0"/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x-none" b="1" dirty="0" smtClean="0">
                <a:solidFill>
                  <a:schemeClr val="accent6">
                    <a:lumMod val="50000"/>
                  </a:schemeClr>
                </a:solidFill>
              </a:rPr>
              <a:t>Максималне дневне падавине</a:t>
            </a:r>
            <a:r>
              <a:rPr lang="sr-Cyrl-CS" b="1" dirty="0" smtClean="0">
                <a:solidFill>
                  <a:schemeClr val="accent6">
                    <a:lumMod val="50000"/>
                  </a:schemeClr>
                </a:solidFill>
              </a:rPr>
              <a:t> (1950-2014)</a:t>
            </a:r>
            <a:endParaRPr lang="x-none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r-Cyrl-C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3000" dirty="0" smtClean="0">
                <a:solidFill>
                  <a:srgbClr val="002060"/>
                </a:solidFill>
              </a:rPr>
              <a:t>157 пута &gt; 100 </a:t>
            </a:r>
            <a:r>
              <a:rPr lang="en-US" sz="3000" dirty="0" smtClean="0">
                <a:solidFill>
                  <a:srgbClr val="002060"/>
                </a:solidFill>
              </a:rPr>
              <a:t>mm</a:t>
            </a:r>
            <a:r>
              <a:rPr lang="sr-Cyrl-CS" sz="3000" dirty="0" smtClean="0">
                <a:solidFill>
                  <a:srgbClr val="002060"/>
                </a:solidFill>
              </a:rPr>
              <a:t>,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3000" dirty="0" smtClean="0">
                <a:solidFill>
                  <a:srgbClr val="002060"/>
                </a:solidFill>
              </a:rPr>
              <a:t>55 пута &gt; 120 </a:t>
            </a:r>
            <a:r>
              <a:rPr lang="en-US" sz="3000" dirty="0" smtClean="0">
                <a:solidFill>
                  <a:srgbClr val="002060"/>
                </a:solidFill>
              </a:rPr>
              <a:t>mm</a:t>
            </a:r>
            <a:r>
              <a:rPr lang="sr-Cyrl-CS" sz="3000" dirty="0" smtClean="0">
                <a:solidFill>
                  <a:srgbClr val="002060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3000" dirty="0" smtClean="0">
                <a:solidFill>
                  <a:srgbClr val="002060"/>
                </a:solidFill>
              </a:rPr>
              <a:t>23 пута &gt; 140 </a:t>
            </a:r>
            <a:r>
              <a:rPr lang="en-US" sz="3000" dirty="0" smtClean="0">
                <a:solidFill>
                  <a:srgbClr val="002060"/>
                </a:solidFill>
              </a:rPr>
              <a:t>mm</a:t>
            </a:r>
            <a:r>
              <a:rPr lang="sr-Cyrl-CS" sz="3000" dirty="0" smtClean="0">
                <a:solidFill>
                  <a:srgbClr val="002060"/>
                </a:solidFill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3000" b="1" dirty="0" smtClean="0">
                <a:solidFill>
                  <a:srgbClr val="FF0000"/>
                </a:solidFill>
              </a:rPr>
              <a:t>2 пута &gt; 210 </a:t>
            </a:r>
            <a:r>
              <a:rPr lang="en-US" sz="3000" b="1" dirty="0" smtClean="0">
                <a:solidFill>
                  <a:srgbClr val="FF0000"/>
                </a:solidFill>
              </a:rPr>
              <a:t>mm</a:t>
            </a:r>
            <a:r>
              <a:rPr lang="sr-Cyrl-CS" sz="3000" b="1" dirty="0" smtClean="0">
                <a:solidFill>
                  <a:srgbClr val="FF0000"/>
                </a:solidFill>
              </a:rPr>
              <a:t>.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3200400" y="228600"/>
            <a:ext cx="5872163" cy="77946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Санација јаруга </a:t>
            </a:r>
          </a:p>
        </p:txBody>
      </p:sp>
      <p:pic>
        <p:nvPicPr>
          <p:cNvPr id="115715" name="Content Placeholder 4" descr="PLETE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5936" r="1494" b="-333"/>
          <a:stretch>
            <a:fillRect/>
          </a:stretch>
        </p:blipFill>
        <p:spPr>
          <a:xfrm>
            <a:off x="0" y="1143000"/>
            <a:ext cx="7472363" cy="4801968"/>
          </a:xfrm>
        </p:spPr>
      </p:pic>
    </p:spTree>
    <p:extLst>
      <p:ext uri="{BB962C8B-B14F-4D97-AF65-F5344CB8AC3E}">
        <p14:creationId xmlns:p14="http://schemas.microsoft.com/office/powerpoint/2010/main" val="26719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4" descr="DSCN05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143001"/>
            <a:ext cx="369254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8"/>
          <p:cNvSpPr>
            <a:spLocks noGrp="1" noChangeArrowheads="1"/>
          </p:cNvSpPr>
          <p:nvPr>
            <p:ph type="title"/>
          </p:nvPr>
        </p:nvSpPr>
        <p:spPr>
          <a:xfrm>
            <a:off x="4648200" y="2667000"/>
            <a:ext cx="4143375" cy="593725"/>
          </a:xfrm>
          <a:ln>
            <a:miter lim="800000"/>
            <a:headEnd/>
            <a:tailEnd/>
          </a:ln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CS" sz="2400" b="1" dirty="0" smtClean="0">
                <a:solidFill>
                  <a:srgbClr val="C00000"/>
                </a:solidFill>
                <a:cs typeface="Arial" charset="0"/>
              </a:rPr>
              <a:t>Двоструки плетери са каменом испуном</a:t>
            </a:r>
            <a:r>
              <a:rPr lang="en-US" sz="2400" b="1" dirty="0" smtClean="0">
                <a:solidFill>
                  <a:srgbClr val="C00000"/>
                </a:solidFill>
                <a:cs typeface="Arial" charset="0"/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1313189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detalj 195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-2"/>
          <a:stretch>
            <a:fillRect/>
          </a:stretch>
        </p:blipFill>
        <p:spPr>
          <a:xfrm>
            <a:off x="6531" y="1075327"/>
            <a:ext cx="4176713" cy="5332412"/>
          </a:xfrm>
        </p:spPr>
      </p:pic>
      <p:pic>
        <p:nvPicPr>
          <p:cNvPr id="117763" name="Picture 2" descr="C:\Users\Ratko Ristic\Desktop\POPLAVE 2014_RATKO\FOTKE\GRDELICKA KLISURA_2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75327"/>
            <a:ext cx="4314825" cy="53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52600" y="5715000"/>
            <a:ext cx="6280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+mj-lt"/>
              </a:rPr>
              <a:t>1953</a:t>
            </a:r>
            <a:r>
              <a:rPr lang="x-none" sz="2800" b="1" dirty="0">
                <a:solidFill>
                  <a:srgbClr val="FFFF00"/>
                </a:solidFill>
                <a:latin typeface="+mj-lt"/>
              </a:rPr>
              <a:t>                                      2014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810000" y="442958"/>
            <a:ext cx="4772025" cy="5222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x-none" sz="2400" b="1" kern="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Ефекти противерозионих радова</a:t>
            </a:r>
            <a:endParaRPr lang="en-US" sz="2400" b="1" kern="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33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title"/>
          </p:nvPr>
        </p:nvSpPr>
        <p:spPr>
          <a:xfrm>
            <a:off x="3733800" y="609600"/>
            <a:ext cx="4838700" cy="538162"/>
          </a:xfrm>
          <a:ln>
            <a:miter lim="800000"/>
            <a:headEnd/>
            <a:tailEnd/>
          </a:ln>
        </p:spPr>
        <p:txBody>
          <a:bodyPr rtlCol="0" anchor="b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sr-Cyrl-CS" sz="2400" b="1" dirty="0" smtClean="0">
                <a:solidFill>
                  <a:srgbClr val="C00000"/>
                </a:solidFill>
              </a:rPr>
              <a:t>Регулација Калиманске реке </a:t>
            </a:r>
            <a:r>
              <a:rPr lang="en-US" sz="2400" b="1" dirty="0" smtClean="0">
                <a:solidFill>
                  <a:srgbClr val="C00000"/>
                </a:solidFill>
              </a:rPr>
              <a:t>(2011) </a:t>
            </a:r>
            <a:endParaRPr lang="de-DE" sz="2400" b="1" dirty="0" smtClean="0">
              <a:solidFill>
                <a:srgbClr val="C00000"/>
              </a:solidFill>
            </a:endParaRPr>
          </a:p>
        </p:txBody>
      </p:sp>
      <p:pic>
        <p:nvPicPr>
          <p:cNvPr id="118787" name="Picture 6" descr="IMG_1452-KALIMANSKA RE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1286208"/>
            <a:ext cx="6903720" cy="498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942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38" y="1219200"/>
            <a:ext cx="9144000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Latn-CS" sz="2800" b="1" cap="al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r-Latn-CS" sz="2800" b="1" cap="al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r-Cyrl-CS" sz="2800" b="1" cap="all" dirty="0" smtClean="0">
                <a:solidFill>
                  <a:schemeClr val="accent2">
                    <a:lumMod val="75000"/>
                  </a:schemeClr>
                </a:solidFill>
              </a:rPr>
              <a:t>КАРАКТЕРИСТИЧНЕ ВРЕДНОСТИ ПРОРАЧУНА ЕРОЗИОНЕ ПРОДУКЦИЈЕ И ПРОНОСА НАНОСА У УСЛОВИМА ПРЕ</a:t>
            </a:r>
            <a:r>
              <a:rPr lang="en-US" sz="2800" b="1" cap="all" dirty="0" smtClean="0">
                <a:solidFill>
                  <a:schemeClr val="accent2">
                    <a:lumMod val="75000"/>
                  </a:schemeClr>
                </a:solidFill>
              </a:rPr>
              <a:t> (1927) </a:t>
            </a:r>
            <a:r>
              <a:rPr lang="sr-Cyrl-CS" sz="2800" b="1" cap="all" dirty="0" smtClean="0">
                <a:solidFill>
                  <a:schemeClr val="accent2">
                    <a:lumMod val="75000"/>
                  </a:schemeClr>
                </a:solidFill>
              </a:rPr>
              <a:t>И ПОСЛЕ ИЗВОЂЕЊА АЕ РАДОВА</a:t>
            </a:r>
            <a:r>
              <a:rPr lang="en-US" sz="2800" b="1" cap="all" dirty="0" smtClean="0">
                <a:solidFill>
                  <a:schemeClr val="accent2">
                    <a:lumMod val="75000"/>
                  </a:schemeClr>
                </a:solidFill>
              </a:rPr>
              <a:t> (2010)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1600200"/>
            <a:ext cx="8786813" cy="45259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	</a:t>
            </a:r>
            <a:endParaRPr lang="en-US" b="1" dirty="0" smtClean="0"/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sr-Latn-CS" b="1" dirty="0" smtClean="0">
              <a:solidFill>
                <a:srgbClr val="FF0000"/>
              </a:solidFill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sr-Latn-CS" b="1" dirty="0" smtClean="0">
              <a:solidFill>
                <a:srgbClr val="FF0000"/>
              </a:solidFill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sr-Latn-CS" b="1" dirty="0" smtClean="0">
              <a:solidFill>
                <a:srgbClr val="FF0000"/>
              </a:solidFill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sr-Latn-CS" b="1" dirty="0" smtClean="0">
              <a:solidFill>
                <a:srgbClr val="FF0000"/>
              </a:solidFill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sr-Cyrl-CS" b="1" dirty="0" smtClean="0">
                <a:solidFill>
                  <a:srgbClr val="FF0000"/>
                </a:solidFill>
              </a:rPr>
              <a:t>Параметар</a:t>
            </a:r>
            <a:r>
              <a:rPr lang="en-US" b="1" dirty="0" smtClean="0">
                <a:solidFill>
                  <a:srgbClr val="FF0000"/>
                </a:solidFill>
              </a:rPr>
              <a:t>                     </a:t>
            </a:r>
            <a:r>
              <a:rPr lang="sr-Cyrl-CS" b="1" dirty="0" smtClean="0">
                <a:solidFill>
                  <a:srgbClr val="FF0000"/>
                </a:solidFill>
              </a:rPr>
              <a:t>             1</a:t>
            </a:r>
            <a:r>
              <a:rPr lang="en-US" b="1" dirty="0" smtClean="0">
                <a:solidFill>
                  <a:srgbClr val="FF0000"/>
                </a:solidFill>
              </a:rPr>
              <a:t>927             </a:t>
            </a:r>
            <a:r>
              <a:rPr lang="sr-Cyrl-CS" b="1" dirty="0" smtClean="0">
                <a:solidFill>
                  <a:srgbClr val="FF0000"/>
                </a:solidFill>
              </a:rPr>
              <a:t>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2010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b="1" dirty="0" smtClean="0">
              <a:solidFill>
                <a:srgbClr val="FF0000"/>
              </a:solidFill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err="1" smtClean="0"/>
              <a:t>W</a:t>
            </a:r>
            <a:r>
              <a:rPr lang="en-US" baseline="-25000" dirty="0" err="1" smtClean="0"/>
              <a:t>а</a:t>
            </a:r>
            <a:r>
              <a:rPr lang="en-US" baseline="-25000" dirty="0" smtClean="0"/>
              <a:t> </a:t>
            </a:r>
            <a:r>
              <a:rPr lang="en-US" dirty="0" smtClean="0"/>
              <a:t>[m</a:t>
            </a:r>
            <a:r>
              <a:rPr lang="en-US" baseline="30000" dirty="0" smtClean="0"/>
              <a:t>3</a:t>
            </a:r>
            <a:r>
              <a:rPr lang="en-US" dirty="0" smtClean="0"/>
              <a:t>]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60551.0                                       8552.0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err="1" smtClean="0"/>
              <a:t>W</a:t>
            </a:r>
            <a:r>
              <a:rPr lang="en-US" baseline="-25000" dirty="0" err="1" smtClean="0"/>
              <a:t>аsp</a:t>
            </a:r>
            <a:r>
              <a:rPr lang="en-US" dirty="0" smtClean="0"/>
              <a:t> [m</a:t>
            </a:r>
            <a:r>
              <a:rPr lang="en-US" baseline="30000" dirty="0" smtClean="0"/>
              <a:t>3</a:t>
            </a:r>
            <a:r>
              <a:rPr lang="en-US" dirty="0" smtClean="0"/>
              <a:t>·km</a:t>
            </a:r>
            <a:r>
              <a:rPr lang="en-US" baseline="30000" dirty="0" smtClean="0"/>
              <a:t>-2</a:t>
            </a:r>
            <a:r>
              <a:rPr lang="en-US" dirty="0" smtClean="0"/>
              <a:t>·year</a:t>
            </a:r>
            <a:r>
              <a:rPr lang="en-US" baseline="30000" dirty="0" smtClean="0"/>
              <a:t>-1</a:t>
            </a:r>
            <a:r>
              <a:rPr lang="en-US" dirty="0" smtClean="0"/>
              <a:t>]         </a:t>
            </a:r>
            <a:r>
              <a:rPr lang="sr-Latn-CS" dirty="0" smtClean="0"/>
              <a:t>  </a:t>
            </a:r>
            <a:r>
              <a:rPr lang="en-US" dirty="0" smtClean="0"/>
              <a:t> 3775.0                                          533.17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err="1" smtClean="0"/>
              <a:t>W</a:t>
            </a:r>
            <a:r>
              <a:rPr lang="en-US" baseline="-25000" dirty="0" err="1" smtClean="0"/>
              <a:t>аt</a:t>
            </a:r>
            <a:r>
              <a:rPr lang="en-US" dirty="0" smtClean="0"/>
              <a:t> [m</a:t>
            </a:r>
            <a:r>
              <a:rPr lang="en-US" baseline="30000" dirty="0" smtClean="0"/>
              <a:t>3</a:t>
            </a:r>
            <a:r>
              <a:rPr lang="en-US" dirty="0" smtClean="0"/>
              <a:t>]                                40011.0                                        5624.6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err="1" smtClean="0"/>
              <a:t>W</a:t>
            </a:r>
            <a:r>
              <a:rPr lang="en-US" baseline="-25000" dirty="0" err="1" smtClean="0"/>
              <a:t>atsp</a:t>
            </a:r>
            <a:r>
              <a:rPr lang="en-US" dirty="0" smtClean="0"/>
              <a:t> [m</a:t>
            </a:r>
            <a:r>
              <a:rPr lang="en-US" baseline="30000" dirty="0" smtClean="0"/>
              <a:t>3</a:t>
            </a:r>
            <a:r>
              <a:rPr lang="en-US" dirty="0" smtClean="0"/>
              <a:t>·km</a:t>
            </a:r>
            <a:r>
              <a:rPr lang="en-US" baseline="30000" dirty="0" smtClean="0"/>
              <a:t>-2</a:t>
            </a:r>
            <a:r>
              <a:rPr lang="en-US" dirty="0" smtClean="0"/>
              <a:t>·year</a:t>
            </a:r>
            <a:r>
              <a:rPr lang="en-US" baseline="30000" dirty="0" smtClean="0"/>
              <a:t>-1</a:t>
            </a:r>
            <a:r>
              <a:rPr lang="en-US" b="1" dirty="0" smtClean="0">
                <a:solidFill>
                  <a:srgbClr val="002060"/>
                </a:solidFill>
              </a:rPr>
              <a:t>]</a:t>
            </a:r>
            <a:r>
              <a:rPr lang="en-US" b="1" dirty="0" smtClean="0">
                <a:solidFill>
                  <a:srgbClr val="FF0000"/>
                </a:solidFill>
              </a:rPr>
              <a:t>          2494.45                                         350.7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err="1" smtClean="0"/>
              <a:t>W</a:t>
            </a:r>
            <a:r>
              <a:rPr lang="en-US" baseline="-25000" dirty="0" err="1" smtClean="0"/>
              <a:t>abls</a:t>
            </a:r>
            <a:r>
              <a:rPr lang="en-US" dirty="0" smtClean="0"/>
              <a:t> [m</a:t>
            </a:r>
            <a:r>
              <a:rPr lang="en-US" baseline="30000" dirty="0" smtClean="0"/>
              <a:t>3</a:t>
            </a:r>
            <a:r>
              <a:rPr lang="en-US" dirty="0" smtClean="0"/>
              <a:t>·year</a:t>
            </a:r>
            <a:r>
              <a:rPr lang="en-US" baseline="30000" dirty="0" smtClean="0"/>
              <a:t>-1</a:t>
            </a:r>
            <a:r>
              <a:rPr lang="en-US" dirty="0" smtClean="0"/>
              <a:t>]                  13031.6                                           527.61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err="1" smtClean="0"/>
              <a:t>W</a:t>
            </a:r>
            <a:r>
              <a:rPr lang="en-US" baseline="-25000" dirty="0" err="1" smtClean="0"/>
              <a:t>ass</a:t>
            </a:r>
            <a:r>
              <a:rPr lang="en-US" dirty="0" smtClean="0"/>
              <a:t> [m</a:t>
            </a:r>
            <a:r>
              <a:rPr lang="en-US" baseline="30000" dirty="0" smtClean="0"/>
              <a:t>3</a:t>
            </a:r>
            <a:r>
              <a:rPr lang="en-US" dirty="0" smtClean="0"/>
              <a:t>·year</a:t>
            </a:r>
            <a:r>
              <a:rPr lang="en-US" baseline="30000" dirty="0" smtClean="0"/>
              <a:t>-1</a:t>
            </a:r>
            <a:r>
              <a:rPr lang="en-US" dirty="0" smtClean="0"/>
              <a:t>]                   26979.4                                         5096.99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US" dirty="0" smtClean="0"/>
              <a:t>Z                                                  </a:t>
            </a:r>
            <a:r>
              <a:rPr lang="en-US" b="1" dirty="0" smtClean="0">
                <a:solidFill>
                  <a:srgbClr val="FF0000"/>
                </a:solidFill>
              </a:rPr>
              <a:t>1.25                                             0.36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9761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7110412" cy="473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4191000" y="304800"/>
            <a:ext cx="4886325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x-none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itchFamily="18" charset="0"/>
                <a:cs typeface="Arial" charset="0"/>
              </a:rPr>
              <a:t>Историјски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itchFamily="18" charset="0"/>
                <a:cs typeface="Arial" charset="0"/>
              </a:rPr>
              <a:t> (1929) </a:t>
            </a:r>
            <a:r>
              <a:rPr lang="x-none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itchFamily="18" charset="0"/>
                <a:cs typeface="Arial" charset="0"/>
              </a:rPr>
              <a:t>и рачунски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itchFamily="18" charset="0"/>
                <a:cs typeface="Arial" charset="0"/>
              </a:rPr>
              <a:t>(2010) </a:t>
            </a:r>
            <a:r>
              <a:rPr lang="x-none" sz="24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pitchFamily="18" charset="0"/>
                <a:cs typeface="Arial" charset="0"/>
              </a:rPr>
              <a:t>хидрограми максималног протицаја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144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3"/>
          <p:cNvSpPr>
            <a:spLocks noChangeArrowheads="1"/>
          </p:cNvSpPr>
          <p:nvPr/>
        </p:nvSpPr>
        <p:spPr bwMode="auto">
          <a:xfrm>
            <a:off x="285750" y="1857375"/>
            <a:ext cx="8858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002060"/>
                </a:solidFill>
              </a:rPr>
              <a:t>Укупна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цена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извођења</a:t>
            </a:r>
            <a:r>
              <a:rPr lang="en-US" sz="3600" b="1" dirty="0">
                <a:solidFill>
                  <a:srgbClr val="002060"/>
                </a:solidFill>
              </a:rPr>
              <a:t> АЕ </a:t>
            </a:r>
            <a:r>
              <a:rPr lang="en-US" sz="3600" b="1" dirty="0" err="1">
                <a:solidFill>
                  <a:srgbClr val="002060"/>
                </a:solidFill>
              </a:rPr>
              <a:t>радова</a:t>
            </a:r>
            <a:r>
              <a:rPr lang="sr-Latn-CS" sz="3600" b="1" dirty="0">
                <a:solidFill>
                  <a:srgbClr val="002060"/>
                </a:solidFill>
              </a:rPr>
              <a:t> </a:t>
            </a:r>
            <a:endParaRPr lang="en-US" sz="36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sz="3600" b="1" dirty="0">
                <a:solidFill>
                  <a:srgbClr val="002060"/>
                </a:solidFill>
              </a:rPr>
              <a:t>(1927-2006) </a:t>
            </a:r>
            <a:r>
              <a:rPr lang="en-US" sz="3600" b="1" dirty="0" err="1">
                <a:solidFill>
                  <a:srgbClr val="002060"/>
                </a:solidFill>
              </a:rPr>
              <a:t>износи</a:t>
            </a:r>
            <a:endParaRPr lang="sr-Latn-CS" sz="36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r-Latn-C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rgbClr val="FF0000"/>
                </a:solidFill>
              </a:rPr>
              <a:t>4.370.850 </a:t>
            </a:r>
            <a:r>
              <a:rPr lang="en-US" sz="3600" b="1" dirty="0" err="1">
                <a:solidFill>
                  <a:srgbClr val="FF0000"/>
                </a:solidFill>
              </a:rPr>
              <a:t>евра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56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4028948" y="368300"/>
            <a:ext cx="4080044" cy="8509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Ски стаза на Старој планини</a:t>
            </a:r>
          </a:p>
        </p:txBody>
      </p:sp>
      <p:pic>
        <p:nvPicPr>
          <p:cNvPr id="122883" name="Content Placeholder 3" descr="Figura_12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057897" cy="459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Rectangle 2"/>
          <p:cNvSpPr>
            <a:spLocks noChangeArrowheads="1"/>
          </p:cNvSpPr>
          <p:nvPr/>
        </p:nvSpPr>
        <p:spPr bwMode="auto">
          <a:xfrm>
            <a:off x="1763713" y="4375150"/>
            <a:ext cx="112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 b="1">
                <a:solidFill>
                  <a:srgbClr val="FFC000"/>
                </a:solidFill>
              </a:rPr>
              <a:t>2007</a:t>
            </a:r>
            <a:endParaRPr lang="en-US" sz="3600">
              <a:solidFill>
                <a:srgbClr val="FFC000"/>
              </a:solidFill>
            </a:endParaRPr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6443663" y="4373563"/>
            <a:ext cx="1120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3600" b="1">
                <a:solidFill>
                  <a:srgbClr val="C00000"/>
                </a:solidFill>
              </a:rPr>
              <a:t>2014</a:t>
            </a:r>
            <a:endParaRPr lang="en-US" sz="36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457200" y="1066800"/>
            <a:ext cx="7696200" cy="1037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Према</a:t>
            </a:r>
            <a:r>
              <a:rPr lang="en-US" sz="2000" b="1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r-Cyrl-RS" sz="2000" b="1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ППРС </a:t>
            </a: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до</a:t>
            </a:r>
            <a:r>
              <a:rPr lang="en-US" sz="2000" b="1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2050. </a:t>
            </a:r>
            <a:r>
              <a:rPr lang="en-US" sz="2000" b="1" dirty="0" err="1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године</a:t>
            </a:r>
            <a:r>
              <a:rPr lang="sr-Cyrl-RS" sz="2000" b="1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r-Cyrl-R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en-U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41,4% (36.581,45 km</a:t>
            </a:r>
            <a:r>
              <a:rPr lang="en-US" sz="2000" baseline="30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  <a:r>
              <a:rPr lang="en-U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sr-Cyrl-R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односно, </a:t>
            </a:r>
            <a:r>
              <a:rPr lang="en-US" sz="2000" dirty="0" err="1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за</a:t>
            </a:r>
            <a:r>
              <a:rPr lang="en-U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10.868,40 km</a:t>
            </a:r>
            <a:r>
              <a:rPr lang="en-US" sz="2000" baseline="30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(1.086.840 ha</a:t>
            </a:r>
            <a:r>
              <a:rPr lang="en-US" sz="2000" dirty="0" smtClean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sr-Cyrl-RS" sz="2000" dirty="0" smtClean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sr-Cyrl-R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тренутно: 25.713,05 </a:t>
            </a:r>
            <a:r>
              <a:rPr lang="en-U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km</a:t>
            </a:r>
            <a:r>
              <a:rPr lang="en-US" sz="2000" baseline="30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(29,1%)</a:t>
            </a: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 </a:t>
            </a:r>
            <a:r>
              <a:rPr lang="sr-Cyrl-RS" sz="2400" b="1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фаза (2021-2030 </a:t>
            </a:r>
            <a:r>
              <a:rPr lang="en-US" sz="2400" b="1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LDN</a:t>
            </a:r>
            <a:r>
              <a:rPr lang="sr-Cyrl-RS" sz="2400" b="1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):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sr-Cyrl-RS" sz="20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r-Cyrl-RS" sz="24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100.000 </a:t>
            </a:r>
            <a:r>
              <a:rPr lang="sr-Latn-RS" sz="24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ha</a:t>
            </a:r>
            <a:r>
              <a:rPr lang="sr-Cyrl-RS" sz="24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голети и деградираних површина јужно од Саве и Дунава;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sr-Cyrl-RS" sz="24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171.831 </a:t>
            </a:r>
            <a:r>
              <a:rPr lang="sr-Latn-RS" sz="24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ha</a:t>
            </a:r>
            <a:r>
              <a:rPr lang="sr-Cyrl-RS" sz="24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шума у АП Војводини</a:t>
            </a:r>
          </a:p>
          <a:p>
            <a:pPr algn="just">
              <a:spcBef>
                <a:spcPct val="0"/>
              </a:spcBef>
              <a:buFontTx/>
              <a:buChar char="-"/>
            </a:pPr>
            <a:r>
              <a:rPr lang="sr-Cyrl-RS" sz="2400" dirty="0">
                <a:solidFill>
                  <a:srgbClr val="25406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 трошкови: 478 милиона евра</a:t>
            </a:r>
          </a:p>
          <a:p>
            <a:pPr algn="just">
              <a:spcBef>
                <a:spcPct val="0"/>
              </a:spcBef>
              <a:buFontTx/>
              <a:buChar char="-"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Char char="-"/>
            </a:pP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sr-Cyrl-RS" sz="24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sr-Cyrl-RS" sz="2000" dirty="0">
              <a:solidFill>
                <a:srgbClr val="254061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sz="2000" dirty="0">
              <a:solidFill>
                <a:srgbClr val="25406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2017" y="4648200"/>
            <a:ext cx="274637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2400" b="1" dirty="0">
                <a:solidFill>
                  <a:srgbClr val="C00000"/>
                </a:solidFill>
                <a:latin typeface="+mn-lt"/>
                <a:ea typeface="Times New Roman" pitchFamily="18" charset="0"/>
                <a:cs typeface="Calibri" pitchFamily="34" charset="0"/>
              </a:rPr>
              <a:t>II </a:t>
            </a:r>
            <a:r>
              <a:rPr lang="sr-Cyrl-RS" sz="2400" b="1" dirty="0">
                <a:solidFill>
                  <a:srgbClr val="C00000"/>
                </a:solidFill>
                <a:latin typeface="+mn-lt"/>
                <a:ea typeface="Times New Roman" pitchFamily="18" charset="0"/>
                <a:cs typeface="Calibri" pitchFamily="34" charset="0"/>
              </a:rPr>
              <a:t>фаза (20</a:t>
            </a:r>
            <a:r>
              <a:rPr lang="en-US" sz="2400" b="1" dirty="0">
                <a:solidFill>
                  <a:srgbClr val="C00000"/>
                </a:solidFill>
                <a:latin typeface="+mn-lt"/>
                <a:ea typeface="Times New Roman" pitchFamily="18" charset="0"/>
                <a:cs typeface="Calibri" pitchFamily="34" charset="0"/>
              </a:rPr>
              <a:t>3</a:t>
            </a:r>
            <a:r>
              <a:rPr lang="sr-Cyrl-RS" sz="2400" b="1" dirty="0">
                <a:solidFill>
                  <a:srgbClr val="C00000"/>
                </a:solidFill>
                <a:latin typeface="+mn-lt"/>
                <a:ea typeface="Times New Roman" pitchFamily="18" charset="0"/>
                <a:cs typeface="Calibri" pitchFamily="34" charset="0"/>
              </a:rPr>
              <a:t>1-20</a:t>
            </a:r>
            <a:r>
              <a:rPr lang="en-US" sz="2400" b="1" dirty="0">
                <a:solidFill>
                  <a:srgbClr val="C00000"/>
                </a:solidFill>
                <a:latin typeface="+mn-lt"/>
                <a:ea typeface="Times New Roman" pitchFamily="18" charset="0"/>
                <a:cs typeface="Calibri" pitchFamily="34" charset="0"/>
              </a:rPr>
              <a:t>50</a:t>
            </a:r>
            <a:r>
              <a:rPr lang="sr-Cyrl-RS" sz="2400" b="1" dirty="0">
                <a:solidFill>
                  <a:srgbClr val="C00000"/>
                </a:solidFill>
                <a:latin typeface="+mn-lt"/>
                <a:ea typeface="Times New Roman" pitchFamily="18" charset="0"/>
                <a:cs typeface="Calibri" pitchFamily="34" charset="0"/>
              </a:rPr>
              <a:t>):</a:t>
            </a:r>
            <a:endParaRPr lang="en-US" sz="2400" b="1" dirty="0">
              <a:solidFill>
                <a:srgbClr val="C00000"/>
              </a:solidFill>
              <a:latin typeface="+mn-lt"/>
              <a:ea typeface="Times New Roman" pitchFamily="18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5257800"/>
            <a:ext cx="4640263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Char char="-"/>
              <a:defRPr/>
            </a:pPr>
            <a:r>
              <a:rPr lang="sr-Cyrl-R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815.009 </a:t>
            </a:r>
            <a:r>
              <a:rPr lang="sr-Latn-R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</a:t>
            </a:r>
            <a:r>
              <a:rPr lang="sr-Cyrl-R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;</a:t>
            </a:r>
          </a:p>
          <a:p>
            <a:pPr>
              <a:buFontTx/>
              <a:buChar char="-"/>
              <a:defRPr/>
            </a:pPr>
            <a:r>
              <a:rPr lang="sr-Cyrl-RS" sz="2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трошкови: 1,793 милијарди евра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2" y="1366145"/>
            <a:ext cx="6136146" cy="4583806"/>
          </a:xfrm>
        </p:spPr>
      </p:pic>
      <p:sp>
        <p:nvSpPr>
          <p:cNvPr id="6147" name="Title 1"/>
          <p:cNvSpPr txBox="1">
            <a:spLocks/>
          </p:cNvSpPr>
          <p:nvPr/>
        </p:nvSpPr>
        <p:spPr bwMode="auto">
          <a:xfrm>
            <a:off x="6099634" y="2743200"/>
            <a:ext cx="327501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r-Cyrl-RS" sz="2800" b="1" dirty="0">
                <a:solidFill>
                  <a:srgbClr val="C00000"/>
                </a:solidFill>
              </a:rPr>
              <a:t>„РИО“ </a:t>
            </a:r>
            <a:r>
              <a:rPr lang="en-US" sz="2800" b="1" dirty="0" err="1">
                <a:solidFill>
                  <a:srgbClr val="C00000"/>
                </a:solidFill>
              </a:rPr>
              <a:t>конвенције</a:t>
            </a:r>
            <a:r>
              <a:rPr lang="sr-Cyrl-RS" sz="2800" b="1" dirty="0">
                <a:solidFill>
                  <a:srgbClr val="C00000"/>
                </a:solidFill>
              </a:rPr>
              <a:t>  и повезаност са IPBES</a:t>
            </a:r>
            <a:r>
              <a:rPr lang="en-US" sz="2800" dirty="0">
                <a:solidFill>
                  <a:srgbClr val="C00000"/>
                </a:solidFill>
              </a:rPr>
              <a:t/>
            </a:r>
            <a:br>
              <a:rPr lang="en-US" sz="2800" dirty="0">
                <a:solidFill>
                  <a:srgbClr val="C00000"/>
                </a:solidFill>
              </a:rPr>
            </a:b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8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3429000" y="381000"/>
            <a:ext cx="5334000" cy="7794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1973. - </a:t>
            </a:r>
            <a:r>
              <a:rPr lang="en-US" sz="2400" b="1" dirty="0" err="1" smtClean="0">
                <a:solidFill>
                  <a:srgbClr val="C00000"/>
                </a:solidFill>
                <a:latin typeface="+mn-lt"/>
              </a:rPr>
              <a:t>Корбевачка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+mn-lt"/>
              </a:rPr>
              <a:t>река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 (13 </a:t>
            </a:r>
            <a:r>
              <a:rPr lang="en-US" sz="2400" b="1" dirty="0" err="1" smtClean="0">
                <a:solidFill>
                  <a:srgbClr val="C00000"/>
                </a:solidFill>
                <a:latin typeface="+mn-lt"/>
              </a:rPr>
              <a:t>жртава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pic>
        <p:nvPicPr>
          <p:cNvPr id="10243" name="Picture 4" descr="Korbevačka reka-7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" r="1378"/>
          <a:stretch>
            <a:fillRect/>
          </a:stretch>
        </p:blipFill>
        <p:spPr>
          <a:xfrm>
            <a:off x="76200" y="1210759"/>
            <a:ext cx="7239001" cy="4680454"/>
          </a:xfrm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9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533400"/>
            <a:ext cx="6172200" cy="529568"/>
          </a:xfrm>
        </p:spPr>
        <p:txBody>
          <a:bodyPr>
            <a:noAutofit/>
          </a:bodyPr>
          <a:lstStyle/>
          <a:p>
            <a:r>
              <a:rPr lang="sr-Cyrl-CS" sz="2000" b="1" dirty="0">
                <a:solidFill>
                  <a:srgbClr val="C00000"/>
                </a:solidFill>
              </a:rPr>
              <a:t>Меродавне кишомерне станице и забележени историјски максимуми падавина</a:t>
            </a:r>
            <a:endParaRPr lang="en-US" sz="2000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7651520"/>
              </p:ext>
            </p:extLst>
          </p:nvPr>
        </p:nvGraphicFramePr>
        <p:xfrm>
          <a:off x="1066801" y="1219201"/>
          <a:ext cx="7010401" cy="472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57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352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64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052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379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 dirty="0">
                          <a:effectLst/>
                        </a:rPr>
                        <a:t>Кишомерна станица</a:t>
                      </a:r>
                      <a:endParaRPr lang="en-US" sz="1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 dirty="0">
                          <a:effectLst/>
                        </a:rPr>
                        <a:t>Период осматрања</a:t>
                      </a:r>
                      <a:endParaRPr lang="en-US" sz="1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 dirty="0">
                          <a:effectLst/>
                        </a:rPr>
                        <a:t> </a:t>
                      </a:r>
                      <a:endParaRPr lang="en-US" sz="1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 dirty="0">
                          <a:effectLst/>
                        </a:rPr>
                        <a:t>(године)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>
                          <a:effectLst/>
                        </a:rPr>
                        <a:t>Дневни максимум падавина измерен до </a:t>
                      </a:r>
                      <a:r>
                        <a:rPr lang="sr-Cyrl-RS" sz="1500">
                          <a:effectLst/>
                        </a:rPr>
                        <a:t>краја </a:t>
                      </a:r>
                      <a:r>
                        <a:rPr lang="sr-Cyrl-CS" sz="1500">
                          <a:effectLst/>
                        </a:rPr>
                        <a:t>2013. године</a:t>
                      </a:r>
                      <a:endParaRPr lang="en-US" sz="1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>
                          <a:effectLst/>
                        </a:rPr>
                        <a:t> </a:t>
                      </a:r>
                      <a:endParaRPr lang="en-US" sz="1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>
                          <a:effectLst/>
                        </a:rPr>
                        <a:t>[</a:t>
                      </a:r>
                      <a:r>
                        <a:rPr lang="en-US" sz="1500">
                          <a:effectLst/>
                        </a:rPr>
                        <a:t>mm</a:t>
                      </a:r>
                      <a:r>
                        <a:rPr lang="sr-Cyrl-CS" sz="1500">
                          <a:effectLst/>
                        </a:rPr>
                        <a:t>]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>
                          <a:effectLst/>
                        </a:rPr>
                        <a:t>Дневни максимум падавина измерен маја 2014. године</a:t>
                      </a:r>
                      <a:endParaRPr lang="en-US" sz="1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>
                          <a:effectLst/>
                        </a:rPr>
                        <a:t> </a:t>
                      </a:r>
                      <a:endParaRPr lang="en-US" sz="1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500">
                          <a:effectLst/>
                        </a:rPr>
                        <a:t>[</a:t>
                      </a:r>
                      <a:r>
                        <a:rPr lang="en-US" sz="1500">
                          <a:effectLst/>
                        </a:rPr>
                        <a:t>mm</a:t>
                      </a:r>
                      <a:r>
                        <a:rPr lang="sr-Cyrl-CS" sz="1500">
                          <a:effectLst/>
                        </a:rPr>
                        <a:t>]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7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Каленић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1950-2014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rgbClr val="FF0000"/>
                          </a:solidFill>
                          <a:effectLst/>
                        </a:rPr>
                        <a:t>130.6</a:t>
                      </a:r>
                      <a:r>
                        <a:rPr lang="sr-Cyrl-RS" sz="1500" dirty="0">
                          <a:effectLst/>
                        </a:rPr>
                        <a:t> </a:t>
                      </a:r>
                      <a:endParaRPr lang="en-US" sz="1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(1985)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124.2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Партизани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1949-2014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107.5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rgbClr val="FF0000"/>
                          </a:solidFill>
                          <a:effectLst/>
                        </a:rPr>
                        <a:t>160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7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Степојевац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1949-2014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133.6 </a:t>
                      </a:r>
                      <a:endParaRPr lang="en-US" sz="15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(1974)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rgbClr val="FF0000"/>
                          </a:solidFill>
                          <a:effectLst/>
                        </a:rPr>
                        <a:t>185.1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Сопот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1949-2014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94.2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rgbClr val="FF0000"/>
                          </a:solidFill>
                          <a:effectLst/>
                        </a:rPr>
                        <a:t>124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Сибница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1949-2014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83.6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rgbClr val="FF0000"/>
                          </a:solidFill>
                          <a:effectLst/>
                        </a:rPr>
                        <a:t>182.5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7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Лазаревац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1941-2014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rgbClr val="FF0000"/>
                          </a:solidFill>
                          <a:effectLst/>
                        </a:rPr>
                        <a:t>173.6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(1996)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163.2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7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Велика Иванча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1953-2014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75</a:t>
                      </a:r>
                      <a:endParaRPr lang="en-US" sz="1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(1999)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rgbClr val="FF0000"/>
                          </a:solidFill>
                          <a:effectLst/>
                        </a:rPr>
                        <a:t>76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78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Дудовица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1950-2013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rgbClr val="FF0000"/>
                          </a:solidFill>
                          <a:effectLst/>
                        </a:rPr>
                        <a:t>91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(1996)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dirty="0">
                          <a:effectLst/>
                        </a:rPr>
                        <a:t>/</a:t>
                      </a:r>
                      <a:endParaRPr lang="en-US" sz="1500" dirty="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8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Рудовци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1951-2014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>
                          <a:effectLst/>
                        </a:rPr>
                        <a:t>80.4</a:t>
                      </a:r>
                      <a:endParaRPr lang="en-US" sz="1500"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RS" sz="1500" b="1" dirty="0">
                          <a:solidFill>
                            <a:srgbClr val="FF0000"/>
                          </a:solidFill>
                          <a:effectLst/>
                        </a:rPr>
                        <a:t>160</a:t>
                      </a:r>
                      <a:endParaRPr lang="en-US" sz="1500" b="1" dirty="0">
                        <a:solidFill>
                          <a:srgbClr val="FF0000"/>
                        </a:solidFill>
                        <a:effectLst/>
                        <a:latin typeface="YU L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8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http://www.seevccc.rs/test/wp-content/uploads/2010/07/tpaa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91547"/>
            <a:ext cx="8922171" cy="345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000" y="304800"/>
            <a:ext cx="6535340" cy="9168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563"/>
              </a:spcAft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Temperature and precipitation annual change for period 2071-2100 according to A2 scenario.</a:t>
            </a:r>
            <a:endParaRPr lang="en-US" sz="2400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6980" name="Rectangle 6"/>
          <p:cNvSpPr>
            <a:spLocks noChangeArrowheads="1"/>
          </p:cNvSpPr>
          <p:nvPr/>
        </p:nvSpPr>
        <p:spPr bwMode="auto">
          <a:xfrm>
            <a:off x="990600" y="1593850"/>
            <a:ext cx="7603492" cy="42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spcAft>
                <a:spcPts val="563"/>
              </a:spcAft>
              <a:buNone/>
            </a:pPr>
            <a:r>
              <a:rPr lang="en-US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Regional climatic model </a:t>
            </a:r>
            <a:r>
              <a:rPr lang="en-US" sz="20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Djurdjevic</a:t>
            </a:r>
            <a:r>
              <a:rPr lang="en-US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(SEEVECCC)</a:t>
            </a:r>
            <a:r>
              <a:rPr lang="sr-Cyrl-RS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University of Belgrade</a:t>
            </a:r>
          </a:p>
        </p:txBody>
      </p:sp>
    </p:spTree>
    <p:extLst>
      <p:ext uri="{BB962C8B-B14F-4D97-AF65-F5344CB8AC3E}">
        <p14:creationId xmlns:p14="http://schemas.microsoft.com/office/powerpoint/2010/main" val="41597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0" y="3276600"/>
            <a:ext cx="5811831" cy="55972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sr-Cyrl-CS" sz="4000" b="1" dirty="0">
                <a:solidFill>
                  <a:srgbClr val="C00000"/>
                </a:solidFill>
              </a:rPr>
              <a:t>Хвала на пажњи</a:t>
            </a:r>
            <a:r>
              <a:rPr lang="en-US" sz="4000" b="1" dirty="0">
                <a:solidFill>
                  <a:srgbClr val="C00000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381000"/>
            <a:ext cx="5638800" cy="5651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C00000"/>
                </a:solidFill>
              </a:rPr>
              <a:t>1988. </a:t>
            </a:r>
            <a:r>
              <a:rPr lang="x-none" sz="2400" b="1" dirty="0" smtClean="0">
                <a:solidFill>
                  <a:srgbClr val="C00000"/>
                </a:solidFill>
              </a:rPr>
              <a:t>- Власотинце (4 жртве)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1267" name="Picture 2" descr="VLASDJ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3" b="22525"/>
          <a:stretch>
            <a:fillRect/>
          </a:stretch>
        </p:blipFill>
        <p:spPr bwMode="auto">
          <a:xfrm>
            <a:off x="134939" y="1171536"/>
            <a:ext cx="7104061" cy="486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87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200400" y="381000"/>
            <a:ext cx="5791200" cy="63658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smtClean="0">
                <a:solidFill>
                  <a:srgbClr val="C00000"/>
                </a:solidFill>
              </a:rPr>
              <a:t>2010. - </a:t>
            </a:r>
            <a:r>
              <a:rPr lang="en-US" sz="2800" b="1" dirty="0" err="1" smtClean="0">
                <a:solidFill>
                  <a:srgbClr val="C00000"/>
                </a:solidFill>
              </a:rPr>
              <a:t>Трговиште</a:t>
            </a:r>
            <a:r>
              <a:rPr lang="en-US" sz="2800" b="1" dirty="0" smtClean="0">
                <a:solidFill>
                  <a:srgbClr val="C00000"/>
                </a:solidFill>
              </a:rPr>
              <a:t> (2 </a:t>
            </a:r>
            <a:r>
              <a:rPr lang="en-US" sz="2800" b="1" dirty="0" err="1" smtClean="0">
                <a:solidFill>
                  <a:srgbClr val="C00000"/>
                </a:solidFill>
              </a:rPr>
              <a:t>жртве</a:t>
            </a:r>
            <a:r>
              <a:rPr lang="en-US" sz="2800" b="1" dirty="0" smtClean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12291" name="Picture 5" descr="IMG_3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" r="19016" b="24225"/>
          <a:stretch>
            <a:fillRect/>
          </a:stretch>
        </p:blipFill>
        <p:spPr bwMode="auto">
          <a:xfrm>
            <a:off x="0" y="1102811"/>
            <a:ext cx="7288258" cy="491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97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8"/>
          <p:cNvSpPr>
            <a:spLocks noGrp="1" noChangeArrowheads="1"/>
          </p:cNvSpPr>
          <p:nvPr>
            <p:ph type="title"/>
          </p:nvPr>
        </p:nvSpPr>
        <p:spPr>
          <a:xfrm>
            <a:off x="4114800" y="1235936"/>
            <a:ext cx="5224463" cy="785813"/>
          </a:xfrm>
        </p:spPr>
        <p:txBody>
          <a:bodyPr rtlCol="0" anchor="b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x-none" sz="2800" b="1" dirty="0" smtClean="0">
                <a:solidFill>
                  <a:srgbClr val="C00000"/>
                </a:solidFill>
                <a:latin typeface="+mn-lt"/>
              </a:rPr>
              <a:t>Просторни распоред најдеструктивнијих бујичних поплава у Србији од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1950 </a:t>
            </a:r>
            <a:r>
              <a:rPr lang="sr-Cyrl-CS" sz="2800" b="1" dirty="0" smtClean="0">
                <a:solidFill>
                  <a:srgbClr val="C00000"/>
                </a:solidFill>
                <a:latin typeface="+mn-lt"/>
              </a:rPr>
              <a:t>до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2020</a:t>
            </a:r>
            <a:endParaRPr lang="de-DE" sz="28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219" name="Rectangle 69"/>
          <p:cNvSpPr>
            <a:spLocks noChangeArrowheads="1"/>
          </p:cNvSpPr>
          <p:nvPr/>
        </p:nvSpPr>
        <p:spPr bwMode="auto">
          <a:xfrm>
            <a:off x="4940300" y="2057400"/>
            <a:ext cx="38163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0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0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0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500" b="1" dirty="0"/>
              <a:t>● </a:t>
            </a:r>
            <a:r>
              <a:rPr lang="en-US" sz="2500" b="1" dirty="0" err="1">
                <a:solidFill>
                  <a:srgbClr val="002060"/>
                </a:solidFill>
              </a:rPr>
              <a:t>губитак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људских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живота</a:t>
            </a:r>
            <a:r>
              <a:rPr lang="en-US" sz="2500" b="1" dirty="0">
                <a:solidFill>
                  <a:srgbClr val="002060"/>
                </a:solidFill>
              </a:rPr>
              <a:t> и </a:t>
            </a:r>
            <a:r>
              <a:rPr lang="en-US" sz="2500" b="1" dirty="0" err="1">
                <a:solidFill>
                  <a:srgbClr val="002060"/>
                </a:solidFill>
              </a:rPr>
              <a:t>материјалне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штете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500" b="1" dirty="0">
                <a:solidFill>
                  <a:srgbClr val="CC0000"/>
                </a:solidFill>
              </a:rPr>
              <a:t>●</a:t>
            </a:r>
            <a:r>
              <a:rPr lang="en-US" sz="2500" b="1" dirty="0"/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материјалне</a:t>
            </a:r>
            <a:r>
              <a:rPr lang="en-US" sz="2500" b="1" dirty="0">
                <a:solidFill>
                  <a:srgbClr val="002060"/>
                </a:solidFill>
              </a:rPr>
              <a:t> </a:t>
            </a:r>
            <a:r>
              <a:rPr lang="en-US" sz="2500" b="1" dirty="0" err="1">
                <a:solidFill>
                  <a:srgbClr val="002060"/>
                </a:solidFill>
              </a:rPr>
              <a:t>штете</a:t>
            </a:r>
            <a:endParaRPr lang="en-US" sz="2500" b="1" dirty="0">
              <a:solidFill>
                <a:srgbClr val="002060"/>
              </a:solidFill>
            </a:endParaRPr>
          </a:p>
        </p:txBody>
      </p:sp>
      <p:sp>
        <p:nvSpPr>
          <p:cNvPr id="9220" name="Rectangle 70"/>
          <p:cNvSpPr>
            <a:spLocks noChangeArrowheads="1"/>
          </p:cNvSpPr>
          <p:nvPr/>
        </p:nvSpPr>
        <p:spPr bwMode="auto">
          <a:xfrm>
            <a:off x="4504690" y="3962400"/>
            <a:ext cx="42672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04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0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60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60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Бујичне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поплаве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изазвале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су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смрт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више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од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130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људи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en-US" sz="2500" b="1" i="1" dirty="0" err="1" smtClean="0">
                <a:solidFill>
                  <a:schemeClr val="accent2">
                    <a:lumMod val="75000"/>
                  </a:schemeClr>
                </a:solidFill>
              </a:rPr>
              <a:t>последњ</a:t>
            </a:r>
            <a:r>
              <a:rPr lang="sr-Cyrl-RS" sz="2500" b="1" i="1" dirty="0" smtClean="0">
                <a:solidFill>
                  <a:schemeClr val="accent2">
                    <a:lumMod val="75000"/>
                  </a:schemeClr>
                </a:solidFill>
              </a:rPr>
              <a:t>их 70</a:t>
            </a: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 smtClean="0">
                <a:solidFill>
                  <a:schemeClr val="accent2">
                    <a:lumMod val="75000"/>
                  </a:schemeClr>
                </a:solidFill>
              </a:rPr>
              <a:t>годин</a:t>
            </a:r>
            <a:r>
              <a:rPr lang="sr-Cyrl-RS" sz="2500" b="1" i="1" dirty="0" smtClean="0">
                <a:solidFill>
                  <a:schemeClr val="accent2">
                    <a:lumMod val="75000"/>
                  </a:schemeClr>
                </a:solidFill>
              </a:rPr>
              <a:t>а</a:t>
            </a: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као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и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материјалне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штете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веће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од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sr-Cyrl-RS" sz="2500" b="1" i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en-US" sz="25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милијарди</a:t>
            </a:r>
            <a:r>
              <a:rPr lang="en-US" sz="25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500" b="1" i="1" dirty="0" err="1">
                <a:solidFill>
                  <a:schemeClr val="accent2">
                    <a:lumMod val="75000"/>
                  </a:schemeClr>
                </a:solidFill>
              </a:rPr>
              <a:t>евра</a:t>
            </a:r>
            <a:r>
              <a:rPr lang="sr-Latn-CS" sz="25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922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5936"/>
            <a:ext cx="3677131" cy="52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64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381000"/>
            <a:ext cx="3276600" cy="4968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CS" sz="2800" b="1" dirty="0" smtClean="0">
                <a:solidFill>
                  <a:schemeClr val="bg2">
                    <a:lumMod val="25000"/>
                  </a:schemeClr>
                </a:solidFill>
              </a:rPr>
              <a:t>Одговорност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263" y="990600"/>
            <a:ext cx="8229600" cy="57864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Cyrl-CS" sz="2000" b="1" dirty="0" smtClean="0">
                <a:solidFill>
                  <a:srgbClr val="FF0000"/>
                </a:solidFill>
              </a:rPr>
              <a:t>Системски</a:t>
            </a:r>
            <a:r>
              <a:rPr lang="sr-Latn-CS" sz="2000" b="1" dirty="0" smtClean="0">
                <a:solidFill>
                  <a:srgbClr val="FF0000"/>
                </a:solidFill>
              </a:rPr>
              <a:t> </a:t>
            </a:r>
            <a:r>
              <a:rPr lang="sr-Cyrl-CS" sz="2000" b="1" dirty="0" smtClean="0">
                <a:solidFill>
                  <a:srgbClr val="FF0000"/>
                </a:solidFill>
              </a:rPr>
              <a:t>ниво</a:t>
            </a:r>
            <a:r>
              <a:rPr lang="sr-Latn-CS" sz="2000" b="1" dirty="0" smtClean="0">
                <a:solidFill>
                  <a:srgbClr val="FF0000"/>
                </a:solidFill>
              </a:rPr>
              <a:t> </a:t>
            </a:r>
            <a:r>
              <a:rPr lang="sr-Cyrl-CS" sz="2000" b="1" dirty="0" smtClean="0">
                <a:solidFill>
                  <a:srgbClr val="FF0000"/>
                </a:solidFill>
              </a:rPr>
              <a:t>одговорности</a:t>
            </a:r>
            <a:r>
              <a:rPr lang="sr-Latn-CS" sz="2000" dirty="0" smtClean="0"/>
              <a:t> </a:t>
            </a:r>
            <a:r>
              <a:rPr lang="sr-Cyrl-CS" sz="2000" b="1" dirty="0" smtClean="0">
                <a:solidFill>
                  <a:srgbClr val="0070C0"/>
                </a:solidFill>
              </a:rPr>
              <a:t>(ДРЖАВА)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финансирање</a:t>
            </a:r>
            <a:r>
              <a:rPr lang="sr-Latn-CS" sz="2000" dirty="0" smtClean="0"/>
              <a:t> </a:t>
            </a:r>
            <a:r>
              <a:rPr lang="sr-Cyrl-CS" sz="2000" dirty="0" smtClean="0"/>
              <a:t>радова</a:t>
            </a:r>
            <a:r>
              <a:rPr lang="sr-Latn-CS" sz="2000" dirty="0" smtClean="0"/>
              <a:t> </a:t>
            </a:r>
            <a:r>
              <a:rPr lang="sr-Cyrl-CS" sz="2000" dirty="0" smtClean="0"/>
              <a:t>на</a:t>
            </a:r>
            <a:r>
              <a:rPr lang="sr-Latn-CS" sz="2000" dirty="0" smtClean="0"/>
              <a:t> </a:t>
            </a:r>
            <a:r>
              <a:rPr lang="sr-Cyrl-CS" sz="2000" dirty="0" smtClean="0"/>
              <a:t>заштити</a:t>
            </a:r>
            <a:r>
              <a:rPr lang="sr-Latn-CS" sz="2000" dirty="0" smtClean="0"/>
              <a:t> </a:t>
            </a:r>
            <a:r>
              <a:rPr lang="sr-Cyrl-CS" sz="2000" dirty="0" smtClean="0"/>
              <a:t>од</a:t>
            </a:r>
            <a:r>
              <a:rPr lang="sr-Latn-CS" sz="2000" dirty="0" smtClean="0"/>
              <a:t> </a:t>
            </a:r>
            <a:r>
              <a:rPr lang="sr-Cyrl-CS" sz="2000" dirty="0" smtClean="0"/>
              <a:t>поплава</a:t>
            </a:r>
            <a:r>
              <a:rPr lang="sr-Latn-CS" sz="2000" dirty="0" smtClean="0"/>
              <a:t>, </a:t>
            </a:r>
            <a:endParaRPr lang="sr-Cyrl-CS" sz="20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надлежности</a:t>
            </a:r>
            <a:r>
              <a:rPr lang="sr-Latn-CS" sz="2000" dirty="0" smtClean="0"/>
              <a:t> </a:t>
            </a:r>
            <a:r>
              <a:rPr lang="sr-Cyrl-CS" sz="2000" dirty="0" smtClean="0"/>
              <a:t>и</a:t>
            </a:r>
            <a:r>
              <a:rPr lang="sr-Latn-CS" sz="2000" dirty="0" smtClean="0"/>
              <a:t> </a:t>
            </a:r>
            <a:r>
              <a:rPr lang="sr-Cyrl-CS" sz="2000" dirty="0" smtClean="0"/>
              <a:t>делокруг</a:t>
            </a:r>
            <a:r>
              <a:rPr lang="sr-Latn-CS" sz="2000" dirty="0" smtClean="0"/>
              <a:t> </a:t>
            </a:r>
            <a:r>
              <a:rPr lang="sr-Cyrl-CS" sz="2000" dirty="0" smtClean="0"/>
              <a:t>рада</a:t>
            </a:r>
            <a:r>
              <a:rPr lang="sr-Latn-CS" sz="2000" dirty="0" smtClean="0"/>
              <a:t> </a:t>
            </a:r>
            <a:r>
              <a:rPr lang="sr-Cyrl-CS" sz="2000" dirty="0" smtClean="0"/>
              <a:t>јавних</a:t>
            </a:r>
            <a:r>
              <a:rPr lang="sr-Latn-CS" sz="2000" dirty="0" smtClean="0"/>
              <a:t> </a:t>
            </a:r>
            <a:r>
              <a:rPr lang="sr-Cyrl-CS" sz="2000" dirty="0" smtClean="0"/>
              <a:t>водопривредних</a:t>
            </a:r>
            <a:r>
              <a:rPr lang="sr-Latn-CS" sz="2000" dirty="0" smtClean="0"/>
              <a:t> </a:t>
            </a:r>
            <a:r>
              <a:rPr lang="sr-Cyrl-CS" sz="2000" dirty="0" smtClean="0"/>
              <a:t>предузећа</a:t>
            </a:r>
            <a:r>
              <a:rPr lang="sr-Latn-CS" sz="2000" dirty="0" smtClean="0"/>
              <a:t>, </a:t>
            </a:r>
            <a:endParaRPr lang="sr-Cyrl-CS" sz="20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власнички</a:t>
            </a:r>
            <a:r>
              <a:rPr lang="sr-Latn-CS" sz="2000" dirty="0" smtClean="0"/>
              <a:t> </a:t>
            </a:r>
            <a:r>
              <a:rPr lang="sr-Cyrl-CS" sz="2000" dirty="0" smtClean="0"/>
              <a:t>статус</a:t>
            </a:r>
            <a:r>
              <a:rPr lang="sr-Latn-CS" sz="2000" dirty="0" smtClean="0"/>
              <a:t> </a:t>
            </a:r>
            <a:r>
              <a:rPr lang="sr-Cyrl-CS" sz="2000" dirty="0" smtClean="0"/>
              <a:t>регионалних</a:t>
            </a:r>
            <a:r>
              <a:rPr lang="sr-Latn-CS" sz="2000" dirty="0" smtClean="0"/>
              <a:t> </a:t>
            </a:r>
            <a:r>
              <a:rPr lang="sr-Cyrl-CS" sz="2000" dirty="0" smtClean="0"/>
              <a:t>водопривредних</a:t>
            </a:r>
            <a:r>
              <a:rPr lang="sr-Latn-CS" sz="2000" dirty="0" smtClean="0"/>
              <a:t> </a:t>
            </a:r>
            <a:r>
              <a:rPr lang="sr-Cyrl-CS" sz="2000" dirty="0" smtClean="0"/>
              <a:t>предузећа</a:t>
            </a:r>
            <a:r>
              <a:rPr lang="sr-Latn-CS" sz="2000" dirty="0" smtClean="0"/>
              <a:t>, </a:t>
            </a:r>
            <a:endParaRPr lang="sr-Cyrl-CS" sz="20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актуелна</a:t>
            </a:r>
            <a:r>
              <a:rPr lang="sr-Latn-CS" sz="2000" dirty="0" smtClean="0"/>
              <a:t> </a:t>
            </a:r>
            <a:r>
              <a:rPr lang="sr-Cyrl-CS" sz="2000" dirty="0" smtClean="0"/>
              <a:t>законска</a:t>
            </a:r>
            <a:r>
              <a:rPr lang="sr-Latn-CS" sz="2000" dirty="0" smtClean="0"/>
              <a:t> </a:t>
            </a:r>
            <a:r>
              <a:rPr lang="sr-Cyrl-CS" sz="2000" dirty="0" smtClean="0"/>
              <a:t>решења</a:t>
            </a:r>
            <a:r>
              <a:rPr lang="sr-Latn-CS" sz="2000" dirty="0" smtClean="0"/>
              <a:t> </a:t>
            </a:r>
            <a:endParaRPr lang="sr-Cyrl-CS" sz="20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позицију</a:t>
            </a:r>
            <a:r>
              <a:rPr lang="sr-Latn-CS" sz="2000" dirty="0" smtClean="0"/>
              <a:t> </a:t>
            </a:r>
            <a:r>
              <a:rPr lang="sr-Cyrl-CS" sz="2000" dirty="0" smtClean="0"/>
              <a:t>водопривреде</a:t>
            </a:r>
            <a:r>
              <a:rPr lang="sr-Latn-CS" sz="2000" dirty="0" smtClean="0"/>
              <a:t> </a:t>
            </a:r>
            <a:r>
              <a:rPr lang="sr-Cyrl-CS" sz="2000" dirty="0" smtClean="0"/>
              <a:t>у</a:t>
            </a:r>
            <a:r>
              <a:rPr lang="sr-Latn-CS" sz="2000" dirty="0" smtClean="0"/>
              <a:t> </a:t>
            </a:r>
            <a:r>
              <a:rPr lang="sr-Cyrl-CS" sz="2000" dirty="0" smtClean="0"/>
              <a:t>систему</a:t>
            </a:r>
            <a:r>
              <a:rPr lang="sr-Latn-CS" sz="2000" dirty="0" smtClean="0"/>
              <a:t> </a:t>
            </a:r>
            <a:r>
              <a:rPr lang="sr-Cyrl-CS" sz="2000" dirty="0" smtClean="0"/>
              <a:t>јавних</a:t>
            </a:r>
            <a:r>
              <a:rPr lang="sr-Latn-CS" sz="2000" dirty="0" smtClean="0"/>
              <a:t> </a:t>
            </a:r>
            <a:r>
              <a:rPr lang="sr-Cyrl-CS" sz="2000" dirty="0" smtClean="0"/>
              <a:t>делатности</a:t>
            </a:r>
            <a:r>
              <a:rPr lang="sr-Latn-CS" sz="2000" dirty="0" smtClean="0"/>
              <a:t>. </a:t>
            </a:r>
            <a:endParaRPr lang="sr-Cyrl-CS" sz="2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Cyrl-CS" sz="2000" b="1" dirty="0" smtClean="0">
                <a:solidFill>
                  <a:srgbClr val="FF0000"/>
                </a:solidFill>
              </a:rPr>
              <a:t>Локални</a:t>
            </a:r>
            <a:r>
              <a:rPr lang="sr-Latn-CS" sz="2000" b="1" dirty="0" smtClean="0">
                <a:solidFill>
                  <a:srgbClr val="FF0000"/>
                </a:solidFill>
              </a:rPr>
              <a:t> </a:t>
            </a:r>
            <a:r>
              <a:rPr lang="sr-Cyrl-CS" sz="2000" b="1" dirty="0" smtClean="0">
                <a:solidFill>
                  <a:srgbClr val="FF0000"/>
                </a:solidFill>
              </a:rPr>
              <a:t>ниво</a:t>
            </a:r>
            <a:r>
              <a:rPr lang="sr-Latn-CS" sz="2000" b="1" dirty="0" smtClean="0">
                <a:solidFill>
                  <a:srgbClr val="FF0000"/>
                </a:solidFill>
              </a:rPr>
              <a:t> </a:t>
            </a:r>
            <a:r>
              <a:rPr lang="sr-Cyrl-CS" sz="2000" b="1" dirty="0" smtClean="0">
                <a:solidFill>
                  <a:srgbClr val="FF0000"/>
                </a:solidFill>
              </a:rPr>
              <a:t>одговорности</a:t>
            </a:r>
            <a:r>
              <a:rPr lang="sr-Latn-CS" sz="2000" dirty="0" smtClean="0"/>
              <a:t> </a:t>
            </a:r>
            <a:r>
              <a:rPr lang="sr-Cyrl-CS" sz="2000" b="1" dirty="0" smtClean="0">
                <a:solidFill>
                  <a:schemeClr val="accent3">
                    <a:lumMod val="75000"/>
                  </a:schemeClr>
                </a:solidFill>
              </a:rPr>
              <a:t>(ОПШТИНЕ И ГРАДОВИ)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перцепција</a:t>
            </a:r>
            <a:r>
              <a:rPr lang="sr-Latn-CS" sz="2000" dirty="0" smtClean="0"/>
              <a:t> </a:t>
            </a:r>
            <a:r>
              <a:rPr lang="sr-Cyrl-CS" sz="2000" dirty="0" smtClean="0"/>
              <a:t>проблема</a:t>
            </a:r>
            <a:r>
              <a:rPr lang="sr-Latn-CS" sz="2000" dirty="0" smtClean="0"/>
              <a:t> </a:t>
            </a:r>
            <a:endParaRPr lang="sr-Cyrl-CS" sz="20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укупан</a:t>
            </a:r>
            <a:r>
              <a:rPr lang="sr-Latn-CS" sz="2000" dirty="0" smtClean="0"/>
              <a:t> </a:t>
            </a:r>
            <a:r>
              <a:rPr lang="sr-Cyrl-CS" sz="2000" dirty="0" smtClean="0"/>
              <a:t>обим</a:t>
            </a:r>
            <a:r>
              <a:rPr lang="sr-Latn-CS" sz="2000" dirty="0" smtClean="0"/>
              <a:t> </a:t>
            </a:r>
            <a:r>
              <a:rPr lang="sr-Cyrl-CS" sz="2000" dirty="0" smtClean="0"/>
              <a:t>активности</a:t>
            </a:r>
            <a:r>
              <a:rPr lang="sr-Latn-CS" sz="2000" dirty="0" smtClean="0"/>
              <a:t> </a:t>
            </a:r>
            <a:r>
              <a:rPr lang="sr-Cyrl-CS" sz="2000" dirty="0" smtClean="0"/>
              <a:t>(урбанистички и комунални ред, едукација)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системи ране најаве и упозорења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Cyrl-CS" sz="2000" b="1" dirty="0" smtClean="0">
                <a:solidFill>
                  <a:srgbClr val="FF0000"/>
                </a:solidFill>
              </a:rPr>
              <a:t>Лични</a:t>
            </a:r>
            <a:r>
              <a:rPr lang="sr-Latn-CS" sz="2000" b="1" dirty="0" smtClean="0">
                <a:solidFill>
                  <a:srgbClr val="FF0000"/>
                </a:solidFill>
              </a:rPr>
              <a:t> </a:t>
            </a:r>
            <a:r>
              <a:rPr lang="sr-Cyrl-CS" sz="2000" b="1" dirty="0" smtClean="0">
                <a:solidFill>
                  <a:srgbClr val="FF0000"/>
                </a:solidFill>
              </a:rPr>
              <a:t>ниво</a:t>
            </a:r>
            <a:r>
              <a:rPr lang="sr-Latn-CS" sz="2000" b="1" dirty="0" smtClean="0">
                <a:solidFill>
                  <a:srgbClr val="FF0000"/>
                </a:solidFill>
              </a:rPr>
              <a:t> </a:t>
            </a:r>
            <a:r>
              <a:rPr lang="sr-Cyrl-CS" sz="2000" b="1" dirty="0" smtClean="0">
                <a:solidFill>
                  <a:srgbClr val="FF0000"/>
                </a:solidFill>
              </a:rPr>
              <a:t>одговорности</a:t>
            </a:r>
            <a:r>
              <a:rPr lang="sr-Latn-CS" sz="2000" dirty="0" smtClean="0">
                <a:solidFill>
                  <a:srgbClr val="FF0000"/>
                </a:solidFill>
              </a:rPr>
              <a:t> </a:t>
            </a:r>
            <a:r>
              <a:rPr lang="sr-Cyrl-CS" sz="2000" b="1" dirty="0" smtClean="0">
                <a:solidFill>
                  <a:srgbClr val="7030A0"/>
                </a:solidFill>
              </a:rPr>
              <a:t>(ГРАЂАНИ)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градња стамбених</a:t>
            </a:r>
            <a:r>
              <a:rPr lang="sr-Latn-CS" sz="2000" dirty="0" smtClean="0"/>
              <a:t> </a:t>
            </a:r>
            <a:r>
              <a:rPr lang="sr-Cyrl-CS" sz="2000" dirty="0" smtClean="0"/>
              <a:t>објеката</a:t>
            </a:r>
            <a:r>
              <a:rPr lang="sr-Latn-CS" sz="2000" dirty="0" smtClean="0"/>
              <a:t> </a:t>
            </a:r>
            <a:r>
              <a:rPr lang="sr-Cyrl-CS" sz="2000" dirty="0" smtClean="0"/>
              <a:t>у</a:t>
            </a:r>
            <a:r>
              <a:rPr lang="sr-Latn-CS" sz="2000" dirty="0" smtClean="0"/>
              <a:t> </a:t>
            </a:r>
            <a:r>
              <a:rPr lang="sr-Cyrl-CS" sz="2000" dirty="0" smtClean="0"/>
              <a:t>плавним</a:t>
            </a:r>
            <a:r>
              <a:rPr lang="sr-Latn-CS" sz="2000" dirty="0" smtClean="0"/>
              <a:t> </a:t>
            </a:r>
            <a:r>
              <a:rPr lang="sr-Cyrl-CS" sz="2000" dirty="0" smtClean="0"/>
              <a:t>зонама</a:t>
            </a:r>
            <a:r>
              <a:rPr lang="sr-Latn-CS" sz="2000" dirty="0" smtClean="0"/>
              <a:t> </a:t>
            </a:r>
            <a:endParaRPr lang="sr-Cyrl-CS" sz="20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одлагање</a:t>
            </a:r>
            <a:r>
              <a:rPr lang="sr-Latn-CS" sz="2000" dirty="0" smtClean="0"/>
              <a:t> </a:t>
            </a:r>
            <a:r>
              <a:rPr lang="sr-Cyrl-CS" sz="2000" dirty="0" smtClean="0"/>
              <a:t>отпада</a:t>
            </a:r>
            <a:r>
              <a:rPr lang="sr-Latn-CS" sz="2000" dirty="0" smtClean="0"/>
              <a:t> </a:t>
            </a:r>
            <a:r>
              <a:rPr lang="sr-Cyrl-CS" sz="2000" dirty="0" smtClean="0"/>
              <a:t>у</a:t>
            </a:r>
            <a:r>
              <a:rPr lang="sr-Latn-CS" sz="2000" dirty="0" smtClean="0"/>
              <a:t> </a:t>
            </a:r>
            <a:r>
              <a:rPr lang="sr-Cyrl-CS" sz="2000" dirty="0" smtClean="0"/>
              <a:t>приобаљу</a:t>
            </a:r>
            <a:r>
              <a:rPr lang="sr-Latn-CS" sz="2000" dirty="0" smtClean="0"/>
              <a:t>, </a:t>
            </a:r>
            <a:r>
              <a:rPr lang="sr-Cyrl-CS" sz="2000" dirty="0" smtClean="0"/>
              <a:t>речним</a:t>
            </a:r>
            <a:r>
              <a:rPr lang="sr-Latn-CS" sz="2000" dirty="0" smtClean="0"/>
              <a:t> </a:t>
            </a:r>
            <a:r>
              <a:rPr lang="sr-Cyrl-CS" sz="2000" dirty="0" smtClean="0"/>
              <a:t>и</a:t>
            </a:r>
            <a:r>
              <a:rPr lang="sr-Latn-CS" sz="2000" dirty="0" smtClean="0"/>
              <a:t> </a:t>
            </a:r>
            <a:r>
              <a:rPr lang="sr-Cyrl-CS" sz="2000" dirty="0" smtClean="0"/>
              <a:t>поточним</a:t>
            </a:r>
            <a:r>
              <a:rPr lang="sr-Latn-CS" sz="2000" dirty="0" smtClean="0"/>
              <a:t> </a:t>
            </a:r>
            <a:r>
              <a:rPr lang="sr-Cyrl-CS" sz="2000" dirty="0" smtClean="0"/>
              <a:t>коритима</a:t>
            </a:r>
            <a:r>
              <a:rPr lang="sr-Latn-CS" sz="2000" dirty="0" smtClean="0"/>
              <a:t>. </a:t>
            </a:r>
            <a:endParaRPr lang="sr-Cyrl-CS" sz="2000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r-Cyrl-CS" sz="2000" b="1" dirty="0" smtClean="0">
                <a:solidFill>
                  <a:srgbClr val="FF0000"/>
                </a:solidFill>
              </a:rPr>
              <a:t>Незаинтересованост медија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sz="2000" dirty="0" smtClean="0"/>
              <a:t>Телевизије са</a:t>
            </a:r>
            <a:r>
              <a:rPr lang="sr-Latn-CS" sz="2000" dirty="0" smtClean="0"/>
              <a:t> </a:t>
            </a:r>
            <a:r>
              <a:rPr lang="sr-Cyrl-CS" sz="2000" dirty="0" smtClean="0"/>
              <a:t>националном</a:t>
            </a:r>
            <a:r>
              <a:rPr lang="sr-Latn-CS" sz="2000" dirty="0" smtClean="0"/>
              <a:t> </a:t>
            </a:r>
            <a:r>
              <a:rPr lang="sr-Cyrl-CS" sz="2000" dirty="0" smtClean="0"/>
              <a:t>фреквенцијом</a:t>
            </a:r>
            <a:r>
              <a:rPr lang="sr-Latn-CS" sz="2000" dirty="0" smtClean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488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69029" y="457200"/>
            <a:ext cx="6553200" cy="404664"/>
          </a:xfrm>
        </p:spPr>
        <p:txBody>
          <a:bodyPr>
            <a:normAutofit fontScale="90000"/>
          </a:bodyPr>
          <a:lstStyle/>
          <a:p>
            <a:r>
              <a:rPr lang="sr-Cyrl-CS" sz="2800" b="1" dirty="0">
                <a:solidFill>
                  <a:schemeClr val="accent2">
                    <a:lumMod val="75000"/>
                  </a:schemeClr>
                </a:solidFill>
              </a:rPr>
              <a:t>Модел бујичног слива</a:t>
            </a:r>
            <a:endParaRPr lang="sr-Latn-C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7108" name="Picture 4" descr="05-Zone bujičnog sliv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75617"/>
            <a:ext cx="6940840" cy="49965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1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0" y="381000"/>
            <a:ext cx="5078413" cy="536575"/>
          </a:xfrm>
        </p:spPr>
        <p:txBody>
          <a:bodyPr>
            <a:normAutofit fontScale="90000"/>
          </a:bodyPr>
          <a:lstStyle/>
          <a:p>
            <a:r>
              <a:rPr lang="sr-Cyrl-CS" sz="4000" b="1" dirty="0">
                <a:solidFill>
                  <a:schemeClr val="accent2">
                    <a:lumMod val="75000"/>
                  </a:schemeClr>
                </a:solidFill>
              </a:rPr>
              <a:t>Слив-дефинисан систем</a:t>
            </a:r>
            <a:endParaRPr lang="sr-Latn-C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5060" name="Picture 4" descr="SLIV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96" y="928670"/>
            <a:ext cx="7200804" cy="501442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82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05200" y="457200"/>
            <a:ext cx="5410200" cy="608013"/>
          </a:xfrm>
        </p:spPr>
        <p:txBody>
          <a:bodyPr>
            <a:normAutofit/>
          </a:bodyPr>
          <a:lstStyle/>
          <a:p>
            <a:r>
              <a:rPr lang="sr-Cyrl-CS" sz="2400" b="1" dirty="0">
                <a:solidFill>
                  <a:schemeClr val="accent2">
                    <a:lumMod val="75000"/>
                  </a:schemeClr>
                </a:solidFill>
              </a:rPr>
              <a:t>Модел порозне незасићене средине</a:t>
            </a:r>
            <a:endParaRPr lang="sr-Latn-C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6084" name="Picture 4" descr="05-Model vodno-vazdusnog kapacitet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13" y="1143000"/>
            <a:ext cx="8078732" cy="480375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03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11496"/>
              </p:ext>
            </p:extLst>
          </p:nvPr>
        </p:nvGraphicFramePr>
        <p:xfrm>
          <a:off x="228600" y="1219200"/>
          <a:ext cx="7868439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276600" y="762000"/>
            <a:ext cx="5524472" cy="214290"/>
          </a:xfrm>
        </p:spPr>
        <p:txBody>
          <a:bodyPr>
            <a:noAutofit/>
          </a:bodyPr>
          <a:lstStyle/>
          <a:p>
            <a:r>
              <a:rPr lang="sr-Cyrl-RS" sz="2400" b="1" dirty="0" smtClean="0">
                <a:solidFill>
                  <a:schemeClr val="accent2">
                    <a:lumMod val="75000"/>
                  </a:schemeClr>
                </a:solidFill>
              </a:rPr>
              <a:t>Трајање отицаја-Равнине (Гоч)</a:t>
            </a:r>
            <a:br>
              <a:rPr lang="sr-Cyrl-RS" sz="24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0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3038" y="1046648"/>
            <a:ext cx="7705162" cy="4871469"/>
          </a:xfrm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319494" y="584983"/>
            <a:ext cx="6572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Cyrl-RS" altLang="en-US" sz="2000" b="1" dirty="0">
                <a:solidFill>
                  <a:srgbClr val="C00000"/>
                </a:solidFill>
              </a:rPr>
              <a:t>Топчић Поље</a:t>
            </a:r>
            <a:r>
              <a:rPr lang="sr-Latn-RS" altLang="en-US" sz="2000" b="1" dirty="0">
                <a:solidFill>
                  <a:srgbClr val="C00000"/>
                </a:solidFill>
              </a:rPr>
              <a:t>, </a:t>
            </a:r>
            <a:r>
              <a:rPr lang="sr-Cyrl-RS" altLang="en-US" sz="2000" b="1" dirty="0">
                <a:solidFill>
                  <a:srgbClr val="C00000"/>
                </a:solidFill>
              </a:rPr>
              <a:t>мај </a:t>
            </a:r>
            <a:r>
              <a:rPr lang="sr-Latn-RS" altLang="en-US" sz="2000" b="1" dirty="0">
                <a:solidFill>
                  <a:srgbClr val="C00000"/>
                </a:solidFill>
              </a:rPr>
              <a:t>2014.</a:t>
            </a:r>
            <a:endParaRPr lang="en-US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8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4525963"/>
          </a:xfrm>
        </p:spPr>
        <p:txBody>
          <a:bodyPr/>
          <a:lstStyle/>
          <a:p>
            <a:pPr algn="ctr"/>
            <a:r>
              <a:rPr lang="sr-Cyrl-RS" b="1" dirty="0" smtClean="0">
                <a:solidFill>
                  <a:srgbClr val="002060"/>
                </a:solidFill>
                <a:latin typeface="+mj-lt"/>
              </a:rPr>
              <a:t>Просечна количина наноса (1980-1996):</a:t>
            </a:r>
          </a:p>
          <a:p>
            <a:pPr algn="ctr">
              <a:buNone/>
            </a:pPr>
            <a:r>
              <a:rPr lang="en-US" b="1" dirty="0" err="1" smtClean="0">
                <a:solidFill>
                  <a:srgbClr val="002060"/>
                </a:solidFill>
                <a:latin typeface="+mj-lt"/>
              </a:rPr>
              <a:t>q</a:t>
            </a:r>
            <a:r>
              <a:rPr lang="en-US" b="1" baseline="-25000" dirty="0" err="1" smtClean="0">
                <a:solidFill>
                  <a:srgbClr val="002060"/>
                </a:solidFill>
                <a:latin typeface="+mj-lt"/>
              </a:rPr>
              <a:t>m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=0,96m</a:t>
            </a:r>
            <a:r>
              <a:rPr lang="en-US" b="1" baseline="30000" dirty="0" smtClean="0">
                <a:solidFill>
                  <a:srgbClr val="002060"/>
                </a:solidFill>
                <a:latin typeface="+mj-lt"/>
              </a:rPr>
              <a:t>3.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km</a:t>
            </a:r>
            <a:r>
              <a:rPr lang="en-US" b="1" baseline="30000" dirty="0" smtClean="0">
                <a:solidFill>
                  <a:srgbClr val="002060"/>
                </a:solidFill>
                <a:latin typeface="+mj-lt"/>
              </a:rPr>
              <a:t>-2</a:t>
            </a:r>
            <a:endParaRPr lang="sr-Cyrl-RS" b="1" baseline="30000" dirty="0" smtClean="0">
              <a:solidFill>
                <a:srgbClr val="002060"/>
              </a:solidFill>
              <a:latin typeface="+mj-lt"/>
            </a:endParaRPr>
          </a:p>
          <a:p>
            <a:pPr algn="ctr"/>
            <a:endParaRPr lang="sr-Cyrl-RS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sr-Cyrl-RS" b="1" dirty="0" smtClean="0">
                <a:solidFill>
                  <a:srgbClr val="002060"/>
                </a:solidFill>
                <a:latin typeface="+mj-lt"/>
              </a:rPr>
              <a:t>Просечна количина наноса после прореда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 (1986, 1989, 1996):</a:t>
            </a:r>
          </a:p>
          <a:p>
            <a:pPr algn="ctr">
              <a:buNone/>
            </a:pPr>
            <a:r>
              <a:rPr lang="en-US" b="1" dirty="0" err="1" smtClean="0">
                <a:solidFill>
                  <a:srgbClr val="002060"/>
                </a:solidFill>
                <a:latin typeface="+mj-lt"/>
              </a:rPr>
              <a:t>q</a:t>
            </a:r>
            <a:r>
              <a:rPr lang="en-US" b="1" baseline="-25000" dirty="0" err="1" smtClean="0">
                <a:solidFill>
                  <a:srgbClr val="002060"/>
                </a:solidFill>
                <a:latin typeface="+mj-lt"/>
              </a:rPr>
              <a:t>m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=27-43 m</a:t>
            </a:r>
            <a:r>
              <a:rPr lang="en-US" b="1" baseline="30000" dirty="0" smtClean="0">
                <a:solidFill>
                  <a:srgbClr val="002060"/>
                </a:solidFill>
                <a:latin typeface="+mj-lt"/>
              </a:rPr>
              <a:t>3.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km</a:t>
            </a:r>
            <a:r>
              <a:rPr lang="en-US" b="1" baseline="30000" dirty="0" smtClean="0">
                <a:solidFill>
                  <a:srgbClr val="002060"/>
                </a:solidFill>
                <a:latin typeface="+mj-lt"/>
              </a:rPr>
              <a:t>-2</a:t>
            </a:r>
            <a:endParaRPr lang="sr-Cyrl-RS" b="1" baseline="30000" dirty="0" smtClean="0">
              <a:solidFill>
                <a:srgbClr val="002060"/>
              </a:solidFill>
              <a:latin typeface="+mj-lt"/>
            </a:endParaRPr>
          </a:p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95600" y="457200"/>
            <a:ext cx="5953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 smtClean="0">
                <a:solidFill>
                  <a:srgbClr val="C00000"/>
                </a:solidFill>
              </a:rPr>
              <a:t>Начин газдовања и ефекат на продукцију наноса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2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062640"/>
              </p:ext>
            </p:extLst>
          </p:nvPr>
        </p:nvGraphicFramePr>
        <p:xfrm>
          <a:off x="-76200" y="1066800"/>
          <a:ext cx="9144000" cy="475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hart" r:id="rId4" imgW="7058025" imgH="3286125" progId="Excel.Sheet.8">
                  <p:embed/>
                </p:oleObj>
              </mc:Choice>
              <mc:Fallback>
                <p:oleObj name="Chart" r:id="rId4" imgW="7058025" imgH="328612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066800"/>
                        <a:ext cx="9144000" cy="475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667000" y="457200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accent2">
                    <a:lumMod val="75000"/>
                  </a:schemeClr>
                </a:solidFill>
              </a:rPr>
              <a:t>Ефекат интерцепције у састојини јеле (Гоч)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99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56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5349734"/>
              </p:ext>
            </p:extLst>
          </p:nvPr>
        </p:nvGraphicFramePr>
        <p:xfrm>
          <a:off x="0" y="1219200"/>
          <a:ext cx="7772400" cy="4713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hart" r:id="rId4" imgW="7058025" imgH="3286125" progId="Excel.Sheet.8">
                  <p:embed/>
                </p:oleObj>
              </mc:Choice>
              <mc:Fallback>
                <p:oleObj name="Chart" r:id="rId4" imgW="7058025" imgH="328612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7772400" cy="47133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895600" y="481865"/>
            <a:ext cx="61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accent2">
                    <a:lumMod val="75000"/>
                  </a:schemeClr>
                </a:solidFill>
              </a:rPr>
              <a:t>Ефекат интерцепције у састојини букве (Гоч)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0304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76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8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375520"/>
              </p:ext>
            </p:extLst>
          </p:nvPr>
        </p:nvGraphicFramePr>
        <p:xfrm>
          <a:off x="76200" y="1143000"/>
          <a:ext cx="7010400" cy="3892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Chart" r:id="rId4" imgW="9450000" imgH="5253840" progId="Excel.Sheet.8">
                  <p:embed/>
                </p:oleObj>
              </mc:Choice>
              <mc:Fallback>
                <p:oleObj name="Chart" r:id="rId4" imgW="9450000" imgH="525384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143000"/>
                        <a:ext cx="7010400" cy="38923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112563"/>
              </p:ext>
            </p:extLst>
          </p:nvPr>
        </p:nvGraphicFramePr>
        <p:xfrm>
          <a:off x="114300" y="5078015"/>
          <a:ext cx="6362700" cy="1417252"/>
        </p:xfrm>
        <a:graphic>
          <a:graphicData uri="http://schemas.openxmlformats.org/drawingml/2006/table">
            <a:tbl>
              <a:tblPr/>
              <a:tblGrid>
                <a:gridCol w="2646027"/>
                <a:gridCol w="3716673"/>
              </a:tblGrid>
              <a:tr h="396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En “A” (bez zaštite)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38100" marR="38100" marT="38100" marB="381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1.3 – 43.2   (prosek 6.9 kg/m’) 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38100" marR="38100" marT="38100" marB="381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5303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En “B” (sa zaštitom)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38100" marR="38100" marT="38100" marB="381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0.1 –  0.6    (prosek 0.36 kg/m’)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38100" marR="38100" marT="38100" marB="381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96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En “A” / En “B”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38100" marR="38100" marT="38100" marB="381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 – 98      (prosek oko 20 puta)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38100" marR="38100" marT="38100" marB="381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191000" y="288054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2400" b="1" dirty="0" smtClean="0">
                <a:solidFill>
                  <a:schemeClr val="accent2">
                    <a:lumMod val="75000"/>
                  </a:schemeClr>
                </a:solidFill>
              </a:rPr>
              <a:t>Ефекат шумских појасева на </a:t>
            </a:r>
          </a:p>
          <a:p>
            <a:pPr algn="ctr"/>
            <a:r>
              <a:rPr lang="sr-Cyrl-RS" sz="2400" b="1" dirty="0" smtClean="0">
                <a:solidFill>
                  <a:schemeClr val="accent2">
                    <a:lumMod val="75000"/>
                  </a:schemeClr>
                </a:solidFill>
              </a:rPr>
              <a:t>интензитет еолске ерозије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4023416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740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2895600" y="609600"/>
            <a:ext cx="3581400" cy="531019"/>
          </a:xfrm>
        </p:spPr>
        <p:txBody>
          <a:bodyPr/>
          <a:lstStyle/>
          <a:p>
            <a:pPr eaLnBrk="1" hangingPunct="1"/>
            <a:r>
              <a:rPr lang="en-US" sz="2400" b="1" dirty="0" err="1">
                <a:solidFill>
                  <a:srgbClr val="C00000"/>
                </a:solidFill>
              </a:rPr>
              <a:t>Хоргош</a:t>
            </a:r>
            <a:r>
              <a:rPr lang="en-US" sz="2400" b="1" dirty="0">
                <a:solidFill>
                  <a:srgbClr val="C00000"/>
                </a:solidFill>
              </a:rPr>
              <a:t>, 2000.</a:t>
            </a:r>
            <a:endParaRPr lang="en-US" sz="2100" b="1" dirty="0">
              <a:solidFill>
                <a:srgbClr val="C00000"/>
              </a:solidFill>
            </a:endParaRP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9200"/>
            <a:ext cx="7162800" cy="488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73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33600" y="533400"/>
            <a:ext cx="6382941" cy="21669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Еродиране површине на нагибима</a:t>
            </a:r>
            <a:endParaRPr lang="sr-Latn-CS" sz="2000" b="1" dirty="0">
              <a:solidFill>
                <a:srgbClr val="C00000"/>
              </a:solidFill>
            </a:endParaRPr>
          </a:p>
        </p:txBody>
      </p:sp>
      <p:pic>
        <p:nvPicPr>
          <p:cNvPr id="16388" name="Picture 4" descr="52-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1080376"/>
            <a:ext cx="7059215" cy="487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20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O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" b="11668"/>
          <a:stretch>
            <a:fillRect/>
          </a:stretch>
        </p:blipFill>
        <p:spPr bwMode="auto">
          <a:xfrm>
            <a:off x="1303734" y="1101648"/>
            <a:ext cx="7154465" cy="484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00200" y="609600"/>
            <a:ext cx="6572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Неконтролисана </a:t>
            </a:r>
            <a:r>
              <a:rPr lang="sr-Cyrl-CS" sz="2000" b="1" dirty="0" smtClean="0">
                <a:solidFill>
                  <a:srgbClr val="C00000"/>
                </a:solidFill>
              </a:rPr>
              <a:t>сеча шуме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9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42008" y="685800"/>
            <a:ext cx="6382941" cy="294084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r-Cyrl-CS" sz="2000" b="1" dirty="0" smtClean="0">
                <a:solidFill>
                  <a:srgbClr val="C00000"/>
                </a:solidFill>
              </a:rPr>
              <a:t>Јаружаста ерозија</a:t>
            </a:r>
            <a:endParaRPr lang="sr-Latn-CS" sz="2000" b="1" dirty="0">
              <a:solidFill>
                <a:srgbClr val="C00000"/>
              </a:solidFill>
            </a:endParaRPr>
          </a:p>
        </p:txBody>
      </p:sp>
      <p:pic>
        <p:nvPicPr>
          <p:cNvPr id="24580" name="Picture 4" descr="57-jarug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83" y="1066800"/>
            <a:ext cx="708133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49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224" y="609600"/>
            <a:ext cx="6172200" cy="47744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Златибор, Љубиш </a:t>
            </a:r>
            <a:r>
              <a:rPr lang="sr-Latn-CS" sz="2000" b="1" dirty="0">
                <a:solidFill>
                  <a:srgbClr val="C00000"/>
                </a:solidFill>
              </a:rPr>
              <a:t>(</a:t>
            </a:r>
            <a:r>
              <a:rPr lang="x-none" sz="2000" b="1" dirty="0">
                <a:solidFill>
                  <a:srgbClr val="C00000"/>
                </a:solidFill>
              </a:rPr>
              <a:t>2004</a:t>
            </a:r>
            <a:r>
              <a:rPr lang="sr-Latn-CS" sz="2000" b="1" dirty="0">
                <a:solidFill>
                  <a:srgbClr val="C00000"/>
                </a:solidFill>
              </a:rPr>
              <a:t>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18435" name="Picture 8" descr="Erodirana%20vlaka%20(pre%20Ljubiš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4" y="1083793"/>
            <a:ext cx="7386636" cy="486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97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lik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4"/>
          <a:stretch>
            <a:fillRect/>
          </a:stretch>
        </p:blipFill>
        <p:spPr bwMode="auto">
          <a:xfrm>
            <a:off x="1519237" y="1114050"/>
            <a:ext cx="6481763" cy="481883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828800" y="666690"/>
            <a:ext cx="64579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Обрада у редовима низ нагиб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98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25446"/>
            <a:ext cx="8153400" cy="4689216"/>
          </a:xfrm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295400" y="742010"/>
            <a:ext cx="6572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Cyrl-RS" altLang="en-US" sz="2000" b="1" dirty="0">
                <a:solidFill>
                  <a:srgbClr val="C00000"/>
                </a:solidFill>
              </a:rPr>
              <a:t>Топчић Поље</a:t>
            </a:r>
            <a:r>
              <a:rPr lang="sr-Latn-RS" altLang="en-US" sz="2000" b="1" dirty="0">
                <a:solidFill>
                  <a:srgbClr val="C00000"/>
                </a:solidFill>
              </a:rPr>
              <a:t>, </a:t>
            </a:r>
            <a:r>
              <a:rPr lang="sr-Cyrl-RS" altLang="en-US" sz="2000" b="1" dirty="0">
                <a:solidFill>
                  <a:srgbClr val="C00000"/>
                </a:solidFill>
              </a:rPr>
              <a:t>мај </a:t>
            </a:r>
            <a:r>
              <a:rPr lang="sr-Latn-RS" altLang="en-US" sz="2000" b="1" dirty="0">
                <a:solidFill>
                  <a:srgbClr val="C00000"/>
                </a:solidFill>
              </a:rPr>
              <a:t>2014.</a:t>
            </a:r>
            <a:endParaRPr lang="en-US" alt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2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6858000" cy="5143500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62400" y="533400"/>
            <a:ext cx="4929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r-Cyrl-RS" sz="2000" b="1" dirty="0" smtClean="0">
                <a:solidFill>
                  <a:srgbClr val="C00000"/>
                </a:solidFill>
              </a:rPr>
              <a:t>НП „Ђердап“ </a:t>
            </a:r>
            <a:r>
              <a:rPr lang="sr-Cyrl-CS" sz="2000" b="1" dirty="0" smtClean="0">
                <a:solidFill>
                  <a:srgbClr val="C00000"/>
                </a:solidFill>
              </a:rPr>
              <a:t>(2019</a:t>
            </a:r>
            <a:r>
              <a:rPr lang="sr-Latn-CS" sz="2000" b="1" dirty="0" smtClean="0">
                <a:solidFill>
                  <a:srgbClr val="C00000"/>
                </a:solidFill>
              </a:rPr>
              <a:t>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0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6858000" cy="51435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276600" y="457200"/>
            <a:ext cx="49291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r-Cyrl-RS" sz="2000" b="1" dirty="0" smtClean="0">
                <a:solidFill>
                  <a:srgbClr val="C00000"/>
                </a:solidFill>
              </a:rPr>
              <a:t>НП „Ђердап“ </a:t>
            </a:r>
            <a:r>
              <a:rPr lang="sr-Cyrl-CS" sz="2000" b="1" dirty="0" smtClean="0">
                <a:solidFill>
                  <a:srgbClr val="C00000"/>
                </a:solidFill>
              </a:rPr>
              <a:t>(2019</a:t>
            </a:r>
            <a:r>
              <a:rPr lang="sr-Latn-CS" sz="2000" b="1" dirty="0" smtClean="0">
                <a:solidFill>
                  <a:srgbClr val="C00000"/>
                </a:solidFill>
              </a:rPr>
              <a:t>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OS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6"/>
          <a:stretch>
            <a:fillRect/>
          </a:stretch>
        </p:blipFill>
        <p:spPr bwMode="auto">
          <a:xfrm>
            <a:off x="1479948" y="1066800"/>
            <a:ext cx="6528963" cy="489704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600200" y="609600"/>
            <a:ext cx="66055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Путна ерозија (Кумане, </a:t>
            </a:r>
            <a:r>
              <a:rPr lang="en-US" sz="2000" b="1" dirty="0">
                <a:solidFill>
                  <a:srgbClr val="C00000"/>
                </a:solidFill>
              </a:rPr>
              <a:t>1999</a:t>
            </a:r>
            <a:r>
              <a:rPr lang="sr-Latn-CS" sz="2000" b="1" dirty="0">
                <a:solidFill>
                  <a:srgbClr val="C00000"/>
                </a:solidFill>
              </a:rPr>
              <a:t>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66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E:\Picture Package\2010\TERENSKA NASTAVA APRIL 2010\DSC01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59020"/>
            <a:ext cx="6477000" cy="485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0" y="609600"/>
            <a:ext cx="6629400" cy="3143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r-Cyrl-CS" sz="2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Деградирани пашњаци (Стара планина, мај 2012)</a:t>
            </a:r>
            <a:endParaRPr lang="sr-Latn-CS" sz="2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1110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063228"/>
            <a:ext cx="6686550" cy="493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743200" y="609600"/>
            <a:ext cx="6324600" cy="3143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sr-Cyrl-CS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Намена површина (слив Бистричак, град Зеница, 2016)</a:t>
            </a:r>
            <a:endParaRPr lang="sr-Latn-CS" sz="2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1111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063228"/>
            <a:ext cx="6686550" cy="4937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2895599" y="427184"/>
            <a:ext cx="5410201" cy="4872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sr-Cyrl-CS" sz="2000" b="1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Карта ерозије (слив Бистричак, град Зеница, 2016)</a:t>
            </a:r>
            <a:endParaRPr lang="sr-Latn-CS" sz="2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4631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53597" y="293821"/>
            <a:ext cx="7053263" cy="322262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/>
            <a:r>
              <a:rPr lang="sr-Cyrl-RS" altLang="sr-Latn-RS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Ерозиони процеси на</a:t>
            </a:r>
            <a:r>
              <a:rPr lang="sr-Latn-RS" altLang="sr-Latn-RS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sr-Cyrl-RS" altLang="sr-Latn-RS" sz="2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сливу реке Чађавице</a:t>
            </a:r>
            <a:endParaRPr lang="en-US" altLang="sr-Latn-RS" sz="2400" b="1" dirty="0" smtClean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8" y="3810000"/>
            <a:ext cx="1771019" cy="2377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73" y="685799"/>
            <a:ext cx="6380705" cy="586740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676400" y="5486400"/>
            <a:ext cx="3671765" cy="14828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540581"/>
            <a:ext cx="266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W</a:t>
            </a:r>
            <a:r>
              <a:rPr lang="en-US" b="1" baseline="-25000" dirty="0" err="1" smtClean="0">
                <a:solidFill>
                  <a:srgbClr val="C00000"/>
                </a:solidFill>
                <a:latin typeface="Calibri" panose="020F0502020204030204" pitchFamily="34" charset="0"/>
              </a:rPr>
              <a:t>godsp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=</a:t>
            </a:r>
            <a:r>
              <a:rPr lang="sr-Cyrl-R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635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,</a:t>
            </a:r>
            <a:r>
              <a:rPr lang="sr-Cyrl-R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m</a:t>
            </a:r>
            <a:r>
              <a:rPr lang="en-US" b="1" baseline="30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3.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km</a:t>
            </a:r>
            <a:r>
              <a:rPr lang="en-US" b="1" baseline="30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-2</a:t>
            </a:r>
            <a:r>
              <a:rPr lang="sr-Latn-R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; Z=0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,</a:t>
            </a:r>
            <a:r>
              <a:rPr lang="sr-Cyrl-RS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40</a:t>
            </a:r>
            <a:r>
              <a:rPr lang="sr-Latn-RS" b="1" baseline="30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</a:t>
            </a:r>
            <a:endParaRPr lang="en-US" b="1" baseline="3000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9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Boris Radic\Desktop\IAUS\12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30098"/>
            <a:ext cx="6096000" cy="501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2971800" y="533400"/>
            <a:ext cx="5638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CS" sz="2000" b="1" dirty="0">
                <a:solidFill>
                  <a:srgbClr val="C00000"/>
                </a:solidFill>
                <a:cs typeface="Arial" panose="020B0604020202020204" pitchFamily="34" charset="0"/>
              </a:rPr>
              <a:t>Неконтролисана урбанизација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CS" sz="2000" b="1" dirty="0">
                <a:solidFill>
                  <a:srgbClr val="C00000"/>
                </a:solidFill>
                <a:cs typeface="Arial" panose="020B0604020202020204" pitchFamily="34" charset="0"/>
              </a:rPr>
              <a:t>(поток Јелезовац, </a:t>
            </a:r>
            <a:r>
              <a:rPr lang="sr-Cyrl-C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насеље Јајинци, град Београд</a:t>
            </a:r>
            <a:r>
              <a:rPr 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3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Boris Radic\Desktop\IAUS\1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361" y="1099754"/>
            <a:ext cx="6116239" cy="48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048000" y="571501"/>
            <a:ext cx="452437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sr-Cyrl-CS" sz="2100" b="1" dirty="0">
                <a:solidFill>
                  <a:srgbClr val="C00000"/>
                </a:solidFill>
                <a:cs typeface="Arial" panose="020B0604020202020204" pitchFamily="34" charset="0"/>
              </a:rPr>
              <a:t>Слив потока Јелезовац </a:t>
            </a:r>
            <a:r>
              <a:rPr lang="en-US" sz="2100" b="1" dirty="0">
                <a:solidFill>
                  <a:srgbClr val="C00000"/>
                </a:solidFill>
                <a:cs typeface="Arial" panose="020B0604020202020204" pitchFamily="34" charset="0"/>
              </a:rPr>
              <a:t>(2003)</a:t>
            </a:r>
            <a:endParaRPr lang="en-US" sz="2100" b="1" dirty="0">
              <a:solidFill>
                <a:srgbClr val="C00000"/>
              </a:solidFill>
            </a:endParaRPr>
          </a:p>
        </p:txBody>
      </p:sp>
      <p:sp>
        <p:nvSpPr>
          <p:cNvPr id="3" name="Arc 2"/>
          <p:cNvSpPr/>
          <p:nvPr/>
        </p:nvSpPr>
        <p:spPr>
          <a:xfrm>
            <a:off x="2465785" y="1863329"/>
            <a:ext cx="971550" cy="97155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6" name="Rounded Rectangle 5"/>
          <p:cNvSpPr/>
          <p:nvPr/>
        </p:nvSpPr>
        <p:spPr>
          <a:xfrm>
            <a:off x="1763316" y="2240757"/>
            <a:ext cx="3024188" cy="2970610"/>
          </a:xfrm>
          <a:prstGeom prst="round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4151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Users\Boris Radic\Desktop\IAUS\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084416"/>
            <a:ext cx="6119811" cy="486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3124200" y="553438"/>
            <a:ext cx="456366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r>
              <a:rPr lang="sr-Cyrl-CS" sz="2000" b="1" dirty="0">
                <a:solidFill>
                  <a:srgbClr val="C00000"/>
                </a:solidFill>
                <a:cs typeface="Arial" panose="020B0604020202020204" pitchFamily="34" charset="0"/>
              </a:rPr>
              <a:t>Слив потока Јелезовац </a:t>
            </a:r>
            <a:r>
              <a:rPr 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(2010)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763316" y="2240757"/>
            <a:ext cx="3024188" cy="2970610"/>
          </a:xfrm>
          <a:prstGeom prst="round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7050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WP_20160814_0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771649"/>
            <a:ext cx="8926434" cy="376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329493" y="1219200"/>
            <a:ext cx="65722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Обилазница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око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Скопља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август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8772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494235" y="953692"/>
            <a:ext cx="6172200" cy="477440"/>
          </a:xfrm>
        </p:spPr>
        <p:txBody>
          <a:bodyPr/>
          <a:lstStyle/>
          <a:p>
            <a:pPr eaLnBrk="1" hangingPunct="1"/>
            <a:r>
              <a:rPr lang="sr-Cyrl-CS" sz="2400" b="1">
                <a:solidFill>
                  <a:srgbClr val="C00000"/>
                </a:solidFill>
              </a:rPr>
              <a:t>Лозница </a:t>
            </a:r>
            <a:r>
              <a:rPr lang="sr-Latn-CS" sz="2400" b="1">
                <a:solidFill>
                  <a:srgbClr val="C00000"/>
                </a:solidFill>
              </a:rPr>
              <a:t>(</a:t>
            </a:r>
            <a:r>
              <a:rPr lang="sr-Cyrl-CS" sz="2400" b="1">
                <a:solidFill>
                  <a:srgbClr val="C00000"/>
                </a:solidFill>
              </a:rPr>
              <a:t>мај, </a:t>
            </a:r>
            <a:r>
              <a:rPr lang="ru-RU" sz="2400" b="1">
                <a:solidFill>
                  <a:srgbClr val="C00000"/>
                </a:solidFill>
              </a:rPr>
              <a:t>2014</a:t>
            </a:r>
            <a:r>
              <a:rPr lang="sr-Latn-CS" sz="2400" b="1">
                <a:solidFill>
                  <a:srgbClr val="C00000"/>
                </a:solidFill>
              </a:rPr>
              <a:t>)</a:t>
            </a:r>
            <a:r>
              <a:rPr lang="ru-RU" sz="2400" b="1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30723" name="Picture 2" descr="C:\Users\Ratko Ristic\Desktop\10296886_772838459402376_99198350915071142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 bwMode="auto">
          <a:xfrm>
            <a:off x="1385888" y="1522810"/>
            <a:ext cx="6344841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04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opo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7"/>
          <a:stretch>
            <a:fillRect/>
          </a:stretch>
        </p:blipFill>
        <p:spPr bwMode="auto">
          <a:xfrm>
            <a:off x="1331120" y="1123997"/>
            <a:ext cx="7087790" cy="483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828800" y="533400"/>
            <a:ext cx="6590110" cy="42862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>
              <a:defRPr/>
            </a:pPr>
            <a:r>
              <a:rPr lang="sr-Cyrl-CS" sz="2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Нелегална градња </a:t>
            </a:r>
            <a:r>
              <a:rPr lang="sr-Latn-CS" sz="2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</a:t>
            </a:r>
            <a:r>
              <a:rPr lang="sr-Cyrl-CS" sz="2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Сопот</a:t>
            </a:r>
            <a:r>
              <a:rPr lang="sr-Latn-CS" sz="2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sz="2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20</a:t>
            </a:r>
            <a:r>
              <a:rPr lang="sr-Latn-CS" sz="2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04</a:t>
            </a:r>
            <a:r>
              <a:rPr lang="ru-RU" sz="2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3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 descr="IMG_960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2" y="1094110"/>
            <a:ext cx="6453187" cy="484115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19399" y="609600"/>
            <a:ext cx="5410201" cy="428625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sr-Cyrl-CS" sz="2400" b="1" dirty="0">
                <a:solidFill>
                  <a:srgbClr val="C00000"/>
                </a:solidFill>
              </a:rPr>
              <a:t>Нелегална градња </a:t>
            </a:r>
            <a:r>
              <a:rPr lang="sr-Latn-CS" sz="2400" b="1" dirty="0">
                <a:solidFill>
                  <a:srgbClr val="C00000"/>
                </a:solidFill>
              </a:rPr>
              <a:t>(</a:t>
            </a:r>
            <a:r>
              <a:rPr lang="sr-Cyrl-CS" sz="2400" b="1" dirty="0">
                <a:solidFill>
                  <a:srgbClr val="C00000"/>
                </a:solidFill>
              </a:rPr>
              <a:t>Владичин Хан</a:t>
            </a:r>
            <a:r>
              <a:rPr lang="sr-Latn-CS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>
                <a:solidFill>
                  <a:srgbClr val="C00000"/>
                </a:solidFill>
              </a:rPr>
              <a:t>2011)</a:t>
            </a:r>
          </a:p>
        </p:txBody>
      </p:sp>
    </p:spTree>
    <p:extLst>
      <p:ext uri="{BB962C8B-B14F-4D97-AF65-F5344CB8AC3E}">
        <p14:creationId xmlns:p14="http://schemas.microsoft.com/office/powerpoint/2010/main" val="249719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Content Placeholder 3" descr="Figure 2_Ristic et al._INTERPRAEVEN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799" y="1054539"/>
            <a:ext cx="6928869" cy="4889061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819399" y="609600"/>
            <a:ext cx="5410201" cy="428625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Нелегална градња </a:t>
            </a:r>
            <a:r>
              <a:rPr lang="sr-Latn-CS" sz="2000" b="1" dirty="0" smtClean="0">
                <a:solidFill>
                  <a:srgbClr val="C00000"/>
                </a:solidFill>
              </a:rPr>
              <a:t>(</a:t>
            </a:r>
            <a:r>
              <a:rPr lang="sr-Cyrl-RS" sz="2000" b="1" dirty="0" smtClean="0">
                <a:solidFill>
                  <a:srgbClr val="C00000"/>
                </a:solidFill>
              </a:rPr>
              <a:t>Крупањ, </a:t>
            </a:r>
            <a:r>
              <a:rPr lang="ru-RU" sz="2000" b="1" dirty="0" smtClean="0">
                <a:solidFill>
                  <a:srgbClr val="C00000"/>
                </a:solidFill>
              </a:rPr>
              <a:t>2014.)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98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541860" y="890587"/>
            <a:ext cx="6535340" cy="529829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altLang="en-US" sz="2000" b="1" dirty="0">
                <a:solidFill>
                  <a:srgbClr val="C00000"/>
                </a:solidFill>
              </a:rPr>
              <a:t>Анвелопе специфичних максималних отицаја </a:t>
            </a:r>
            <a:endParaRPr lang="en-US" altLang="en-US" sz="2000" b="1" dirty="0">
              <a:solidFill>
                <a:srgbClr val="C00000"/>
              </a:solidFill>
            </a:endParaRPr>
          </a:p>
        </p:txBody>
      </p:sp>
      <p:pic>
        <p:nvPicPr>
          <p:cNvPr id="3379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351313"/>
            <a:ext cx="7924800" cy="4568251"/>
          </a:xfrm>
        </p:spPr>
      </p:pic>
    </p:spTree>
    <p:extLst>
      <p:ext uri="{BB962C8B-B14F-4D97-AF65-F5344CB8AC3E}">
        <p14:creationId xmlns:p14="http://schemas.microsoft.com/office/powerpoint/2010/main" val="17469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2088677" y="457200"/>
            <a:ext cx="6172200" cy="47744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b="1" dirty="0" err="1">
                <a:solidFill>
                  <a:srgbClr val="C00000"/>
                </a:solidFill>
              </a:rPr>
              <a:t>Топчидерска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река</a:t>
            </a:r>
            <a:r>
              <a:rPr lang="en-US" sz="2000" b="1" dirty="0">
                <a:solidFill>
                  <a:srgbClr val="C00000"/>
                </a:solidFill>
              </a:rPr>
              <a:t> у </a:t>
            </a:r>
            <a:r>
              <a:rPr lang="en-US" sz="2000" b="1" dirty="0" err="1">
                <a:solidFill>
                  <a:srgbClr val="C00000"/>
                </a:solidFill>
              </a:rPr>
              <a:t>Рипњу</a:t>
            </a:r>
            <a:r>
              <a:rPr lang="en-US" sz="2000" b="1" dirty="0">
                <a:solidFill>
                  <a:srgbClr val="C00000"/>
                </a:solidFill>
              </a:rPr>
              <a:t>, 2004.</a:t>
            </a:r>
          </a:p>
        </p:txBody>
      </p:sp>
      <p:pic>
        <p:nvPicPr>
          <p:cNvPr id="51203" name="Picture 4" descr="RIPANJ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9"/>
          <a:stretch>
            <a:fillRect/>
          </a:stretch>
        </p:blipFill>
        <p:spPr bwMode="auto">
          <a:xfrm>
            <a:off x="1250156" y="1066800"/>
            <a:ext cx="7122004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23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819400" y="619296"/>
            <a:ext cx="5562600" cy="371304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b="1" dirty="0" err="1">
                <a:solidFill>
                  <a:srgbClr val="C00000"/>
                </a:solidFill>
              </a:rPr>
              <a:t>Угрожено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приобаље</a:t>
            </a:r>
            <a:r>
              <a:rPr lang="en-US" sz="2000" b="1" dirty="0">
                <a:solidFill>
                  <a:srgbClr val="C00000"/>
                </a:solidFill>
              </a:rPr>
              <a:t> (</a:t>
            </a:r>
            <a:r>
              <a:rPr lang="en-US" sz="2000" b="1" dirty="0" err="1">
                <a:solidFill>
                  <a:srgbClr val="C00000"/>
                </a:solidFill>
              </a:rPr>
              <a:t>околина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Београда</a:t>
            </a:r>
            <a:r>
              <a:rPr lang="sr-Cyrl-RS" sz="2000" b="1" dirty="0" smtClean="0">
                <a:solidFill>
                  <a:srgbClr val="C00000"/>
                </a:solidFill>
              </a:rPr>
              <a:t>, </a:t>
            </a:r>
            <a:r>
              <a:rPr lang="en-US" sz="2000" b="1" dirty="0" smtClean="0">
                <a:solidFill>
                  <a:srgbClr val="C00000"/>
                </a:solidFill>
              </a:rPr>
              <a:t>2004</a:t>
            </a:r>
            <a:r>
              <a:rPr lang="sr-Cyrl-RS" sz="2000" b="1" dirty="0" smtClean="0">
                <a:solidFill>
                  <a:srgbClr val="C00000"/>
                </a:solidFill>
              </a:rPr>
              <a:t>.)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2227" name="Picture 4" descr="DSC008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" b="3487"/>
          <a:stretch>
            <a:fillRect/>
          </a:stretch>
        </p:blipFill>
        <p:spPr bwMode="auto">
          <a:xfrm>
            <a:off x="1139399" y="1065594"/>
            <a:ext cx="7090201" cy="487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97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819400" y="457200"/>
            <a:ext cx="5867400" cy="381000"/>
          </a:xfrm>
        </p:spPr>
        <p:txBody>
          <a:bodyPr>
            <a:noAutofit/>
          </a:bodyPr>
          <a:lstStyle/>
          <a:p>
            <a:pPr eaLnBrk="1" hangingPunct="1"/>
            <a:r>
              <a:rPr lang="ru-RU" sz="2000" b="1" dirty="0">
                <a:solidFill>
                  <a:srgbClr val="C00000"/>
                </a:solidFill>
              </a:rPr>
              <a:t>Ушће Камендолског потока у Болечицу, 2004.</a:t>
            </a:r>
          </a:p>
        </p:txBody>
      </p:sp>
      <p:pic>
        <p:nvPicPr>
          <p:cNvPr id="4" name="Picture 4" descr="19A_0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"/>
          <a:stretch>
            <a:fillRect/>
          </a:stretch>
        </p:blipFill>
        <p:spPr bwMode="auto">
          <a:xfrm>
            <a:off x="1219201" y="1050340"/>
            <a:ext cx="7315199" cy="489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62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N28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98"/>
          <a:stretch>
            <a:fillRect/>
          </a:stretch>
        </p:blipFill>
        <p:spPr bwMode="auto">
          <a:xfrm>
            <a:off x="1221582" y="1066801"/>
            <a:ext cx="7177101" cy="488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2514600" y="609600"/>
            <a:ext cx="5859065" cy="384572"/>
          </a:xfrm>
          <a:prstGeom prst="rect">
            <a:avLst/>
          </a:prstGeom>
          <a:noFill/>
        </p:spPr>
        <p:txBody>
          <a:bodyPr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Масивна сеча (Стара планина</a:t>
            </a:r>
            <a:r>
              <a:rPr lang="sr-Latn-CS" sz="2000" b="1" dirty="0">
                <a:solidFill>
                  <a:srgbClr val="C00000"/>
                </a:solidFill>
              </a:rPr>
              <a:t>, </a:t>
            </a:r>
            <a:r>
              <a:rPr lang="sr-Cyrl-CS" sz="2000" b="1" dirty="0">
                <a:solidFill>
                  <a:srgbClr val="C00000"/>
                </a:solidFill>
              </a:rPr>
              <a:t>август </a:t>
            </a:r>
            <a:r>
              <a:rPr lang="sr-Latn-CS" sz="2000" b="1" dirty="0" smtClean="0">
                <a:solidFill>
                  <a:srgbClr val="C00000"/>
                </a:solidFill>
              </a:rPr>
              <a:t>2006</a:t>
            </a:r>
            <a:r>
              <a:rPr lang="sr-Cyrl-RS" sz="2000" b="1" dirty="0" smtClean="0">
                <a:solidFill>
                  <a:srgbClr val="C00000"/>
                </a:solidFill>
              </a:rPr>
              <a:t>.</a:t>
            </a:r>
            <a:r>
              <a:rPr lang="sr-Latn-CS" sz="2000" b="1" dirty="0" smtClean="0">
                <a:solidFill>
                  <a:srgbClr val="C00000"/>
                </a:solidFill>
              </a:rPr>
              <a:t>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C:\Users\Ratko\Desktop\SEMINAR_BORSKO JEZERO_09-10.05.2016\Slike Stara planina 05 okt 2006\DSCN2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9" y="1062147"/>
            <a:ext cx="6559152" cy="490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0" y="762000"/>
            <a:ext cx="6382941" cy="18573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Стара </a:t>
            </a:r>
            <a:r>
              <a:rPr lang="sr-Cyrl-CS" sz="2000" b="1" dirty="0" smtClean="0">
                <a:solidFill>
                  <a:srgbClr val="C00000"/>
                </a:solidFill>
              </a:rPr>
              <a:t>планина, октобар </a:t>
            </a:r>
            <a:r>
              <a:rPr lang="sr-Cyrl-CS" sz="2000" b="1" dirty="0">
                <a:solidFill>
                  <a:srgbClr val="C00000"/>
                </a:solidFill>
              </a:rPr>
              <a:t>2006.  </a:t>
            </a:r>
            <a:endParaRPr lang="sr-Latn-C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7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WP_20160814_0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19901"/>
            <a:ext cx="8610600" cy="484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52600" y="706580"/>
            <a:ext cx="65722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Обилазница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око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Скопља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август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03488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4" descr="HPIM31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066800"/>
            <a:ext cx="7086601" cy="48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3048000" y="685800"/>
            <a:ext cx="4267200" cy="30361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Стара планина - мај 2007.  </a:t>
            </a:r>
            <a:endParaRPr lang="sr-Latn-C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HPIM323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2900"/>
            <a:ext cx="7155214" cy="488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667000" y="685800"/>
            <a:ext cx="4568429" cy="347663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Стара планина - јуни 2007.  </a:t>
            </a:r>
            <a:endParaRPr lang="sr-Latn-C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HPIM32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1083297"/>
            <a:ext cx="7211616" cy="488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743200" y="762000"/>
            <a:ext cx="4339829" cy="240506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Стара планина - јули 2007.  </a:t>
            </a:r>
            <a:endParaRPr lang="sr-Latn-C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4" descr="DSC071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84" y="1073233"/>
            <a:ext cx="7059215" cy="487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971800" y="762000"/>
            <a:ext cx="4114800" cy="270272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Стара планина - август 2007.  </a:t>
            </a:r>
            <a:endParaRPr lang="sr-Latn-C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7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DSC071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19249"/>
            <a:ext cx="4495800" cy="528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2743200" y="685800"/>
            <a:ext cx="4038600" cy="3048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sr-Cyrl-CS" sz="2000" b="1" dirty="0">
                <a:solidFill>
                  <a:srgbClr val="C00000"/>
                </a:solidFill>
              </a:rPr>
              <a:t>Стара планина – септембар 2007.  </a:t>
            </a:r>
            <a:endParaRPr lang="sr-Latn-C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58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590800" y="609600"/>
            <a:ext cx="5334000" cy="381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b="1" dirty="0" err="1">
                <a:solidFill>
                  <a:srgbClr val="C00000"/>
                </a:solidFill>
              </a:rPr>
              <a:t>Ушће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потока</a:t>
            </a:r>
            <a:r>
              <a:rPr lang="en-US" sz="2000" b="1" dirty="0">
                <a:solidFill>
                  <a:srgbClr val="C00000"/>
                </a:solidFill>
              </a:rPr>
              <a:t> у </a:t>
            </a:r>
            <a:r>
              <a:rPr lang="en-US" sz="2000" b="1" dirty="0" err="1">
                <a:solidFill>
                  <a:srgbClr val="C00000"/>
                </a:solidFill>
              </a:rPr>
              <a:t>Дунав</a:t>
            </a:r>
            <a:r>
              <a:rPr lang="en-US" sz="2000" b="1" dirty="0">
                <a:solidFill>
                  <a:srgbClr val="C00000"/>
                </a:solidFill>
              </a:rPr>
              <a:t> (</a:t>
            </a:r>
            <a:r>
              <a:rPr lang="en-US" sz="2000" b="1" dirty="0" err="1">
                <a:solidFill>
                  <a:srgbClr val="C00000"/>
                </a:solidFill>
              </a:rPr>
              <a:t>пре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бране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Ђердап</a:t>
            </a:r>
            <a:r>
              <a:rPr lang="en-US" sz="2000" b="1" dirty="0">
                <a:solidFill>
                  <a:srgbClr val="C00000"/>
                </a:solidFill>
              </a:rPr>
              <a:t>)</a:t>
            </a:r>
          </a:p>
        </p:txBody>
      </p:sp>
      <p:pic>
        <p:nvPicPr>
          <p:cNvPr id="49155" name="Picture 3" descr="HPIM13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7" b="4453"/>
          <a:stretch>
            <a:fillRect/>
          </a:stretch>
        </p:blipFill>
        <p:spPr bwMode="auto">
          <a:xfrm>
            <a:off x="838200" y="1066800"/>
            <a:ext cx="7307145" cy="491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8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609600"/>
            <a:ext cx="4238625" cy="31908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sr-Cyrl-RS" sz="2100" b="1" dirty="0">
                <a:solidFill>
                  <a:srgbClr val="C00000"/>
                </a:solidFill>
                <a:latin typeface="+mn-lt"/>
              </a:rPr>
              <a:t>МХЕ „Звонце“</a:t>
            </a:r>
            <a:endParaRPr lang="sr-Cyrl-RS" sz="21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6323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1" y="1160861"/>
            <a:ext cx="3804048" cy="5378592"/>
          </a:xfrm>
        </p:spPr>
      </p:pic>
      <p:pic>
        <p:nvPicPr>
          <p:cNvPr id="5632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02" y="1176339"/>
            <a:ext cx="3371822" cy="476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184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IMG_49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07607"/>
            <a:ext cx="3806429" cy="253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786835" cy="252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671" y="1060268"/>
            <a:ext cx="3781698" cy="252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28" y="3707607"/>
            <a:ext cx="3356372" cy="22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42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MG_49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3673147" cy="2449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 descr="IMG_4893_P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3737"/>
            <a:ext cx="3676535" cy="24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5" descr="IMG_49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595236"/>
            <a:ext cx="3699273" cy="246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6" descr="IMG_48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11" y="3592668"/>
            <a:ext cx="3544489" cy="23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42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62" y="1066800"/>
            <a:ext cx="73176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25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Content Placeholder 5" descr="P10700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066800"/>
            <a:ext cx="6522048" cy="4891536"/>
          </a:xfr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52600" y="706580"/>
            <a:ext cx="56388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Крупањ, мај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</a:t>
            </a:r>
            <a:r>
              <a:rPr lang="sr-Cyrl-R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4.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6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124200" y="533400"/>
            <a:ext cx="5257800" cy="939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r-Cyrl-CS" sz="3200" b="1" dirty="0" smtClean="0">
                <a:solidFill>
                  <a:schemeClr val="accent4">
                    <a:lumMod val="50000"/>
                  </a:schemeClr>
                </a:solidFill>
              </a:rPr>
              <a:t>Кључни документи</a:t>
            </a:r>
            <a:br>
              <a:rPr lang="sr-Cyrl-CS" sz="32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sr-Cyrl-CS" sz="3200" b="1" dirty="0" smtClean="0">
                <a:solidFill>
                  <a:srgbClr val="FF0000"/>
                </a:solidFill>
              </a:rPr>
              <a:t>(недостају!!!)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6505575" cy="390048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национална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стратегија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за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контролу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ерозије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земљишта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и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одбрану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од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бујичних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поплава;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sr-Cyrl-C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карта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ерозије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Србије;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sr-Cyrl-C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sr-Cyrl-C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катастар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бујичних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токова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Србије;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sr-Cyrl-C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sr-Cyrl-CS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катастар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изведених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противерозионих</a:t>
            </a:r>
            <a:r>
              <a:rPr lang="sr-Latn-CS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sr-Cyrl-CS" b="1" dirty="0" smtClean="0">
                <a:solidFill>
                  <a:schemeClr val="accent4">
                    <a:lumMod val="50000"/>
                  </a:schemeClr>
                </a:solidFill>
              </a:rPr>
              <a:t>радова</a:t>
            </a:r>
            <a:r>
              <a:rPr lang="sr-Latn-CS" b="1" i="1" dirty="0" smtClean="0">
                <a:solidFill>
                  <a:schemeClr val="accent4">
                    <a:lumMod val="50000"/>
                  </a:schemeClr>
                </a:solidFill>
              </a:rPr>
              <a:t>.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9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676400"/>
            <a:ext cx="8642350" cy="54467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002060"/>
                </a:solidFill>
              </a:rPr>
              <a:t>Ревитализовати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сектор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водопривреде</a:t>
            </a:r>
            <a:r>
              <a:rPr lang="en-US" dirty="0" smtClean="0">
                <a:solidFill>
                  <a:srgbClr val="002060"/>
                </a:solidFill>
              </a:rPr>
              <a:t> у </a:t>
            </a:r>
            <a:r>
              <a:rPr lang="en-US" dirty="0" err="1" smtClean="0">
                <a:solidFill>
                  <a:srgbClr val="002060"/>
                </a:solidFill>
              </a:rPr>
              <a:t>финансијском</a:t>
            </a:r>
            <a:r>
              <a:rPr lang="en-US" dirty="0" smtClean="0">
                <a:solidFill>
                  <a:srgbClr val="002060"/>
                </a:solidFill>
              </a:rPr>
              <a:t> и </a:t>
            </a:r>
            <a:r>
              <a:rPr lang="en-US" dirty="0" err="1" smtClean="0">
                <a:solidFill>
                  <a:srgbClr val="002060"/>
                </a:solidFill>
              </a:rPr>
              <a:t>организационом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err="1" smtClean="0">
                <a:solidFill>
                  <a:srgbClr val="002060"/>
                </a:solidFill>
              </a:rPr>
              <a:t>смислу</a:t>
            </a:r>
            <a:endParaRPr lang="en-US" dirty="0" smtClean="0">
              <a:solidFill>
                <a:srgbClr val="00206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sr-Cyrl-CS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x-none" dirty="0" smtClean="0">
                <a:solidFill>
                  <a:srgbClr val="002060"/>
                </a:solidFill>
              </a:rPr>
              <a:t>	- </a:t>
            </a:r>
            <a:r>
              <a:rPr lang="x-none" b="1" dirty="0" smtClean="0">
                <a:solidFill>
                  <a:srgbClr val="002060"/>
                </a:solidFill>
              </a:rPr>
              <a:t>Закон о финансирању водопривреде </a:t>
            </a:r>
            <a:r>
              <a:rPr lang="x-none" dirty="0" smtClean="0">
                <a:solidFill>
                  <a:srgbClr val="002060"/>
                </a:solidFill>
              </a:rPr>
              <a:t>(приоритет)</a:t>
            </a:r>
            <a:endParaRPr lang="sr-Cyrl-CS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x-none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x-none" dirty="0" smtClean="0">
                <a:solidFill>
                  <a:srgbClr val="002060"/>
                </a:solidFill>
              </a:rPr>
              <a:t>	- </a:t>
            </a:r>
            <a:r>
              <a:rPr lang="sr-Cyrl-CS" b="1" dirty="0" smtClean="0">
                <a:solidFill>
                  <a:srgbClr val="002060"/>
                </a:solidFill>
              </a:rPr>
              <a:t>П</a:t>
            </a:r>
            <a:r>
              <a:rPr lang="x-none" b="1" dirty="0" smtClean="0">
                <a:solidFill>
                  <a:srgbClr val="002060"/>
                </a:solidFill>
              </a:rPr>
              <a:t>овећање средстава </a:t>
            </a:r>
            <a:r>
              <a:rPr lang="x-none" dirty="0" smtClean="0">
                <a:solidFill>
                  <a:srgbClr val="002060"/>
                </a:solidFill>
              </a:rPr>
              <a:t>за заштиту од поплава (речне и бујичне поплаве): </a:t>
            </a:r>
            <a:r>
              <a:rPr lang="sr-Cyrl-CS" dirty="0" smtClean="0">
                <a:solidFill>
                  <a:srgbClr val="002060"/>
                </a:solidFill>
              </a:rPr>
              <a:t>годишње </a:t>
            </a:r>
            <a:r>
              <a:rPr lang="x-none" b="1" dirty="0" smtClean="0">
                <a:solidFill>
                  <a:srgbClr val="002060"/>
                </a:solidFill>
              </a:rPr>
              <a:t>90 милиона евра</a:t>
            </a:r>
            <a:endParaRPr lang="sr-Cyrl-RS" b="1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x-none" b="1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x-none" dirty="0" smtClean="0">
                <a:solidFill>
                  <a:srgbClr val="002060"/>
                </a:solidFill>
              </a:rPr>
              <a:t>	- Минимална издвајања за заштиту од ерозије и бујица: годишње </a:t>
            </a:r>
            <a:r>
              <a:rPr lang="sr-Cyrl-CS" b="1" dirty="0" smtClean="0">
                <a:solidFill>
                  <a:srgbClr val="002060"/>
                </a:solidFill>
              </a:rPr>
              <a:t>3</a:t>
            </a:r>
            <a:r>
              <a:rPr lang="x-none" b="1" dirty="0" smtClean="0">
                <a:solidFill>
                  <a:srgbClr val="002060"/>
                </a:solidFill>
              </a:rPr>
              <a:t>0 милиона евра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5299" name="Title 1"/>
          <p:cNvSpPr>
            <a:spLocks noGrp="1"/>
          </p:cNvSpPr>
          <p:nvPr>
            <p:ph type="title"/>
          </p:nvPr>
        </p:nvSpPr>
        <p:spPr>
          <a:xfrm>
            <a:off x="3505200" y="533400"/>
            <a:ext cx="5000625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 err="1" smtClean="0">
                <a:solidFill>
                  <a:srgbClr val="C00000"/>
                </a:solidFill>
              </a:rPr>
              <a:t>Неопходне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активности</a:t>
            </a:r>
            <a:endParaRPr lang="en-US" sz="28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533400"/>
            <a:ext cx="5029200" cy="6540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rgbClr val="C00000"/>
                </a:solidFill>
              </a:rPr>
              <a:t>Програм</a:t>
            </a:r>
            <a:r>
              <a:rPr lang="sr-Latn-RS" sz="2400" b="1" dirty="0" smtClean="0">
                <a:solidFill>
                  <a:srgbClr val="C00000"/>
                </a:solidFill>
              </a:rPr>
              <a:t> </a:t>
            </a:r>
            <a:r>
              <a:rPr lang="sr-Cyrl-RS" sz="2400" b="1" dirty="0" smtClean="0">
                <a:solidFill>
                  <a:srgbClr val="C00000"/>
                </a:solidFill>
              </a:rPr>
              <a:t>пословања</a:t>
            </a:r>
            <a:r>
              <a:rPr lang="sr-Latn-RS" sz="2400" b="1" dirty="0" smtClean="0">
                <a:solidFill>
                  <a:srgbClr val="C00000"/>
                </a:solidFill>
              </a:rPr>
              <a:t> </a:t>
            </a:r>
            <a:r>
              <a:rPr lang="sr-Cyrl-RS" sz="2400" b="1" dirty="0" smtClean="0">
                <a:solidFill>
                  <a:srgbClr val="C00000"/>
                </a:solidFill>
              </a:rPr>
              <a:t>ЈВП</a:t>
            </a:r>
            <a:r>
              <a:rPr lang="sr-Latn-RS" sz="2400" b="1" dirty="0" smtClean="0">
                <a:solidFill>
                  <a:srgbClr val="C00000"/>
                </a:solidFill>
              </a:rPr>
              <a:t> „</a:t>
            </a:r>
            <a:r>
              <a:rPr lang="sr-Cyrl-RS" sz="2400" b="1" dirty="0" smtClean="0">
                <a:solidFill>
                  <a:srgbClr val="C00000"/>
                </a:solidFill>
              </a:rPr>
              <a:t>Србијаводе</a:t>
            </a:r>
            <a:r>
              <a:rPr lang="sr-Latn-RS" sz="2400" b="1" dirty="0" smtClean="0">
                <a:solidFill>
                  <a:srgbClr val="C00000"/>
                </a:solidFill>
              </a:rPr>
              <a:t>“ </a:t>
            </a:r>
            <a:r>
              <a:rPr lang="sr-Cyrl-RS" sz="2400" b="1" dirty="0" smtClean="0">
                <a:solidFill>
                  <a:srgbClr val="C00000"/>
                </a:solidFill>
              </a:rPr>
              <a:t>за</a:t>
            </a:r>
            <a:r>
              <a:rPr lang="sr-Latn-RS" sz="2400" b="1" dirty="0" smtClean="0">
                <a:solidFill>
                  <a:srgbClr val="C00000"/>
                </a:solidFill>
              </a:rPr>
              <a:t> 2017. </a:t>
            </a:r>
            <a:r>
              <a:rPr lang="sr-Cyrl-RS" sz="2400" b="1" dirty="0" smtClean="0">
                <a:solidFill>
                  <a:srgbClr val="C00000"/>
                </a:solidFill>
              </a:rPr>
              <a:t>годину</a:t>
            </a:r>
            <a:r>
              <a:rPr lang="sr-Latn-RS" sz="2400" b="1" dirty="0" smtClean="0">
                <a:solidFill>
                  <a:srgbClr val="C00000"/>
                </a:solidFill>
              </a:rPr>
              <a:t>“ (</a:t>
            </a:r>
            <a:r>
              <a:rPr lang="sr-Cyrl-RS" sz="2400" b="1" dirty="0" smtClean="0">
                <a:solidFill>
                  <a:srgbClr val="C00000"/>
                </a:solidFill>
              </a:rPr>
              <a:t>поглавље</a:t>
            </a:r>
            <a:r>
              <a:rPr lang="sr-Latn-RS" sz="2400" b="1" dirty="0" smtClean="0">
                <a:solidFill>
                  <a:srgbClr val="C00000"/>
                </a:solidFill>
              </a:rPr>
              <a:t> 11: „</a:t>
            </a:r>
            <a:r>
              <a:rPr lang="sr-Cyrl-RS" sz="2400" b="1" dirty="0" smtClean="0">
                <a:solidFill>
                  <a:srgbClr val="C00000"/>
                </a:solidFill>
              </a:rPr>
              <a:t>Управљање</a:t>
            </a:r>
            <a:r>
              <a:rPr lang="sr-Latn-RS" sz="2400" b="1" dirty="0" smtClean="0">
                <a:solidFill>
                  <a:srgbClr val="C00000"/>
                </a:solidFill>
              </a:rPr>
              <a:t> </a:t>
            </a:r>
            <a:r>
              <a:rPr lang="sr-Cyrl-RS" sz="2400" b="1" dirty="0" smtClean="0">
                <a:solidFill>
                  <a:srgbClr val="C00000"/>
                </a:solidFill>
              </a:rPr>
              <a:t>ризицима</a:t>
            </a:r>
            <a:r>
              <a:rPr lang="sr-Latn-RS" sz="2400" b="1" dirty="0" smtClean="0">
                <a:solidFill>
                  <a:srgbClr val="C00000"/>
                </a:solidFill>
              </a:rPr>
              <a:t>“):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sr-Cyrl-RS" sz="2000" i="1" dirty="0" smtClean="0"/>
              <a:t>водни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објекти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за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заштиту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од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поплава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од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спољних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и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унутрашњих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вода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у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надлежности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ЈВП</a:t>
            </a:r>
            <a:r>
              <a:rPr lang="sr-Latn-RS" sz="2000" i="1" dirty="0" smtClean="0"/>
              <a:t> „</a:t>
            </a:r>
            <a:r>
              <a:rPr lang="sr-Cyrl-RS" sz="2000" i="1" dirty="0" smtClean="0"/>
              <a:t>Србијаводе</a:t>
            </a:r>
            <a:r>
              <a:rPr lang="sr-Latn-RS" sz="2000" i="1" dirty="0" smtClean="0"/>
              <a:t>“ </a:t>
            </a:r>
            <a:r>
              <a:rPr lang="sr-Cyrl-RS" sz="2000" i="1" dirty="0" smtClean="0"/>
              <a:t>су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генерално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у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стању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које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карактерише</a:t>
            </a:r>
            <a:r>
              <a:rPr lang="sr-Latn-RS" sz="2000" i="1" dirty="0" smtClean="0"/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смањена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функционална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спремност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за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одбрану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од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поплава</a:t>
            </a:r>
            <a:r>
              <a:rPr lang="sr-Latn-RS" sz="2000" b="1" i="1" dirty="0" smtClean="0">
                <a:solidFill>
                  <a:srgbClr val="C00000"/>
                </a:solidFill>
              </a:rPr>
              <a:t>, </a:t>
            </a:r>
            <a:r>
              <a:rPr lang="sr-Cyrl-RS" sz="2000" b="1" i="1" dirty="0" smtClean="0">
                <a:solidFill>
                  <a:srgbClr val="C00000"/>
                </a:solidFill>
              </a:rPr>
              <a:t>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расположиви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буџет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за</a:t>
            </a:r>
            <a:r>
              <a:rPr lang="sr-Latn-RS" sz="2000" b="1" i="1" dirty="0" smtClean="0">
                <a:solidFill>
                  <a:srgbClr val="C00000"/>
                </a:solidFill>
              </a:rPr>
              <a:t> 2017. </a:t>
            </a:r>
            <a:r>
              <a:rPr lang="sr-Cyrl-RS" sz="2000" b="1" i="1" dirty="0" smtClean="0">
                <a:solidFill>
                  <a:srgbClr val="C00000"/>
                </a:solidFill>
              </a:rPr>
              <a:t>годину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је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више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него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недовољан</a:t>
            </a:r>
            <a:r>
              <a:rPr lang="sr-Latn-RS" sz="2000" i="1" dirty="0" smtClean="0"/>
              <a:t>; </a:t>
            </a:r>
            <a:endParaRPr lang="en-US" sz="2000" dirty="0" smtClean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en-US" sz="2000" dirty="0" smtClean="0"/>
          </a:p>
          <a:p>
            <a:pPr algn="just" eaLnBrk="1" hangingPunct="1"/>
            <a:r>
              <a:rPr lang="sr-Cyrl-RS" sz="2000" i="1" dirty="0" smtClean="0"/>
              <a:t>на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бранама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и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акумулацијама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којима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управља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ЈВП</a:t>
            </a:r>
            <a:r>
              <a:rPr lang="sr-Latn-RS" sz="2000" i="1" dirty="0" smtClean="0"/>
              <a:t> „</a:t>
            </a:r>
            <a:r>
              <a:rPr lang="sr-Cyrl-RS" sz="2000" i="1" dirty="0" smtClean="0"/>
              <a:t>Србијаводе</a:t>
            </a:r>
            <a:r>
              <a:rPr lang="sr-Latn-RS" sz="2000" i="1" dirty="0" smtClean="0"/>
              <a:t>“, </a:t>
            </a:r>
            <a:r>
              <a:rPr lang="sr-Cyrl-RS" sz="2000" i="1" dirty="0" smtClean="0"/>
              <a:t>због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дугогодишњег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недостатка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средстава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за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одржавање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и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капитални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ремонт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застареле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опреме</a:t>
            </a:r>
            <a:r>
              <a:rPr lang="sr-Latn-RS" sz="2000" i="1" dirty="0" smtClean="0"/>
              <a:t>, </a:t>
            </a:r>
            <a:r>
              <a:rPr lang="sr-Cyrl-RS" sz="2000" b="1" i="1" dirty="0" smtClean="0">
                <a:solidFill>
                  <a:srgbClr val="C00000"/>
                </a:solidFill>
              </a:rPr>
              <a:t>присутан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је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реалан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ризик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од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хаварија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са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могућим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озбиљним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последицама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по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животе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људи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и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развој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угрожених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подручја</a:t>
            </a:r>
            <a:r>
              <a:rPr lang="sr-Latn-RS" sz="2000" i="1" dirty="0" smtClean="0"/>
              <a:t>;</a:t>
            </a:r>
            <a:endParaRPr lang="en-US" sz="2000" dirty="0" smtClean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en-US" sz="2000" dirty="0" smtClean="0"/>
          </a:p>
          <a:p>
            <a:pPr algn="just" eaLnBrk="1" hangingPunct="1"/>
            <a:r>
              <a:rPr lang="sr-Cyrl-RS" sz="2000" i="1" dirty="0" smtClean="0"/>
              <a:t>готово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сва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територијално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надлежна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водопривредна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предузећа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из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Оперативног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плана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за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одбрану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од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поплава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су</a:t>
            </a:r>
            <a:r>
              <a:rPr lang="sr-Latn-RS" sz="2000" i="1" dirty="0" smtClean="0"/>
              <a:t>, </a:t>
            </a:r>
            <a:r>
              <a:rPr lang="sr-Cyrl-RS" sz="2000" i="1" dirty="0" smtClean="0"/>
              <a:t>због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смањења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обима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потребних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радова</a:t>
            </a:r>
            <a:r>
              <a:rPr lang="sr-Latn-RS" sz="2000" i="1" dirty="0" smtClean="0"/>
              <a:t>, </a:t>
            </a:r>
            <a:r>
              <a:rPr lang="sr-Cyrl-RS" sz="2000" i="1" dirty="0" smtClean="0"/>
              <a:t>у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веома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тешкој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кадровској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и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материјалној</a:t>
            </a:r>
            <a:r>
              <a:rPr lang="sr-Latn-RS" sz="2000" i="1" dirty="0" smtClean="0"/>
              <a:t> </a:t>
            </a:r>
            <a:r>
              <a:rPr lang="sr-Cyrl-RS" sz="2000" i="1" dirty="0" smtClean="0"/>
              <a:t>ситуацији</a:t>
            </a:r>
            <a:r>
              <a:rPr lang="sr-Latn-RS" sz="2000" i="1" dirty="0" smtClean="0"/>
              <a:t>, </a:t>
            </a:r>
            <a:r>
              <a:rPr lang="sr-Cyrl-RS" sz="2000" b="1" i="1" dirty="0" smtClean="0">
                <a:solidFill>
                  <a:srgbClr val="C00000"/>
                </a:solidFill>
              </a:rPr>
              <a:t>због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чега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нису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довољно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спремна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за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извршење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обавеза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по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Општем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плану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за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одбрану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од</a:t>
            </a:r>
            <a:r>
              <a:rPr lang="sr-Latn-RS" sz="2000" b="1" i="1" dirty="0" smtClean="0">
                <a:solidFill>
                  <a:srgbClr val="C00000"/>
                </a:solidFill>
              </a:rPr>
              <a:t> </a:t>
            </a:r>
            <a:r>
              <a:rPr lang="sr-Cyrl-RS" sz="2000" b="1" i="1" dirty="0" smtClean="0">
                <a:solidFill>
                  <a:srgbClr val="C00000"/>
                </a:solidFill>
              </a:rPr>
              <a:t>поплава</a:t>
            </a:r>
            <a:r>
              <a:rPr lang="sr-Latn-RS" sz="2000" i="1" dirty="0" smtClean="0"/>
              <a:t>.</a:t>
            </a:r>
            <a:r>
              <a:rPr lang="sr-Latn-RS" sz="2000" dirty="0" smtClean="0"/>
              <a:t>     </a:t>
            </a:r>
            <a:endParaRPr lang="en-US" sz="2000" dirty="0" smtClean="0"/>
          </a:p>
          <a:p>
            <a:pPr algn="just" eaLnBrk="1" hangingPunct="1">
              <a:buFont typeface="Arial" panose="020B0604020202020204" pitchFamily="34" charset="0"/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0019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algn="just" eaLnBrk="1" hangingPunct="1"/>
            <a:r>
              <a:rPr lang="sr-Cyrl-RS" sz="1800" dirty="0" smtClean="0"/>
              <a:t>Биолошки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биотехнички</a:t>
            </a:r>
            <a:r>
              <a:rPr lang="sr-Latn-RS" sz="1800" dirty="0" smtClean="0"/>
              <a:t> </a:t>
            </a:r>
            <a:r>
              <a:rPr lang="sr-Cyrl-RS" sz="1800" dirty="0" smtClean="0"/>
              <a:t>радови</a:t>
            </a:r>
            <a:r>
              <a:rPr lang="sr-Latn-RS" sz="1800" dirty="0" smtClean="0"/>
              <a:t> </a:t>
            </a:r>
            <a:r>
              <a:rPr lang="sr-Cyrl-RS" sz="1800" dirty="0" smtClean="0"/>
              <a:t>су</a:t>
            </a:r>
            <a:r>
              <a:rPr lang="sr-Latn-RS" sz="1800" dirty="0" smtClean="0"/>
              <a:t> </a:t>
            </a:r>
            <a:r>
              <a:rPr lang="sr-Cyrl-RS" sz="1800" dirty="0" smtClean="0"/>
              <a:t>готово</a:t>
            </a:r>
            <a:r>
              <a:rPr lang="sr-Latn-RS" sz="1800" dirty="0" smtClean="0"/>
              <a:t> </a:t>
            </a:r>
            <a:r>
              <a:rPr lang="sr-Cyrl-RS" sz="1800" dirty="0" smtClean="0"/>
              <a:t>потпуно</a:t>
            </a:r>
            <a:r>
              <a:rPr lang="sr-Latn-RS" sz="1800" dirty="0" smtClean="0"/>
              <a:t> </a:t>
            </a:r>
            <a:r>
              <a:rPr lang="sr-Cyrl-RS" sz="1800" dirty="0" smtClean="0"/>
              <a:t>запостављени</a:t>
            </a:r>
            <a:r>
              <a:rPr lang="sr-Latn-RS" sz="1800" dirty="0" smtClean="0"/>
              <a:t>, </a:t>
            </a:r>
            <a:r>
              <a:rPr lang="sr-Cyrl-RS" sz="1800" dirty="0" smtClean="0"/>
              <a:t>сем</a:t>
            </a:r>
            <a:r>
              <a:rPr lang="sr-Latn-RS" sz="1800" dirty="0" smtClean="0"/>
              <a:t> </a:t>
            </a:r>
            <a:r>
              <a:rPr lang="sr-Cyrl-RS" sz="1800" dirty="0" smtClean="0"/>
              <a:t>радова</a:t>
            </a:r>
            <a:r>
              <a:rPr lang="sr-Latn-RS" sz="1800" dirty="0" smtClean="0"/>
              <a:t> </a:t>
            </a:r>
            <a:r>
              <a:rPr lang="sr-Cyrl-RS" sz="1800" dirty="0" smtClean="0"/>
              <a:t>на</a:t>
            </a:r>
            <a:r>
              <a:rPr lang="sr-Latn-RS" sz="1800" dirty="0" smtClean="0"/>
              <a:t> </a:t>
            </a:r>
            <a:r>
              <a:rPr lang="sr-Cyrl-RS" sz="1800" dirty="0" smtClean="0"/>
              <a:t>пошумљавању</a:t>
            </a:r>
            <a:r>
              <a:rPr lang="sr-Latn-RS" sz="1800" dirty="0" smtClean="0"/>
              <a:t> </a:t>
            </a:r>
            <a:r>
              <a:rPr lang="sr-Cyrl-RS" sz="1800" dirty="0" smtClean="0"/>
              <a:t>кроз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пројекат</a:t>
            </a:r>
            <a:r>
              <a:rPr lang="sr-Latn-RS" sz="1800" dirty="0" smtClean="0"/>
              <a:t> </a:t>
            </a:r>
            <a:r>
              <a:rPr lang="sr-Latn-RS" sz="1800" b="1" dirty="0" smtClean="0">
                <a:solidFill>
                  <a:srgbClr val="C00000"/>
                </a:solidFill>
              </a:rPr>
              <a:t>“</a:t>
            </a:r>
            <a:r>
              <a:rPr lang="sr-Cyrl-RS" sz="1800" b="1" dirty="0" smtClean="0">
                <a:solidFill>
                  <a:srgbClr val="C00000"/>
                </a:solidFill>
              </a:rPr>
              <a:t>Једно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дрво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један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ратник</a:t>
            </a:r>
            <a:r>
              <a:rPr lang="sr-Latn-RS" sz="1800" b="1" dirty="0" smtClean="0">
                <a:solidFill>
                  <a:srgbClr val="C00000"/>
                </a:solidFill>
              </a:rPr>
              <a:t>”</a:t>
            </a:r>
            <a:r>
              <a:rPr lang="sr-Latn-RS" sz="1800" dirty="0" smtClean="0"/>
              <a:t>, </a:t>
            </a:r>
            <a:r>
              <a:rPr lang="sr-Cyrl-RS" sz="1800" dirty="0" smtClean="0"/>
              <a:t>које</a:t>
            </a:r>
            <a:r>
              <a:rPr lang="sr-Latn-RS" sz="1800" dirty="0" smtClean="0"/>
              <a:t> </a:t>
            </a:r>
            <a:r>
              <a:rPr lang="sr-Cyrl-RS" sz="1800" dirty="0" smtClean="0"/>
              <a:t>заједно</a:t>
            </a:r>
            <a:r>
              <a:rPr lang="sr-Latn-RS" sz="1800" dirty="0" smtClean="0"/>
              <a:t> </a:t>
            </a:r>
            <a:r>
              <a:rPr lang="sr-Cyrl-RS" sz="1800" dirty="0" smtClean="0"/>
              <a:t>спроводе</a:t>
            </a:r>
            <a:r>
              <a:rPr lang="sr-Latn-RS" sz="1800" dirty="0" smtClean="0"/>
              <a:t> </a:t>
            </a:r>
            <a:r>
              <a:rPr lang="sr-Cyrl-RS" sz="1800" dirty="0" smtClean="0"/>
              <a:t>Министарство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правде</a:t>
            </a:r>
            <a:r>
              <a:rPr lang="sr-Latn-RS" sz="1800" dirty="0" smtClean="0"/>
              <a:t>-</a:t>
            </a:r>
            <a:r>
              <a:rPr lang="sr-Cyrl-RS" sz="1800" dirty="0" smtClean="0"/>
              <a:t>Управа</a:t>
            </a:r>
            <a:r>
              <a:rPr lang="sr-Latn-RS" sz="1800" dirty="0" smtClean="0"/>
              <a:t> </a:t>
            </a:r>
            <a:r>
              <a:rPr lang="sr-Cyrl-RS" sz="1800" dirty="0" smtClean="0"/>
              <a:t>за</a:t>
            </a:r>
            <a:r>
              <a:rPr lang="sr-Latn-RS" sz="1800" dirty="0" smtClean="0"/>
              <a:t> </a:t>
            </a:r>
            <a:r>
              <a:rPr lang="sr-Cyrl-RS" sz="1800" dirty="0" smtClean="0"/>
              <a:t>извршење</a:t>
            </a:r>
            <a:r>
              <a:rPr lang="sr-Latn-RS" sz="1800" dirty="0" smtClean="0"/>
              <a:t> </a:t>
            </a:r>
            <a:r>
              <a:rPr lang="sr-Cyrl-RS" sz="1800" dirty="0" smtClean="0"/>
              <a:t>кривичних</a:t>
            </a:r>
            <a:r>
              <a:rPr lang="sr-Latn-RS" sz="1800" dirty="0" smtClean="0"/>
              <a:t> </a:t>
            </a:r>
            <a:r>
              <a:rPr lang="sr-Cyrl-RS" sz="1800" dirty="0" smtClean="0"/>
              <a:t>санкција</a:t>
            </a:r>
            <a:r>
              <a:rPr lang="sr-Latn-RS" sz="1800" dirty="0" smtClean="0"/>
              <a:t>, </a:t>
            </a:r>
            <a:r>
              <a:rPr lang="sr-Cyrl-RS" sz="1800" dirty="0" smtClean="0"/>
              <a:t>ЈП</a:t>
            </a:r>
            <a:r>
              <a:rPr lang="sr-Latn-RS" sz="1800" dirty="0" smtClean="0"/>
              <a:t> “</a:t>
            </a:r>
            <a:r>
              <a:rPr lang="sr-Cyrl-RS" sz="1800" dirty="0" smtClean="0"/>
              <a:t>Србијашуме</a:t>
            </a:r>
            <a:r>
              <a:rPr lang="sr-Latn-RS" sz="1800" dirty="0" smtClean="0"/>
              <a:t>”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Шумарски</a:t>
            </a:r>
            <a:r>
              <a:rPr lang="sr-Latn-RS" sz="1800" dirty="0" smtClean="0"/>
              <a:t> </a:t>
            </a:r>
            <a:r>
              <a:rPr lang="sr-Cyrl-RS" sz="1800" dirty="0" smtClean="0"/>
              <a:t>факултет</a:t>
            </a:r>
            <a:r>
              <a:rPr lang="sr-Latn-RS" sz="1800" dirty="0" smtClean="0"/>
              <a:t> </a:t>
            </a:r>
            <a:r>
              <a:rPr lang="sr-Cyrl-RS" sz="1800" dirty="0" smtClean="0"/>
              <a:t>Универзитета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Београду</a:t>
            </a:r>
            <a:r>
              <a:rPr lang="sr-Latn-RS" sz="1800" dirty="0" smtClean="0"/>
              <a:t>, </a:t>
            </a:r>
            <a:r>
              <a:rPr lang="sr-Cyrl-RS" sz="1800" dirty="0" smtClean="0"/>
              <a:t>тако</a:t>
            </a:r>
            <a:r>
              <a:rPr lang="sr-Latn-RS" sz="1800" dirty="0" smtClean="0"/>
              <a:t> </a:t>
            </a:r>
            <a:r>
              <a:rPr lang="sr-Cyrl-RS" sz="1800" dirty="0" smtClean="0"/>
              <a:t>да</a:t>
            </a:r>
            <a:r>
              <a:rPr lang="sr-Latn-RS" sz="1800" dirty="0" smtClean="0"/>
              <a:t> </a:t>
            </a:r>
            <a:r>
              <a:rPr lang="sr-Cyrl-RS" sz="1800" dirty="0" smtClean="0"/>
              <a:t>је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периоду</a:t>
            </a:r>
            <a:r>
              <a:rPr lang="sr-Latn-RS" sz="1800" dirty="0" smtClean="0"/>
              <a:t> 2014-2016. </a:t>
            </a:r>
            <a:r>
              <a:rPr lang="sr-Cyrl-RS" sz="1800" dirty="0" smtClean="0"/>
              <a:t>пошумљено</a:t>
            </a:r>
            <a:r>
              <a:rPr lang="sr-Latn-RS" sz="1800" dirty="0" smtClean="0"/>
              <a:t> </a:t>
            </a:r>
            <a:r>
              <a:rPr lang="sr-Cyrl-RS" sz="1800" dirty="0" smtClean="0"/>
              <a:t>око</a:t>
            </a:r>
            <a:r>
              <a:rPr lang="sr-Latn-RS" sz="1800" dirty="0" smtClean="0"/>
              <a:t> 576 </a:t>
            </a:r>
            <a:r>
              <a:rPr lang="sr-Cyrl-RS" sz="1800" dirty="0" smtClean="0"/>
              <a:t>ха</a:t>
            </a:r>
            <a:r>
              <a:rPr lang="sr-Latn-RS" sz="1800" dirty="0" smtClean="0"/>
              <a:t>. </a:t>
            </a:r>
            <a:endParaRPr lang="en-US" sz="1800" dirty="0" smtClean="0"/>
          </a:p>
          <a:p>
            <a:pPr algn="just" eaLnBrk="1" hangingPunct="1"/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истом</a:t>
            </a:r>
            <a:r>
              <a:rPr lang="sr-Latn-RS" sz="1800" dirty="0" smtClean="0"/>
              <a:t> </a:t>
            </a:r>
            <a:r>
              <a:rPr lang="sr-Cyrl-RS" sz="1800" dirty="0" smtClean="0"/>
              <a:t>периоду</a:t>
            </a:r>
            <a:r>
              <a:rPr lang="sr-Latn-RS" sz="1800" dirty="0" smtClean="0"/>
              <a:t>, </a:t>
            </a:r>
            <a:r>
              <a:rPr lang="sr-Cyrl-RS" sz="1800" dirty="0" smtClean="0"/>
              <a:t>Градски</a:t>
            </a:r>
            <a:r>
              <a:rPr lang="sr-Latn-RS" sz="1800" dirty="0" smtClean="0"/>
              <a:t> </a:t>
            </a:r>
            <a:r>
              <a:rPr lang="sr-Cyrl-RS" sz="1800" dirty="0" smtClean="0"/>
              <a:t>Секретатријат</a:t>
            </a:r>
            <a:r>
              <a:rPr lang="sr-Latn-RS" sz="1800" dirty="0" smtClean="0"/>
              <a:t> </a:t>
            </a:r>
            <a:r>
              <a:rPr lang="sr-Cyrl-RS" sz="1800" dirty="0" smtClean="0"/>
              <a:t>за</a:t>
            </a:r>
            <a:r>
              <a:rPr lang="sr-Latn-RS" sz="1800" dirty="0" smtClean="0"/>
              <a:t> </a:t>
            </a:r>
            <a:r>
              <a:rPr lang="sr-Cyrl-RS" sz="1800" dirty="0" smtClean="0"/>
              <a:t>заштиту</a:t>
            </a:r>
            <a:r>
              <a:rPr lang="sr-Latn-RS" sz="1800" dirty="0" smtClean="0"/>
              <a:t> </a:t>
            </a:r>
            <a:r>
              <a:rPr lang="sr-Cyrl-RS" sz="1800" dirty="0" smtClean="0"/>
              <a:t>животне</a:t>
            </a:r>
            <a:r>
              <a:rPr lang="sr-Latn-RS" sz="1800" dirty="0" smtClean="0"/>
              <a:t> </a:t>
            </a:r>
            <a:r>
              <a:rPr lang="sr-Cyrl-RS" sz="1800" dirty="0" smtClean="0"/>
              <a:t>средине</a:t>
            </a:r>
            <a:r>
              <a:rPr lang="sr-Latn-RS" sz="1800" dirty="0" smtClean="0"/>
              <a:t> </a:t>
            </a:r>
            <a:r>
              <a:rPr lang="sr-Cyrl-RS" sz="1800" dirty="0" smtClean="0"/>
              <a:t>Града</a:t>
            </a:r>
            <a:r>
              <a:rPr lang="sr-Latn-RS" sz="1800" dirty="0" smtClean="0"/>
              <a:t> </a:t>
            </a:r>
            <a:r>
              <a:rPr lang="sr-Cyrl-RS" sz="1800" dirty="0" smtClean="0"/>
              <a:t>Београда</a:t>
            </a:r>
            <a:r>
              <a:rPr lang="sr-Latn-RS" sz="1800" dirty="0" smtClean="0"/>
              <a:t> </a:t>
            </a:r>
            <a:r>
              <a:rPr lang="sr-Cyrl-RS" sz="1800" dirty="0" smtClean="0"/>
              <a:t>обавио</a:t>
            </a:r>
            <a:r>
              <a:rPr lang="sr-Latn-RS" sz="1800" dirty="0" smtClean="0"/>
              <a:t> </a:t>
            </a:r>
            <a:r>
              <a:rPr lang="sr-Cyrl-RS" sz="1800" dirty="0" smtClean="0"/>
              <a:t>је</a:t>
            </a:r>
            <a:r>
              <a:rPr lang="sr-Latn-RS" sz="1800" dirty="0" smtClean="0"/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пошумљавање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око</a:t>
            </a:r>
            <a:r>
              <a:rPr lang="sr-Latn-RS" sz="1800" b="1" dirty="0" smtClean="0">
                <a:solidFill>
                  <a:srgbClr val="C00000"/>
                </a:solidFill>
              </a:rPr>
              <a:t> 750 </a:t>
            </a:r>
            <a:r>
              <a:rPr lang="sr-Cyrl-RS" sz="1800" b="1" dirty="0" smtClean="0">
                <a:solidFill>
                  <a:srgbClr val="C00000"/>
                </a:solidFill>
              </a:rPr>
              <a:t>ха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градске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територије</a:t>
            </a:r>
            <a:r>
              <a:rPr lang="sr-Latn-RS" sz="1800" dirty="0" smtClean="0"/>
              <a:t>,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складу</a:t>
            </a:r>
            <a:r>
              <a:rPr lang="sr-Latn-RS" sz="1800" dirty="0" smtClean="0"/>
              <a:t> </a:t>
            </a:r>
            <a:r>
              <a:rPr lang="sr-Cyrl-RS" sz="1800" dirty="0" smtClean="0"/>
              <a:t>са</a:t>
            </a:r>
            <a:r>
              <a:rPr lang="sr-Latn-RS" sz="1800" dirty="0" smtClean="0"/>
              <a:t> </a:t>
            </a:r>
            <a:r>
              <a:rPr lang="sr-Cyrl-RS" sz="1800" dirty="0" smtClean="0"/>
              <a:t>усвојеном</a:t>
            </a:r>
            <a:r>
              <a:rPr lang="sr-Latn-RS" sz="1800" dirty="0" smtClean="0"/>
              <a:t> “</a:t>
            </a:r>
            <a:r>
              <a:rPr lang="sr-Cyrl-RS" sz="1800" dirty="0" smtClean="0"/>
              <a:t>Стратегијом</a:t>
            </a:r>
            <a:r>
              <a:rPr lang="sr-Latn-RS" sz="1800" dirty="0" smtClean="0"/>
              <a:t> </a:t>
            </a:r>
            <a:r>
              <a:rPr lang="sr-Cyrl-RS" sz="1800" dirty="0" smtClean="0"/>
              <a:t>пошумљавања</a:t>
            </a:r>
            <a:r>
              <a:rPr lang="sr-Latn-RS" sz="1800" dirty="0" smtClean="0"/>
              <a:t> </a:t>
            </a:r>
            <a:r>
              <a:rPr lang="sr-Cyrl-RS" sz="1800" dirty="0" smtClean="0"/>
              <a:t>Града</a:t>
            </a:r>
            <a:r>
              <a:rPr lang="sr-Latn-RS" sz="1800" dirty="0" smtClean="0"/>
              <a:t> </a:t>
            </a:r>
            <a:r>
              <a:rPr lang="sr-Cyrl-RS" sz="1800" dirty="0" smtClean="0"/>
              <a:t>Београда</a:t>
            </a:r>
            <a:r>
              <a:rPr lang="sr-Latn-RS" sz="1800" dirty="0" smtClean="0"/>
              <a:t>” [2]. </a:t>
            </a:r>
            <a:endParaRPr lang="en-US" sz="1800" dirty="0" smtClean="0"/>
          </a:p>
          <a:p>
            <a:pPr algn="just" eaLnBrk="1" hangingPunct="1"/>
            <a:r>
              <a:rPr lang="sr-Cyrl-RS" sz="1800" dirty="0" smtClean="0"/>
              <a:t>Поред</a:t>
            </a:r>
            <a:r>
              <a:rPr lang="sr-Latn-RS" sz="1800" dirty="0" smtClean="0"/>
              <a:t> </a:t>
            </a:r>
            <a:r>
              <a:rPr lang="sr-Cyrl-RS" sz="1800" dirty="0" smtClean="0"/>
              <a:t>тога</a:t>
            </a:r>
            <a:r>
              <a:rPr lang="sr-Latn-RS" sz="1800" dirty="0" smtClean="0"/>
              <a:t>, </a:t>
            </a:r>
            <a:r>
              <a:rPr lang="sr-Cyrl-RS" sz="1800" b="1" dirty="0" smtClean="0">
                <a:solidFill>
                  <a:srgbClr val="C00000"/>
                </a:solidFill>
              </a:rPr>
              <a:t>просечно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је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пошумљавано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око</a:t>
            </a:r>
            <a:r>
              <a:rPr lang="sr-Latn-RS" sz="1800" b="1" dirty="0" smtClean="0">
                <a:solidFill>
                  <a:srgbClr val="C00000"/>
                </a:solidFill>
              </a:rPr>
              <a:t> 2500-3000 </a:t>
            </a:r>
            <a:r>
              <a:rPr lang="sr-Cyrl-RS" sz="1800" b="1" dirty="0" smtClean="0">
                <a:solidFill>
                  <a:srgbClr val="C00000"/>
                </a:solidFill>
              </a:rPr>
              <a:t>ха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еродираних</a:t>
            </a:r>
            <a:r>
              <a:rPr lang="sr-Latn-RS" sz="1800" b="1" dirty="0" smtClean="0">
                <a:solidFill>
                  <a:srgbClr val="C00000"/>
                </a:solidFill>
              </a:rPr>
              <a:t>, </a:t>
            </a:r>
            <a:r>
              <a:rPr lang="sr-Cyrl-RS" sz="1800" b="1" dirty="0" smtClean="0">
                <a:solidFill>
                  <a:srgbClr val="C00000"/>
                </a:solidFill>
              </a:rPr>
              <a:t>огољених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и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опожарених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површина</a:t>
            </a:r>
            <a:r>
              <a:rPr lang="sr-Latn-RS" sz="1800" dirty="0" smtClean="0"/>
              <a:t>, </a:t>
            </a:r>
            <a:r>
              <a:rPr lang="sr-Cyrl-RS" sz="1800" dirty="0" smtClean="0"/>
              <a:t>углавном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брдско</a:t>
            </a:r>
            <a:r>
              <a:rPr lang="sr-Latn-RS" sz="1800" dirty="0" smtClean="0"/>
              <a:t>-</a:t>
            </a:r>
            <a:r>
              <a:rPr lang="sr-Cyrl-RS" sz="1800" dirty="0" smtClean="0"/>
              <a:t>планинским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пределима</a:t>
            </a:r>
            <a:r>
              <a:rPr lang="sr-Latn-RS" sz="1800" dirty="0" smtClean="0"/>
              <a:t>, </a:t>
            </a:r>
            <a:r>
              <a:rPr lang="sr-Cyrl-RS" sz="1800" dirty="0" smtClean="0"/>
              <a:t>на</a:t>
            </a:r>
            <a:r>
              <a:rPr lang="sr-Latn-RS" sz="1800" dirty="0" smtClean="0"/>
              <a:t> </a:t>
            </a:r>
            <a:r>
              <a:rPr lang="sr-Cyrl-RS" sz="1800" dirty="0" smtClean="0"/>
              <a:t>површинама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надлежности</a:t>
            </a:r>
            <a:r>
              <a:rPr lang="sr-Latn-RS" sz="1800" dirty="0" smtClean="0"/>
              <a:t> </a:t>
            </a:r>
            <a:r>
              <a:rPr lang="sr-Cyrl-RS" sz="1800" dirty="0" smtClean="0"/>
              <a:t>ЈП</a:t>
            </a:r>
            <a:r>
              <a:rPr lang="sr-Latn-RS" sz="1800" dirty="0" smtClean="0"/>
              <a:t> “</a:t>
            </a:r>
            <a:r>
              <a:rPr lang="sr-Cyrl-RS" sz="1800" dirty="0" smtClean="0"/>
              <a:t>Србијашуме</a:t>
            </a:r>
            <a:r>
              <a:rPr lang="sr-Latn-RS" sz="1800" dirty="0" smtClean="0"/>
              <a:t>”. </a:t>
            </a:r>
            <a:endParaRPr lang="en-US" sz="1800" dirty="0" smtClean="0"/>
          </a:p>
          <a:p>
            <a:pPr algn="just" eaLnBrk="1" hangingPunct="1"/>
            <a:r>
              <a:rPr lang="sr-Cyrl-RS" sz="1800" dirty="0" smtClean="0"/>
              <a:t>Просторним</a:t>
            </a:r>
            <a:r>
              <a:rPr lang="sr-Latn-RS" sz="1800" dirty="0" smtClean="0"/>
              <a:t> </a:t>
            </a:r>
            <a:r>
              <a:rPr lang="sr-Cyrl-RS" sz="1800" dirty="0" smtClean="0"/>
              <a:t>планом</a:t>
            </a:r>
            <a:r>
              <a:rPr lang="sr-Latn-RS" sz="1800" dirty="0" smtClean="0"/>
              <a:t> </a:t>
            </a:r>
            <a:r>
              <a:rPr lang="sr-Cyrl-RS" sz="1800" dirty="0" smtClean="0"/>
              <a:t>Републике</a:t>
            </a:r>
            <a:r>
              <a:rPr lang="sr-Latn-RS" sz="1800" dirty="0" smtClean="0"/>
              <a:t> </a:t>
            </a:r>
            <a:r>
              <a:rPr lang="sr-Cyrl-RS" sz="1800" dirty="0" smtClean="0"/>
              <a:t>Србије</a:t>
            </a:r>
            <a:r>
              <a:rPr lang="sr-Latn-RS" sz="1800" dirty="0" smtClean="0"/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предвиђено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је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пошумљавање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око</a:t>
            </a:r>
            <a:r>
              <a:rPr lang="sr-Latn-RS" sz="1800" b="1" dirty="0" smtClean="0">
                <a:solidFill>
                  <a:srgbClr val="C00000"/>
                </a:solidFill>
              </a:rPr>
              <a:t> 100.000 </a:t>
            </a:r>
            <a:r>
              <a:rPr lang="sr-Cyrl-RS" sz="1800" b="1" dirty="0" smtClean="0">
                <a:solidFill>
                  <a:srgbClr val="C00000"/>
                </a:solidFill>
              </a:rPr>
              <a:t>ха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обешумљених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површина</a:t>
            </a:r>
            <a:r>
              <a:rPr lang="sr-Latn-RS" sz="1800" dirty="0" smtClean="0"/>
              <a:t>, </a:t>
            </a:r>
            <a:r>
              <a:rPr lang="sr-Cyrl-RS" sz="1800" dirty="0" smtClean="0"/>
              <a:t>углавном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брдско</a:t>
            </a:r>
            <a:r>
              <a:rPr lang="sr-Latn-RS" sz="1800" dirty="0" smtClean="0"/>
              <a:t>-</a:t>
            </a:r>
            <a:r>
              <a:rPr lang="sr-Cyrl-RS" sz="1800" dirty="0" smtClean="0"/>
              <a:t>планинском</a:t>
            </a:r>
            <a:r>
              <a:rPr lang="sr-Latn-RS" sz="1800" dirty="0" smtClean="0"/>
              <a:t> </a:t>
            </a:r>
            <a:r>
              <a:rPr lang="sr-Cyrl-RS" sz="1800" dirty="0" smtClean="0"/>
              <a:t>подручју</a:t>
            </a:r>
            <a:r>
              <a:rPr lang="sr-Latn-RS" sz="1800" dirty="0" smtClean="0"/>
              <a:t>, </a:t>
            </a:r>
            <a:r>
              <a:rPr lang="sr-Cyrl-RS" sz="1800" dirty="0" smtClean="0"/>
              <a:t>на</a:t>
            </a:r>
            <a:r>
              <a:rPr lang="sr-Latn-RS" sz="1800" dirty="0" smtClean="0"/>
              <a:t> </a:t>
            </a:r>
            <a:r>
              <a:rPr lang="sr-Cyrl-RS" sz="1800" dirty="0" smtClean="0"/>
              <a:t>вршним</a:t>
            </a:r>
            <a:r>
              <a:rPr lang="sr-Latn-RS" sz="1800" dirty="0" smtClean="0"/>
              <a:t> </a:t>
            </a:r>
            <a:r>
              <a:rPr lang="sr-Cyrl-RS" sz="1800" dirty="0" smtClean="0"/>
              <a:t>деловима</a:t>
            </a:r>
            <a:r>
              <a:rPr lang="sr-Latn-RS" sz="1800" dirty="0" smtClean="0"/>
              <a:t> </a:t>
            </a:r>
            <a:r>
              <a:rPr lang="sr-Cyrl-RS" sz="1800" dirty="0" smtClean="0"/>
              <a:t>бујичних</a:t>
            </a:r>
            <a:r>
              <a:rPr lang="sr-Latn-RS" sz="1800" dirty="0" smtClean="0"/>
              <a:t> </a:t>
            </a:r>
            <a:r>
              <a:rPr lang="sr-Cyrl-RS" sz="1800" dirty="0" smtClean="0"/>
              <a:t>сливова</a:t>
            </a:r>
            <a:r>
              <a:rPr lang="sr-Latn-RS" sz="1800" dirty="0" smtClean="0"/>
              <a:t>, </a:t>
            </a:r>
            <a:r>
              <a:rPr lang="sr-Cyrl-RS" sz="1800" dirty="0" smtClean="0"/>
              <a:t>што</a:t>
            </a:r>
            <a:r>
              <a:rPr lang="sr-Latn-RS" sz="1800" dirty="0" smtClean="0"/>
              <a:t> </a:t>
            </a:r>
            <a:r>
              <a:rPr lang="sr-Cyrl-RS" sz="1800" dirty="0" smtClean="0"/>
              <a:t>значи</a:t>
            </a:r>
            <a:r>
              <a:rPr lang="sr-Latn-RS" sz="1800" dirty="0" smtClean="0"/>
              <a:t> </a:t>
            </a:r>
            <a:r>
              <a:rPr lang="sr-Cyrl-RS" sz="1800" dirty="0" smtClean="0"/>
              <a:t>да</a:t>
            </a:r>
            <a:r>
              <a:rPr lang="sr-Latn-RS" sz="1800" dirty="0" smtClean="0"/>
              <a:t> </a:t>
            </a:r>
            <a:r>
              <a:rPr lang="sr-Cyrl-RS" sz="1800" dirty="0" smtClean="0"/>
              <a:t>ћемо</a:t>
            </a:r>
            <a:r>
              <a:rPr lang="sr-Latn-RS" sz="1800" dirty="0" smtClean="0"/>
              <a:t> </a:t>
            </a:r>
            <a:r>
              <a:rPr lang="sr-Cyrl-RS" sz="1800" dirty="0" smtClean="0"/>
              <a:t>овом</a:t>
            </a:r>
            <a:r>
              <a:rPr lang="sr-Latn-RS" sz="1800" dirty="0" smtClean="0"/>
              <a:t> </a:t>
            </a:r>
            <a:r>
              <a:rPr lang="sr-Cyrl-RS" sz="1800" dirty="0" smtClean="0"/>
              <a:t>динамиком</a:t>
            </a:r>
            <a:r>
              <a:rPr lang="sr-Latn-RS" sz="1800" dirty="0" smtClean="0"/>
              <a:t> </a:t>
            </a:r>
            <a:r>
              <a:rPr lang="sr-Cyrl-RS" sz="1800" dirty="0" smtClean="0"/>
              <a:t>обезбедити</a:t>
            </a:r>
            <a:r>
              <a:rPr lang="sr-Latn-RS" sz="1800" dirty="0" smtClean="0"/>
              <a:t> </a:t>
            </a:r>
            <a:r>
              <a:rPr lang="sr-Cyrl-RS" sz="1800" dirty="0" smtClean="0"/>
              <a:t>заштитни</a:t>
            </a:r>
            <a:r>
              <a:rPr lang="sr-Latn-RS" sz="1800" dirty="0" smtClean="0"/>
              <a:t> </a:t>
            </a:r>
            <a:r>
              <a:rPr lang="sr-Cyrl-RS" sz="1800" dirty="0" smtClean="0"/>
              <a:t>ефекат</a:t>
            </a:r>
            <a:r>
              <a:rPr lang="sr-Latn-RS" sz="1800" dirty="0" smtClean="0"/>
              <a:t> </a:t>
            </a:r>
            <a:r>
              <a:rPr lang="sr-Cyrl-RS" sz="1800" dirty="0" smtClean="0"/>
              <a:t>биолошке</a:t>
            </a:r>
            <a:r>
              <a:rPr lang="sr-Latn-RS" sz="1800" dirty="0" smtClean="0"/>
              <a:t> </a:t>
            </a:r>
            <a:r>
              <a:rPr lang="sr-Cyrl-RS" sz="1800" dirty="0" smtClean="0"/>
              <a:t>компоненте</a:t>
            </a:r>
            <a:r>
              <a:rPr lang="sr-Latn-RS" sz="1800" dirty="0" smtClean="0"/>
              <a:t> </a:t>
            </a:r>
            <a:r>
              <a:rPr lang="sr-Cyrl-RS" sz="1800" dirty="0" smtClean="0"/>
              <a:t>тек</a:t>
            </a:r>
            <a:r>
              <a:rPr lang="sr-Latn-RS" sz="1800" dirty="0" smtClean="0"/>
              <a:t> </a:t>
            </a:r>
            <a:r>
              <a:rPr lang="sr-Cyrl-RS" sz="1800" dirty="0" smtClean="0"/>
              <a:t>за</a:t>
            </a:r>
            <a:r>
              <a:rPr lang="sr-Latn-RS" sz="1800" dirty="0" smtClean="0"/>
              <a:t> 30-35 </a:t>
            </a:r>
            <a:r>
              <a:rPr lang="sr-Cyrl-RS" sz="1800" dirty="0" smtClean="0"/>
              <a:t>година</a:t>
            </a:r>
            <a:r>
              <a:rPr lang="sr-Latn-RS" sz="1800" dirty="0" smtClean="0"/>
              <a:t>. </a:t>
            </a:r>
            <a:endParaRPr lang="en-US" sz="1800" dirty="0" smtClean="0"/>
          </a:p>
          <a:p>
            <a:pPr algn="just" eaLnBrk="1" hangingPunct="1"/>
            <a:r>
              <a:rPr lang="sr-Cyrl-RS" sz="1800" b="1" dirty="0" smtClean="0">
                <a:solidFill>
                  <a:srgbClr val="C00000"/>
                </a:solidFill>
              </a:rPr>
              <a:t>Стабилни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шумски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екосистеми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значајно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модификују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процес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трансформације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b="1" dirty="0" smtClean="0">
                <a:solidFill>
                  <a:srgbClr val="C00000"/>
                </a:solidFill>
              </a:rPr>
              <a:t>падавина</a:t>
            </a:r>
            <a:r>
              <a:rPr lang="sr-Latn-RS" sz="1800" b="1" dirty="0" smtClean="0">
                <a:solidFill>
                  <a:srgbClr val="C00000"/>
                </a:solidFill>
              </a:rPr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отицај</a:t>
            </a:r>
            <a:r>
              <a:rPr lang="sr-Latn-RS" sz="1800" dirty="0" smtClean="0"/>
              <a:t> </a:t>
            </a:r>
            <a:r>
              <a:rPr lang="sr-Cyrl-RS" sz="1800" dirty="0" smtClean="0"/>
              <a:t>процесима</a:t>
            </a:r>
            <a:r>
              <a:rPr lang="sr-Latn-RS" sz="1800" dirty="0" smtClean="0"/>
              <a:t> </a:t>
            </a:r>
            <a:r>
              <a:rPr lang="sr-Cyrl-RS" sz="1800" dirty="0" smtClean="0"/>
              <a:t>интерцепције</a:t>
            </a:r>
            <a:r>
              <a:rPr lang="sr-Latn-RS" sz="1800" dirty="0" smtClean="0"/>
              <a:t> (</a:t>
            </a:r>
            <a:r>
              <a:rPr lang="sr-Cyrl-RS" sz="1800" dirty="0" smtClean="0"/>
              <a:t>задржавање</a:t>
            </a:r>
            <a:r>
              <a:rPr lang="sr-Latn-RS" sz="1800" dirty="0" smtClean="0"/>
              <a:t> </a:t>
            </a:r>
            <a:r>
              <a:rPr lang="sr-Cyrl-RS" sz="1800" dirty="0" smtClean="0"/>
              <a:t>дела</a:t>
            </a:r>
            <a:r>
              <a:rPr lang="sr-Latn-RS" sz="1800" dirty="0" smtClean="0"/>
              <a:t> </a:t>
            </a:r>
            <a:r>
              <a:rPr lang="sr-Cyrl-RS" sz="1800" dirty="0" smtClean="0"/>
              <a:t>падавина</a:t>
            </a:r>
            <a:r>
              <a:rPr lang="sr-Latn-RS" sz="1800" dirty="0" smtClean="0"/>
              <a:t> </a:t>
            </a:r>
            <a:r>
              <a:rPr lang="sr-Cyrl-RS" sz="1800" dirty="0" smtClean="0"/>
              <a:t>на</a:t>
            </a:r>
            <a:r>
              <a:rPr lang="sr-Latn-RS" sz="1800" dirty="0" smtClean="0"/>
              <a:t> </a:t>
            </a:r>
            <a:r>
              <a:rPr lang="sr-Cyrl-RS" sz="1800" dirty="0" smtClean="0"/>
              <a:t>четинама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лишћу</a:t>
            </a:r>
            <a:r>
              <a:rPr lang="sr-Latn-RS" sz="1800" dirty="0" smtClean="0"/>
              <a:t>), </a:t>
            </a:r>
            <a:r>
              <a:rPr lang="sr-Cyrl-RS" sz="1800" dirty="0" smtClean="0"/>
              <a:t>инфилтрацијом</a:t>
            </a:r>
            <a:r>
              <a:rPr lang="sr-Latn-RS" sz="1800" dirty="0" smtClean="0"/>
              <a:t> </a:t>
            </a:r>
            <a:r>
              <a:rPr lang="sr-Cyrl-RS" sz="1800" dirty="0" smtClean="0"/>
              <a:t>и</a:t>
            </a:r>
            <a:r>
              <a:rPr lang="sr-Latn-RS" sz="1800" dirty="0" smtClean="0"/>
              <a:t> </a:t>
            </a:r>
            <a:r>
              <a:rPr lang="sr-Cyrl-RS" sz="1800" dirty="0" smtClean="0"/>
              <a:t>ретенцијом</a:t>
            </a:r>
            <a:r>
              <a:rPr lang="sr-Latn-RS" sz="1800" dirty="0" smtClean="0"/>
              <a:t> </a:t>
            </a:r>
            <a:r>
              <a:rPr lang="sr-Cyrl-RS" sz="1800" dirty="0" smtClean="0"/>
              <a:t>у</a:t>
            </a:r>
            <a:r>
              <a:rPr lang="sr-Latn-RS" sz="1800" dirty="0" smtClean="0"/>
              <a:t> </a:t>
            </a:r>
            <a:r>
              <a:rPr lang="sr-Cyrl-RS" sz="1800" dirty="0" smtClean="0"/>
              <a:t>моћна</a:t>
            </a:r>
            <a:r>
              <a:rPr lang="sr-Latn-RS" sz="1800" dirty="0" smtClean="0"/>
              <a:t> </a:t>
            </a:r>
            <a:r>
              <a:rPr lang="sr-Cyrl-RS" sz="1800" dirty="0" smtClean="0"/>
              <a:t>шумска</a:t>
            </a:r>
            <a:r>
              <a:rPr lang="sr-Latn-RS" sz="1800" dirty="0" smtClean="0"/>
              <a:t> </a:t>
            </a:r>
            <a:r>
              <a:rPr lang="sr-Cyrl-RS" sz="1800" dirty="0" smtClean="0"/>
              <a:t>земљишта</a:t>
            </a:r>
            <a:r>
              <a:rPr lang="sr-Latn-RS" sz="1800" dirty="0" smtClean="0"/>
              <a:t>, </a:t>
            </a:r>
            <a:r>
              <a:rPr lang="sr-Cyrl-RS" sz="1800" dirty="0" smtClean="0"/>
              <a:t>чиме</a:t>
            </a:r>
            <a:r>
              <a:rPr lang="sr-Latn-RS" sz="1800" dirty="0" smtClean="0"/>
              <a:t> </a:t>
            </a:r>
            <a:r>
              <a:rPr lang="sr-Cyrl-RS" sz="1800" dirty="0" smtClean="0"/>
              <a:t>се</a:t>
            </a:r>
            <a:r>
              <a:rPr lang="sr-Latn-RS" sz="1800" dirty="0" smtClean="0"/>
              <a:t> </a:t>
            </a:r>
            <a:r>
              <a:rPr lang="sr-Cyrl-RS" sz="1800" dirty="0" smtClean="0"/>
              <a:t>значајно</a:t>
            </a:r>
            <a:r>
              <a:rPr lang="sr-Latn-RS" sz="1800" dirty="0" smtClean="0"/>
              <a:t> </a:t>
            </a:r>
            <a:r>
              <a:rPr lang="sr-Cyrl-RS" sz="1800" dirty="0" smtClean="0"/>
              <a:t>редукује</a:t>
            </a:r>
            <a:r>
              <a:rPr lang="sr-Latn-RS" sz="1800" dirty="0" smtClean="0"/>
              <a:t> </a:t>
            </a:r>
            <a:r>
              <a:rPr lang="sr-Cyrl-RS" sz="1800" dirty="0" smtClean="0"/>
              <a:t>потенцијал</a:t>
            </a:r>
            <a:r>
              <a:rPr lang="sr-Latn-RS" sz="1800" dirty="0" smtClean="0"/>
              <a:t> </a:t>
            </a:r>
            <a:r>
              <a:rPr lang="sr-Cyrl-RS" sz="1800" dirty="0" smtClean="0"/>
              <a:t>за</a:t>
            </a:r>
            <a:r>
              <a:rPr lang="sr-Latn-RS" sz="1800" dirty="0" smtClean="0"/>
              <a:t> </a:t>
            </a:r>
            <a:r>
              <a:rPr lang="sr-Cyrl-RS" sz="1800" dirty="0" smtClean="0"/>
              <a:t>формитање</a:t>
            </a:r>
            <a:r>
              <a:rPr lang="sr-Latn-RS" sz="1800" dirty="0" smtClean="0"/>
              <a:t> </a:t>
            </a:r>
            <a:r>
              <a:rPr lang="sr-Cyrl-RS" sz="1800" dirty="0" smtClean="0"/>
              <a:t>брзог</a:t>
            </a:r>
            <a:r>
              <a:rPr lang="sr-Latn-RS" sz="1800" dirty="0" smtClean="0"/>
              <a:t>, </a:t>
            </a:r>
            <a:r>
              <a:rPr lang="sr-Cyrl-RS" sz="1800" dirty="0" smtClean="0"/>
              <a:t>површинског</a:t>
            </a:r>
            <a:r>
              <a:rPr lang="sr-Latn-RS" sz="1800" dirty="0" smtClean="0"/>
              <a:t> </a:t>
            </a:r>
            <a:r>
              <a:rPr lang="sr-Cyrl-RS" sz="1800" dirty="0" smtClean="0"/>
              <a:t>отицаја</a:t>
            </a:r>
            <a:r>
              <a:rPr lang="sr-Latn-RS" sz="1800" dirty="0" smtClean="0"/>
              <a:t>.</a:t>
            </a:r>
            <a:endParaRPr lang="en-US" sz="1800" dirty="0" smtClean="0"/>
          </a:p>
          <a:p>
            <a:pPr algn="just" eaLnBrk="1" hangingPunct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4679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ontent Placeholder 2"/>
          <p:cNvSpPr txBox="1">
            <a:spLocks/>
          </p:cNvSpPr>
          <p:nvPr/>
        </p:nvSpPr>
        <p:spPr bwMode="auto">
          <a:xfrm>
            <a:off x="255588" y="1412875"/>
            <a:ext cx="8640762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ru-RU" sz="2700" b="1" dirty="0">
                <a:solidFill>
                  <a:srgbClr val="002060"/>
                </a:solidFill>
              </a:rPr>
              <a:t>Решити статус преосталих водопривредних </a:t>
            </a:r>
            <a:r>
              <a:rPr lang="ru-RU" sz="2700" dirty="0">
                <a:solidFill>
                  <a:srgbClr val="002060"/>
                </a:solidFill>
              </a:rPr>
              <a:t>организација, које се преко 60 година баве заштитом од ерозије и уређењем бујица.</a:t>
            </a:r>
            <a:endParaRPr lang="en-US" sz="2700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-"/>
            </a:pPr>
            <a:endParaRPr lang="en-US" sz="2700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-"/>
            </a:pPr>
            <a:r>
              <a:rPr lang="ru-RU" sz="2700" b="1" dirty="0">
                <a:solidFill>
                  <a:srgbClr val="002060"/>
                </a:solidFill>
              </a:rPr>
              <a:t>Формирање самосталне службе за заштиту од ерозије и уређење бујица </a:t>
            </a:r>
            <a:r>
              <a:rPr lang="ru-RU" sz="2700" dirty="0">
                <a:solidFill>
                  <a:srgbClr val="002060"/>
                </a:solidFill>
              </a:rPr>
              <a:t>на републичком нивоу</a:t>
            </a:r>
            <a:r>
              <a:rPr lang="en-US" sz="2700" dirty="0">
                <a:solidFill>
                  <a:srgbClr val="002060"/>
                </a:solidFill>
              </a:rPr>
              <a:t>.</a:t>
            </a:r>
          </a:p>
          <a:p>
            <a:pPr eaLnBrk="1" hangingPunct="1">
              <a:buFontTx/>
              <a:buChar char="-"/>
            </a:pPr>
            <a:endParaRPr lang="en-US" sz="2700" dirty="0">
              <a:solidFill>
                <a:srgbClr val="002060"/>
              </a:solidFill>
            </a:endParaRPr>
          </a:p>
          <a:p>
            <a:pPr eaLnBrk="1" hangingPunct="1">
              <a:buFontTx/>
              <a:buChar char="-"/>
            </a:pPr>
            <a:r>
              <a:rPr lang="ru-RU" sz="2700" b="1" dirty="0">
                <a:solidFill>
                  <a:srgbClr val="002060"/>
                </a:solidFill>
              </a:rPr>
              <a:t>Хоризонтална координација </a:t>
            </a:r>
            <a:r>
              <a:rPr lang="ru-RU" sz="2700" dirty="0">
                <a:solidFill>
                  <a:srgbClr val="002060"/>
                </a:solidFill>
              </a:rPr>
              <a:t>између сектора водопривреде, пољопривреде и шумарства.</a:t>
            </a:r>
          </a:p>
        </p:txBody>
      </p:sp>
    </p:spTree>
    <p:extLst>
      <p:ext uri="{BB962C8B-B14F-4D97-AF65-F5344CB8AC3E}">
        <p14:creationId xmlns:p14="http://schemas.microsoft.com/office/powerpoint/2010/main" val="39345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676400"/>
            <a:ext cx="8178800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rgbClr val="002060"/>
                </a:solidFill>
                <a:latin typeface="+mn-lt"/>
              </a:rPr>
              <a:t>Измена законске регулативе </a:t>
            </a:r>
            <a:r>
              <a:rPr lang="ru-RU" sz="2800" dirty="0">
                <a:solidFill>
                  <a:srgbClr val="002060"/>
                </a:solidFill>
                <a:latin typeface="+mn-lt"/>
              </a:rPr>
              <a:t>у доменима урбанистичког и комуналног реда: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rgbClr val="002060"/>
              </a:solidFill>
              <a:latin typeface="+mn-lt"/>
            </a:endParaRPr>
          </a:p>
          <a:p>
            <a:pPr marL="71913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002060"/>
                </a:solidFill>
                <a:latin typeface="+mn-lt"/>
              </a:rPr>
              <a:t>повећање броја запослених у инспекцијским службама, </a:t>
            </a:r>
          </a:p>
          <a:p>
            <a:pPr marL="71913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002060"/>
                </a:solidFill>
                <a:latin typeface="+mn-lt"/>
              </a:rPr>
              <a:t>веће надлежности, </a:t>
            </a:r>
          </a:p>
          <a:p>
            <a:pPr marL="719138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800" dirty="0">
                <a:solidFill>
                  <a:srgbClr val="002060"/>
                </a:solidFill>
                <a:latin typeface="+mn-lt"/>
              </a:rPr>
              <a:t>оштрија казнена политика.</a:t>
            </a:r>
          </a:p>
        </p:txBody>
      </p:sp>
    </p:spTree>
    <p:extLst>
      <p:ext uri="{BB962C8B-B14F-4D97-AF65-F5344CB8AC3E}">
        <p14:creationId xmlns:p14="http://schemas.microsoft.com/office/powerpoint/2010/main" val="53748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524000"/>
            <a:ext cx="8991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sr-Cyrl-RS" sz="2800" b="1" i="1" u="sng" dirty="0" smtClean="0">
                <a:solidFill>
                  <a:schemeClr val="accent4">
                    <a:lumMod val="75000"/>
                  </a:schemeClr>
                </a:solidFill>
              </a:rPr>
              <a:t>План за проглашење ерозионих подручја</a:t>
            </a:r>
            <a:r>
              <a:rPr lang="sr-Cyrl-RS" sz="2800" b="1" u="sng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endParaRPr lang="en-US" sz="2800" b="1" u="sng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    </a:t>
            </a:r>
            <a:r>
              <a:rPr lang="sr-Cyrl-RS" sz="2800" b="1" dirty="0" smtClean="0">
                <a:solidFill>
                  <a:schemeClr val="accent6">
                    <a:lumMod val="75000"/>
                  </a:schemeClr>
                </a:solidFill>
              </a:rPr>
              <a:t>(30 евра/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km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sr-Cyrl-RS" sz="28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sr-Cyrl-RS" sz="2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sr-Cyrl-RS" sz="2800" b="1" i="1" u="sng" dirty="0" smtClean="0">
                <a:solidFill>
                  <a:schemeClr val="accent4">
                    <a:lumMod val="75000"/>
                  </a:schemeClr>
                </a:solidFill>
              </a:rPr>
              <a:t>Оперативни план за одбрану од поплава на водотоквима </a:t>
            </a:r>
            <a:r>
              <a:rPr lang="en-US" sz="2800" b="1" i="1" u="sng" dirty="0" smtClean="0">
                <a:solidFill>
                  <a:schemeClr val="accent4">
                    <a:lumMod val="75000"/>
                  </a:schemeClr>
                </a:solidFill>
              </a:rPr>
              <a:t>II </a:t>
            </a:r>
            <a:r>
              <a:rPr lang="sr-Cyrl-RS" sz="2800" b="1" i="1" u="sng" dirty="0" smtClean="0">
                <a:solidFill>
                  <a:schemeClr val="accent4">
                    <a:lumMod val="75000"/>
                  </a:schemeClr>
                </a:solidFill>
              </a:rPr>
              <a:t>реда</a:t>
            </a:r>
            <a:r>
              <a:rPr lang="en-US" sz="2800" b="1" i="1" u="sng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sr-Cyrl-RS" sz="2800" b="1" dirty="0">
                <a:solidFill>
                  <a:schemeClr val="accent6">
                    <a:lumMod val="75000"/>
                  </a:schemeClr>
                </a:solidFill>
              </a:rPr>
              <a:t>(30 евра/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km</a:t>
            </a:r>
            <a:r>
              <a:rPr lang="en-US" sz="2800" b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n-US" sz="28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sr-Cyrl-RS" sz="2800" b="1" dirty="0" smtClean="0">
                <a:solidFill>
                  <a:schemeClr val="accent6">
                    <a:lumMod val="75000"/>
                  </a:schemeClr>
                </a:solidFill>
              </a:rPr>
              <a:t>Ниш: 420,7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km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sr-Cyrl-R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r-Cyrl-RS" sz="2800" b="1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sr-Cyrl-RS" sz="2800" b="1" dirty="0" smtClean="0">
                <a:solidFill>
                  <a:schemeClr val="accent5">
                    <a:lumMod val="75000"/>
                  </a:schemeClr>
                </a:solidFill>
              </a:rPr>
              <a:t>(21.035 евра)</a:t>
            </a:r>
          </a:p>
          <a:p>
            <a:pPr marL="457200" indent="-457200" algn="just">
              <a:buFont typeface="Courier New" panose="02070309020205020404" pitchFamily="49" charset="0"/>
              <a:buChar char="o"/>
            </a:pPr>
            <a:r>
              <a:rPr lang="sr-Cyrl-RS" sz="2800" b="1" dirty="0" smtClean="0">
                <a:solidFill>
                  <a:schemeClr val="accent6">
                    <a:lumMod val="75000"/>
                  </a:schemeClr>
                </a:solidFill>
              </a:rPr>
              <a:t>Лесковац: 1.025 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km</a:t>
            </a:r>
            <a:r>
              <a:rPr lang="en-U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sr-Cyrl-RS" sz="2800" b="1" baseline="30000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sr-Cyrl-RS" sz="2800" b="1" dirty="0" smtClean="0">
                <a:solidFill>
                  <a:schemeClr val="accent5">
                    <a:lumMod val="75000"/>
                  </a:schemeClr>
                </a:solidFill>
              </a:rPr>
              <a:t>(51.250 евра)</a:t>
            </a:r>
            <a:r>
              <a:rPr lang="sr-Cyrl-RS" sz="2800" b="1" baseline="30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sr-Cyrl-RS" sz="28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sr-Cyrl-R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endParaRPr lang="en-US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2225" y="1600200"/>
            <a:ext cx="9131300" cy="5141913"/>
          </a:xfrm>
        </p:spPr>
      </p:pic>
      <p:sp>
        <p:nvSpPr>
          <p:cNvPr id="81923" name="Title 1"/>
          <p:cNvSpPr>
            <a:spLocks noGrp="1"/>
          </p:cNvSpPr>
          <p:nvPr>
            <p:ph type="title"/>
          </p:nvPr>
        </p:nvSpPr>
        <p:spPr>
          <a:xfrm>
            <a:off x="3429000" y="228759"/>
            <a:ext cx="4648200" cy="8761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планина Таурус,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04900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2">
                    <a:lumMod val="50000"/>
                  </a:schemeClr>
                </a:solidFill>
              </a:rPr>
              <a:t>пошумљавање голети (либански кедар)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600200"/>
            <a:ext cx="9131300" cy="5141913"/>
          </a:xfrm>
        </p:spPr>
      </p:pic>
      <p:sp>
        <p:nvSpPr>
          <p:cNvPr id="82947" name="Title 1"/>
          <p:cNvSpPr>
            <a:spLocks noGrp="1"/>
          </p:cNvSpPr>
          <p:nvPr>
            <p:ph type="title"/>
          </p:nvPr>
        </p:nvSpPr>
        <p:spPr>
          <a:xfrm>
            <a:off x="4114800" y="312737"/>
            <a:ext cx="4876800" cy="792163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планина Таурус,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04900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2">
                    <a:lumMod val="50000"/>
                  </a:schemeClr>
                </a:solidFill>
              </a:rPr>
              <a:t>Систем рустикалних преграда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6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452563"/>
            <a:ext cx="9136063" cy="5145087"/>
          </a:xfrm>
        </p:spPr>
      </p:pic>
      <p:sp>
        <p:nvSpPr>
          <p:cNvPr id="83971" name="Title 1"/>
          <p:cNvSpPr>
            <a:spLocks noGrp="1"/>
          </p:cNvSpPr>
          <p:nvPr>
            <p:ph type="title"/>
          </p:nvPr>
        </p:nvSpPr>
        <p:spPr>
          <a:xfrm>
            <a:off x="3496491" y="228600"/>
            <a:ext cx="5181600" cy="854076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планина Таурус,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981075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6">
                    <a:lumMod val="50000"/>
                  </a:schemeClr>
                </a:solidFill>
              </a:rPr>
              <a:t>контурни зидићи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Content Placeholder 5" descr="OMIMG_20140929_1340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1" y="1200171"/>
            <a:ext cx="8369610" cy="4707303"/>
          </a:xfr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752600" y="706580"/>
            <a:ext cx="56388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sr-Cyrl-R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Текија, септембар </a:t>
            </a:r>
            <a:r>
              <a:rPr lang="en-U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201</a:t>
            </a:r>
            <a:r>
              <a:rPr lang="sr-Cyrl-RS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4.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5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600200"/>
            <a:ext cx="9131301" cy="5141913"/>
          </a:xfrm>
        </p:spPr>
      </p:pic>
      <p:sp>
        <p:nvSpPr>
          <p:cNvPr id="84995" name="Title 1"/>
          <p:cNvSpPr>
            <a:spLocks noGrp="1"/>
          </p:cNvSpPr>
          <p:nvPr>
            <p:ph type="title"/>
          </p:nvPr>
        </p:nvSpPr>
        <p:spPr>
          <a:xfrm>
            <a:off x="4267200" y="307022"/>
            <a:ext cx="4876800" cy="782638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04900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1">
                    <a:lumMod val="50000"/>
                  </a:schemeClr>
                </a:solidFill>
              </a:rPr>
              <a:t>заштита падина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4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600200"/>
            <a:ext cx="9064625" cy="5103813"/>
          </a:xfrm>
        </p:spPr>
      </p:pic>
      <p:sp>
        <p:nvSpPr>
          <p:cNvPr id="86019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r-Cyrl-RS" sz="3200" b="1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3200" b="1" smtClean="0"/>
              <a:t/>
            </a:r>
            <a:br>
              <a:rPr lang="sr-Cyrl-RS" sz="3200" b="1" smtClean="0"/>
            </a:br>
            <a:r>
              <a:rPr lang="sr-Cyrl-RS" sz="2800" b="1" smtClean="0"/>
              <a:t>(Турска, мај 2015.)</a:t>
            </a:r>
            <a:endParaRPr lang="en-US" sz="2800" b="1" smtClean="0"/>
          </a:p>
        </p:txBody>
      </p:sp>
      <p:sp>
        <p:nvSpPr>
          <p:cNvPr id="86020" name="Title 1"/>
          <p:cNvSpPr txBox="1">
            <a:spLocks/>
          </p:cNvSpPr>
          <p:nvPr/>
        </p:nvSpPr>
        <p:spPr bwMode="auto">
          <a:xfrm>
            <a:off x="457200" y="11049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b="1">
                <a:solidFill>
                  <a:srgbClr val="002060"/>
                </a:solidFill>
              </a:rPr>
              <a:t>контурне заштитне мреже</a:t>
            </a:r>
            <a:endParaRPr lang="en-US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1600200"/>
            <a:ext cx="9131301" cy="5141913"/>
          </a:xfrm>
        </p:spPr>
      </p:pic>
      <p:sp>
        <p:nvSpPr>
          <p:cNvPr id="87043" name="Title 1"/>
          <p:cNvSpPr>
            <a:spLocks noGrp="1"/>
          </p:cNvSpPr>
          <p:nvPr>
            <p:ph type="title"/>
          </p:nvPr>
        </p:nvSpPr>
        <p:spPr>
          <a:xfrm>
            <a:off x="4191000" y="297497"/>
            <a:ext cx="4648200" cy="792163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87044" name="Title 1"/>
          <p:cNvSpPr txBox="1">
            <a:spLocks/>
          </p:cNvSpPr>
          <p:nvPr/>
        </p:nvSpPr>
        <p:spPr bwMode="auto">
          <a:xfrm>
            <a:off x="457200" y="11049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>
                <a:solidFill>
                  <a:srgbClr val="002060"/>
                </a:solidFill>
              </a:rPr>
              <a:t>контурне заштитне мреже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" y="1600200"/>
            <a:ext cx="9172575" cy="5164138"/>
          </a:xfrm>
        </p:spPr>
      </p:pic>
      <p:sp>
        <p:nvSpPr>
          <p:cNvPr id="88067" name="Title 1"/>
          <p:cNvSpPr txBox="1">
            <a:spLocks/>
          </p:cNvSpPr>
          <p:nvPr/>
        </p:nvSpPr>
        <p:spPr bwMode="auto">
          <a:xfrm>
            <a:off x="457200" y="11049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>
                <a:solidFill>
                  <a:srgbClr val="002060"/>
                </a:solidFill>
              </a:rPr>
              <a:t>камено-дрвени праг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8068" name="Title 1"/>
          <p:cNvSpPr>
            <a:spLocks noGrp="1"/>
          </p:cNvSpPr>
          <p:nvPr>
            <p:ph type="title"/>
          </p:nvPr>
        </p:nvSpPr>
        <p:spPr>
          <a:xfrm>
            <a:off x="3810000" y="228600"/>
            <a:ext cx="5105400" cy="792163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1611313"/>
            <a:ext cx="9110663" cy="5130800"/>
          </a:xfrm>
        </p:spPr>
      </p:pic>
      <p:sp>
        <p:nvSpPr>
          <p:cNvPr id="89091" name="Title 1"/>
          <p:cNvSpPr txBox="1">
            <a:spLocks/>
          </p:cNvSpPr>
          <p:nvPr/>
        </p:nvSpPr>
        <p:spPr bwMode="auto">
          <a:xfrm>
            <a:off x="457200" y="11049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>
                <a:solidFill>
                  <a:srgbClr val="002060"/>
                </a:solidFill>
              </a:rPr>
              <a:t>камено-дрвени праг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9092" name="Title 1"/>
          <p:cNvSpPr>
            <a:spLocks noGrp="1"/>
          </p:cNvSpPr>
          <p:nvPr>
            <p:ph type="title"/>
          </p:nvPr>
        </p:nvSpPr>
        <p:spPr>
          <a:xfrm>
            <a:off x="4026694" y="381000"/>
            <a:ext cx="4876800" cy="720725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5" y="1600200"/>
            <a:ext cx="9131300" cy="5141913"/>
          </a:xfrm>
        </p:spPr>
      </p:pic>
      <p:sp>
        <p:nvSpPr>
          <p:cNvPr id="90115" name="Title 1"/>
          <p:cNvSpPr>
            <a:spLocks noGrp="1"/>
          </p:cNvSpPr>
          <p:nvPr>
            <p:ph type="title"/>
          </p:nvPr>
        </p:nvSpPr>
        <p:spPr>
          <a:xfrm>
            <a:off x="3976688" y="241300"/>
            <a:ext cx="4953000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492125" y="112488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>
                <a:solidFill>
                  <a:srgbClr val="002060"/>
                </a:solidFill>
              </a:rPr>
              <a:t>вештачко језеро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Content Placeholder 3" descr="WP_20150528_1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600200"/>
            <a:ext cx="8956675" cy="5043488"/>
          </a:xfrm>
        </p:spPr>
      </p:pic>
      <p:sp>
        <p:nvSpPr>
          <p:cNvPr id="91139" name="Title 1"/>
          <p:cNvSpPr>
            <a:spLocks noGrp="1"/>
          </p:cNvSpPr>
          <p:nvPr>
            <p:ph type="title"/>
          </p:nvPr>
        </p:nvSpPr>
        <p:spPr>
          <a:xfrm>
            <a:off x="3886200" y="271371"/>
            <a:ext cx="5334000" cy="868363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91140" name="Title 1"/>
          <p:cNvSpPr txBox="1">
            <a:spLocks/>
          </p:cNvSpPr>
          <p:nvPr/>
        </p:nvSpPr>
        <p:spPr bwMode="auto">
          <a:xfrm>
            <a:off x="457200" y="11049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400" b="1" dirty="0">
                <a:solidFill>
                  <a:srgbClr val="002060"/>
                </a:solidFill>
              </a:rPr>
              <a:t>експерименталне парцеле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03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9172575" cy="5164138"/>
          </a:xfrm>
        </p:spPr>
      </p:pic>
      <p:sp>
        <p:nvSpPr>
          <p:cNvPr id="92163" name="Title 1"/>
          <p:cNvSpPr>
            <a:spLocks noGrp="1"/>
          </p:cNvSpPr>
          <p:nvPr>
            <p:ph type="title"/>
          </p:nvPr>
        </p:nvSpPr>
        <p:spPr>
          <a:xfrm>
            <a:off x="3900488" y="241300"/>
            <a:ext cx="5029200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(Турска, река Ердемли, мај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1104900"/>
            <a:ext cx="8229600" cy="50323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4">
                    <a:lumMod val="75000"/>
                  </a:schemeClr>
                </a:solidFill>
              </a:rPr>
              <a:t>депонијска преграда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304800"/>
            <a:ext cx="4724400" cy="6540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2">
                    <a:lumMod val="50000"/>
                  </a:schemeClr>
                </a:solidFill>
              </a:rPr>
              <a:t>Јундола (Бугарска)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318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43000"/>
            <a:ext cx="6807200" cy="5105400"/>
          </a:xfrm>
        </p:spPr>
      </p:pic>
    </p:spTree>
    <p:extLst>
      <p:ext uri="{BB962C8B-B14F-4D97-AF65-F5344CB8AC3E}">
        <p14:creationId xmlns:p14="http://schemas.microsoft.com/office/powerpoint/2010/main" val="32522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670517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343400" y="381000"/>
            <a:ext cx="4533900" cy="6540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Cyrl-RS" sz="2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Јундола (Бугарска)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2358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434125" y="660797"/>
            <a:ext cx="6172200" cy="482203"/>
          </a:xfrm>
        </p:spPr>
        <p:txBody>
          <a:bodyPr>
            <a:normAutofit fontScale="90000"/>
          </a:bodyPr>
          <a:lstStyle/>
          <a:p>
            <a:r>
              <a:rPr lang="sr-Cyrl-CS" sz="2400" b="1" dirty="0">
                <a:solidFill>
                  <a:srgbClr val="002060"/>
                </a:solidFill>
              </a:rPr>
              <a:t>Циклон изнад Балкана </a:t>
            </a:r>
            <a:r>
              <a:rPr lang="en-US" sz="2400" b="1" dirty="0">
                <a:solidFill>
                  <a:srgbClr val="002060"/>
                </a:solidFill>
              </a:rPr>
              <a:t>(15</a:t>
            </a:r>
            <a:r>
              <a:rPr lang="sr-Cyrl-CS" sz="2400" b="1" dirty="0">
                <a:solidFill>
                  <a:srgbClr val="002060"/>
                </a:solidFill>
              </a:rPr>
              <a:t> мај </a:t>
            </a:r>
            <a:r>
              <a:rPr lang="en-US" sz="2400" b="1" dirty="0" smtClean="0">
                <a:solidFill>
                  <a:srgbClr val="002060"/>
                </a:solidFill>
              </a:rPr>
              <a:t>2014</a:t>
            </a:r>
            <a:r>
              <a:rPr lang="sr-Cyrl-RS" sz="2400" b="1" dirty="0" smtClean="0">
                <a:solidFill>
                  <a:srgbClr val="002060"/>
                </a:solidFill>
              </a:rPr>
              <a:t>.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  <a:r>
              <a:rPr lang="sr-Cyrl-RS" sz="2400" b="1" dirty="0" smtClean="0">
                <a:solidFill>
                  <a:srgbClr val="002060"/>
                </a:solidFill>
              </a:rPr>
              <a:t/>
            </a:r>
            <a:br>
              <a:rPr lang="sr-Cyrl-RS" sz="2400" b="1" dirty="0" smtClean="0">
                <a:solidFill>
                  <a:srgbClr val="002060"/>
                </a:solidFill>
              </a:rPr>
            </a:br>
            <a:r>
              <a:rPr lang="sr-Cyrl-CS" sz="2400" b="1" dirty="0">
                <a:solidFill>
                  <a:srgbClr val="C00000"/>
                </a:solidFill>
              </a:rPr>
              <a:t>Непокретност, трајање, просторни обухват</a:t>
            </a:r>
            <a:r>
              <a:rPr lang="sr-Latn-C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/>
            </a:r>
            <a:br>
              <a:rPr lang="en-US" sz="2400" b="1" dirty="0">
                <a:solidFill>
                  <a:srgbClr val="C00000"/>
                </a:solidFill>
              </a:rPr>
            </a:br>
            <a:endParaRPr lang="en-US" sz="2400" b="1" dirty="0"/>
          </a:p>
        </p:txBody>
      </p:sp>
      <p:pic>
        <p:nvPicPr>
          <p:cNvPr id="6147" name="Content Placeholder 3" descr="SATELITE IMAGE_EUROPE_15_05_20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143000"/>
            <a:ext cx="8373450" cy="4774723"/>
          </a:xfrm>
        </p:spPr>
      </p:pic>
    </p:spTree>
    <p:extLst>
      <p:ext uri="{BB962C8B-B14F-4D97-AF65-F5344CB8AC3E}">
        <p14:creationId xmlns:p14="http://schemas.microsoft.com/office/powerpoint/2010/main" val="3779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1219200"/>
            <a:ext cx="6704314" cy="50292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19600" y="381000"/>
            <a:ext cx="4724400" cy="654051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r-Cyrl-RS" sz="2400" b="1" dirty="0" smtClean="0">
                <a:solidFill>
                  <a:schemeClr val="accent2">
                    <a:lumMod val="75000"/>
                  </a:schemeClr>
                </a:solidFill>
              </a:rPr>
              <a:t>Јундола (Бугарска)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Content Placeholder 4" descr="WP_20151014_0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727200"/>
            <a:ext cx="8986837" cy="5059363"/>
          </a:xfrm>
        </p:spPr>
      </p:pic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3505200" y="381000"/>
            <a:ext cx="533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(Немачка, околина Минхена, бујица Хабихтграбен октобар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Content Placeholder 3" descr="WP_20151014_0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88" y="1643063"/>
            <a:ext cx="9007475" cy="5072062"/>
          </a:xfrm>
        </p:spPr>
      </p:pic>
      <p:sp>
        <p:nvSpPr>
          <p:cNvPr id="97283" name="Title 1"/>
          <p:cNvSpPr>
            <a:spLocks noGrp="1"/>
          </p:cNvSpPr>
          <p:nvPr>
            <p:ph type="title"/>
          </p:nvPr>
        </p:nvSpPr>
        <p:spPr>
          <a:xfrm>
            <a:off x="3429000" y="381000"/>
            <a:ext cx="53340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r>
              <a:rPr lang="sr-Cyrl-RS" sz="2400" b="1" dirty="0" smtClean="0"/>
              <a:t/>
            </a:r>
            <a:br>
              <a:rPr lang="sr-Cyrl-RS" sz="2400" b="1" dirty="0" smtClean="0"/>
            </a:br>
            <a:r>
              <a:rPr lang="sr-Cyrl-RS" sz="2400" b="1" dirty="0" smtClean="0">
                <a:solidFill>
                  <a:srgbClr val="002060"/>
                </a:solidFill>
              </a:rPr>
              <a:t>(ретензија са чешљем, октобар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Content Placeholder 3" descr="WP_20151014_0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81175"/>
            <a:ext cx="9144000" cy="5148263"/>
          </a:xfrm>
        </p:spPr>
      </p:pic>
      <p:sp>
        <p:nvSpPr>
          <p:cNvPr id="98307" name="Title 1"/>
          <p:cNvSpPr txBox="1">
            <a:spLocks/>
          </p:cNvSpPr>
          <p:nvPr/>
        </p:nvSpPr>
        <p:spPr bwMode="auto">
          <a:xfrm>
            <a:off x="457200" y="1104900"/>
            <a:ext cx="82296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r-Cyrl-RS" sz="28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800" b="1" dirty="0">
                <a:solidFill>
                  <a:srgbClr val="002060"/>
                </a:solidFill>
              </a:rPr>
              <a:t>праг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8308" name="Title 1"/>
          <p:cNvSpPr>
            <a:spLocks noGrp="1"/>
          </p:cNvSpPr>
          <p:nvPr>
            <p:ph type="title"/>
          </p:nvPr>
        </p:nvSpPr>
        <p:spPr>
          <a:xfrm>
            <a:off x="3429000" y="222228"/>
            <a:ext cx="5791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sr-Cyrl-RS" sz="2400" b="1" dirty="0" smtClean="0">
                <a:solidFill>
                  <a:srgbClr val="C00000"/>
                </a:solidFill>
              </a:rPr>
              <a:t>Шта се ради у свету? </a:t>
            </a:r>
            <a:br>
              <a:rPr lang="sr-Cyrl-RS" sz="2400" b="1" dirty="0" smtClean="0">
                <a:solidFill>
                  <a:srgbClr val="C00000"/>
                </a:solidFill>
              </a:rPr>
            </a:br>
            <a:r>
              <a:rPr lang="sr-Cyrl-RS" sz="2400" b="1" dirty="0" smtClean="0">
                <a:solidFill>
                  <a:srgbClr val="002060"/>
                </a:solidFill>
              </a:rPr>
              <a:t>(Немачка, околина Минхена, бујица Хабихтграбен октобар 2015.)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6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295400"/>
            <a:ext cx="6721158" cy="5029200"/>
          </a:xfrm>
        </p:spPr>
      </p:pic>
      <p:sp>
        <p:nvSpPr>
          <p:cNvPr id="99331" name="TextBox 5"/>
          <p:cNvSpPr txBox="1">
            <a:spLocks noChangeArrowheads="1"/>
          </p:cNvSpPr>
          <p:nvPr/>
        </p:nvSpPr>
        <p:spPr bwMode="auto">
          <a:xfrm>
            <a:off x="0" y="31750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RS" sz="2000" b="1">
                <a:solidFill>
                  <a:srgbClr val="FFFF00"/>
                </a:solidFill>
              </a:rPr>
              <a:t>UNCCD-COP13-Ordos, Inner Mongolia, China, September 2017.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2525" y="457337"/>
            <a:ext cx="799147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2800" b="1" dirty="0">
                <a:solidFill>
                  <a:srgbClr val="C00000"/>
                </a:solidFill>
                <a:latin typeface="+mn-lt"/>
              </a:rPr>
              <a:t>Kubuqi desert</a:t>
            </a:r>
          </a:p>
        </p:txBody>
      </p:sp>
    </p:spTree>
    <p:extLst>
      <p:ext uri="{BB962C8B-B14F-4D97-AF65-F5344CB8AC3E}">
        <p14:creationId xmlns:p14="http://schemas.microsoft.com/office/powerpoint/2010/main" val="18054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89" y="1164668"/>
            <a:ext cx="6856411" cy="5130673"/>
          </a:xfrm>
        </p:spPr>
      </p:pic>
      <p:sp>
        <p:nvSpPr>
          <p:cNvPr id="100355" name="TextBox 3"/>
          <p:cNvSpPr txBox="1">
            <a:spLocks noChangeArrowheads="1"/>
          </p:cNvSpPr>
          <p:nvPr/>
        </p:nvSpPr>
        <p:spPr bwMode="auto">
          <a:xfrm>
            <a:off x="3490755" y="457200"/>
            <a:ext cx="4281646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RS" sz="2800" b="1" dirty="0">
                <a:solidFill>
                  <a:srgbClr val="C00000"/>
                </a:solidFill>
              </a:rPr>
              <a:t>Kubuqi desert</a:t>
            </a:r>
          </a:p>
        </p:txBody>
      </p:sp>
    </p:spTree>
    <p:extLst>
      <p:ext uri="{BB962C8B-B14F-4D97-AF65-F5344CB8AC3E}">
        <p14:creationId xmlns:p14="http://schemas.microsoft.com/office/powerpoint/2010/main" val="425770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219200"/>
            <a:ext cx="6706768" cy="5029200"/>
          </a:xfrm>
        </p:spPr>
      </p:pic>
      <p:sp>
        <p:nvSpPr>
          <p:cNvPr id="101379" name="TextBox 4"/>
          <p:cNvSpPr txBox="1">
            <a:spLocks noChangeArrowheads="1"/>
          </p:cNvSpPr>
          <p:nvPr/>
        </p:nvSpPr>
        <p:spPr bwMode="auto">
          <a:xfrm>
            <a:off x="3886200" y="533400"/>
            <a:ext cx="4230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RS" sz="2800" b="1" dirty="0">
                <a:solidFill>
                  <a:srgbClr val="C00000"/>
                </a:solidFill>
              </a:rPr>
              <a:t>Kubuqi desert</a:t>
            </a:r>
          </a:p>
        </p:txBody>
      </p:sp>
    </p:spTree>
    <p:extLst>
      <p:ext uri="{BB962C8B-B14F-4D97-AF65-F5344CB8AC3E}">
        <p14:creationId xmlns:p14="http://schemas.microsoft.com/office/powerpoint/2010/main" val="19389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6" y="1143001"/>
            <a:ext cx="6909202" cy="5181600"/>
          </a:xfrm>
        </p:spPr>
      </p:pic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4800600" y="304800"/>
            <a:ext cx="3773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RS" sz="2800" b="1" dirty="0">
                <a:solidFill>
                  <a:srgbClr val="C00000"/>
                </a:solidFill>
              </a:rPr>
              <a:t>Kubuqi desert</a:t>
            </a:r>
          </a:p>
        </p:txBody>
      </p:sp>
    </p:spTree>
    <p:extLst>
      <p:ext uri="{BB962C8B-B14F-4D97-AF65-F5344CB8AC3E}">
        <p14:creationId xmlns:p14="http://schemas.microsoft.com/office/powerpoint/2010/main" val="36640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982" y="1396328"/>
            <a:ext cx="6789217" cy="5080672"/>
          </a:xfrm>
        </p:spPr>
      </p:pic>
      <p:sp>
        <p:nvSpPr>
          <p:cNvPr id="103427" name="TextBox 2"/>
          <p:cNvSpPr txBox="1">
            <a:spLocks noChangeArrowheads="1"/>
          </p:cNvSpPr>
          <p:nvPr/>
        </p:nvSpPr>
        <p:spPr bwMode="auto">
          <a:xfrm>
            <a:off x="3505201" y="533400"/>
            <a:ext cx="502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RS" sz="2800" b="1" dirty="0">
                <a:solidFill>
                  <a:srgbClr val="C00000"/>
                </a:solidFill>
              </a:rPr>
              <a:t>Kubuqi desert-2016</a:t>
            </a:r>
          </a:p>
        </p:txBody>
      </p:sp>
    </p:spTree>
    <p:extLst>
      <p:ext uri="{BB962C8B-B14F-4D97-AF65-F5344CB8AC3E}">
        <p14:creationId xmlns:p14="http://schemas.microsoft.com/office/powerpoint/2010/main" val="35933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38400"/>
            <a:ext cx="7284868" cy="4130675"/>
          </a:xfrm>
        </p:spPr>
      </p:pic>
      <p:sp>
        <p:nvSpPr>
          <p:cNvPr id="4" name="TextBox 3"/>
          <p:cNvSpPr txBox="1"/>
          <p:nvPr/>
        </p:nvSpPr>
        <p:spPr>
          <a:xfrm>
            <a:off x="3200400" y="457200"/>
            <a:ext cx="5784850" cy="181610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RS" sz="1600" b="1" dirty="0">
                <a:latin typeface="+mn-lt"/>
              </a:rPr>
              <a:t>Kubuqi desert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r-Latn-RS" sz="1600" dirty="0">
                <a:latin typeface="+mn-lt"/>
              </a:rPr>
              <a:t>Vegetation coverage: 1988, 3-5%; </a:t>
            </a:r>
            <a:r>
              <a:rPr lang="sr-Latn-RS" sz="1600" b="1" dirty="0">
                <a:latin typeface="+mn-lt"/>
              </a:rPr>
              <a:t>2016, 53%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r-Latn-RS" sz="1600" dirty="0">
                <a:latin typeface="+mn-lt"/>
              </a:rPr>
              <a:t>Rainfall: 1988, less than 100mm/year; </a:t>
            </a:r>
            <a:r>
              <a:rPr lang="sr-Latn-RS" sz="1600" b="1" dirty="0">
                <a:latin typeface="+mn-lt"/>
              </a:rPr>
              <a:t>2016, 456mm/year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r-Latn-RS" sz="1600" dirty="0">
                <a:latin typeface="+mn-lt"/>
              </a:rPr>
              <a:t>Sand storm: 1988, 50 times; </a:t>
            </a:r>
            <a:r>
              <a:rPr lang="sr-Latn-RS" sz="1600" b="1" dirty="0">
                <a:latin typeface="+mn-lt"/>
              </a:rPr>
              <a:t>2016, once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r-Latn-RS" sz="1600" dirty="0">
                <a:latin typeface="+mn-lt"/>
              </a:rPr>
              <a:t>Biodiversity: 1988, less than 10 species; </a:t>
            </a:r>
            <a:r>
              <a:rPr lang="sr-Latn-RS" sz="1600" b="1" dirty="0">
                <a:latin typeface="+mn-lt"/>
              </a:rPr>
              <a:t>2016, 530 species (500 plant species, 30 animal species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sr-Latn-RS" sz="1600" dirty="0">
                <a:latin typeface="+mn-lt"/>
              </a:rPr>
              <a:t>Per capital income: 1988, 62 USD; </a:t>
            </a:r>
            <a:r>
              <a:rPr lang="sr-Latn-RS" sz="1600" b="1" dirty="0">
                <a:latin typeface="+mn-lt"/>
              </a:rPr>
              <a:t>2016, 2400 USD</a:t>
            </a:r>
            <a:endParaRPr 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12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400817"/>
            <a:ext cx="8852297" cy="4570853"/>
          </a:xfrm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743200" y="533400"/>
            <a:ext cx="61852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000" b="1" dirty="0">
                <a:solidFill>
                  <a:srgbClr val="C00000"/>
                </a:solidFill>
              </a:rPr>
              <a:t>Кишомерне станице у централној и западној Србији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RS" sz="2000" b="1" dirty="0">
                <a:solidFill>
                  <a:srgbClr val="C00000"/>
                </a:solidFill>
              </a:rPr>
              <a:t>(мај 2014. године)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4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12"/>
          <p:cNvGrpSpPr>
            <a:grpSpLocks/>
          </p:cNvGrpSpPr>
          <p:nvPr/>
        </p:nvGrpSpPr>
        <p:grpSpPr bwMode="auto">
          <a:xfrm>
            <a:off x="285750" y="1270000"/>
            <a:ext cx="8591550" cy="3671888"/>
            <a:chOff x="301625" y="1270000"/>
            <a:chExt cx="8591550" cy="3671888"/>
          </a:xfrm>
        </p:grpSpPr>
        <p:pic>
          <p:nvPicPr>
            <p:cNvPr id="105477" name="Picture 6" descr="01File000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70000"/>
              <a:ext cx="2533650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78" name="Picture 7" descr="02File00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3143250"/>
              <a:ext cx="2508250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79" name="Picture 8" descr="03File00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450" y="1270000"/>
              <a:ext cx="2903538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80" name="Picture 9" descr="04File000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8" y="1270000"/>
              <a:ext cx="2903537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81" name="Picture 10" descr="05File000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450" y="3143250"/>
              <a:ext cx="2903538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82" name="Picture 11" descr="06File000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9638" y="3143250"/>
              <a:ext cx="2900362" cy="1798638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475" name="Title 1"/>
          <p:cNvSpPr>
            <a:spLocks noGrp="1"/>
          </p:cNvSpPr>
          <p:nvPr>
            <p:ph type="title"/>
          </p:nvPr>
        </p:nvSpPr>
        <p:spPr>
          <a:xfrm>
            <a:off x="-34834" y="5105400"/>
            <a:ext cx="6588034" cy="11430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C00000"/>
                </a:solidFill>
              </a:rPr>
              <a:t>Пошумљавање голети (1953-2001)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038600" y="427038"/>
            <a:ext cx="4038600" cy="711200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Cyrl-RS" sz="24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Српска противерозиона пракса</a:t>
            </a:r>
            <a:endParaRPr lang="ru-RU" sz="24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9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>
          <a:xfrm>
            <a:off x="381000" y="6000750"/>
            <a:ext cx="4800600" cy="63658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Пошумљавање голети (1953-2001)</a:t>
            </a:r>
          </a:p>
        </p:txBody>
      </p:sp>
      <p:grpSp>
        <p:nvGrpSpPr>
          <p:cNvPr id="106499" name="Group 12"/>
          <p:cNvGrpSpPr>
            <a:grpSpLocks/>
          </p:cNvGrpSpPr>
          <p:nvPr/>
        </p:nvGrpSpPr>
        <p:grpSpPr bwMode="auto">
          <a:xfrm>
            <a:off x="571500" y="214313"/>
            <a:ext cx="8143875" cy="5786437"/>
            <a:chOff x="481" y="210"/>
            <a:chExt cx="5069" cy="3898"/>
          </a:xfrm>
        </p:grpSpPr>
        <p:pic>
          <p:nvPicPr>
            <p:cNvPr id="106500" name="Picture 8" descr="01_16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" y="210"/>
              <a:ext cx="1583" cy="158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01" name="Picture 9" descr="02_39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" y="210"/>
              <a:ext cx="1607" cy="1586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02" name="Picture 10" descr="03_39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" y="1888"/>
              <a:ext cx="1596" cy="1587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503" name="Picture 11" descr="04_File00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" y="1888"/>
              <a:ext cx="3383" cy="22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083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4519795" y="457200"/>
            <a:ext cx="2743200" cy="70802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C00000"/>
                </a:solidFill>
              </a:rPr>
              <a:t>1953</a:t>
            </a:r>
            <a:endParaRPr lang="ru-RU" sz="3200" b="1" dirty="0" smtClean="0">
              <a:solidFill>
                <a:srgbClr val="C00000"/>
              </a:solidFill>
            </a:endParaRPr>
          </a:p>
        </p:txBody>
      </p:sp>
      <p:pic>
        <p:nvPicPr>
          <p:cNvPr id="107523" name="Picture 2" descr="GOLET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 r="15257" b="5402"/>
          <a:stretch>
            <a:fillRect/>
          </a:stretch>
        </p:blipFill>
        <p:spPr>
          <a:xfrm>
            <a:off x="0" y="1447800"/>
            <a:ext cx="7171555" cy="4715419"/>
          </a:xfrm>
        </p:spPr>
      </p:pic>
    </p:spTree>
    <p:extLst>
      <p:ext uri="{BB962C8B-B14F-4D97-AF65-F5344CB8AC3E}">
        <p14:creationId xmlns:p14="http://schemas.microsoft.com/office/powerpoint/2010/main" val="6632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5105400" y="381000"/>
            <a:ext cx="3587750" cy="70802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C00000"/>
                </a:solidFill>
              </a:rPr>
              <a:t>1983</a:t>
            </a:r>
            <a:endParaRPr lang="ru-RU" sz="3200" b="1" dirty="0" smtClean="0">
              <a:solidFill>
                <a:srgbClr val="C00000"/>
              </a:solidFill>
            </a:endParaRPr>
          </a:p>
        </p:txBody>
      </p:sp>
      <p:pic>
        <p:nvPicPr>
          <p:cNvPr id="108547" name="Picture 2" descr="AESRED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" b="8218"/>
          <a:stretch>
            <a:fillRect/>
          </a:stretch>
        </p:blipFill>
        <p:spPr bwMode="auto">
          <a:xfrm>
            <a:off x="0" y="1292675"/>
            <a:ext cx="6948487" cy="48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91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4876800" cy="5651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x-none" sz="3200" b="1" dirty="0" smtClean="0">
                <a:solidFill>
                  <a:srgbClr val="C00000"/>
                </a:solidFill>
              </a:rPr>
              <a:t>Контурни ровови са воћњаком (1956)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9571" name="Picture 2" descr="C:\Users\Ratko Ristic\Desktop\SLIKE\RESENJA\Konturni rovovi u zoni sume i bivseg vocnjaka Licindolska re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3"/>
          <a:stretch>
            <a:fillRect/>
          </a:stretch>
        </p:blipFill>
        <p:spPr bwMode="auto">
          <a:xfrm>
            <a:off x="76200" y="1371600"/>
            <a:ext cx="6825004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78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C:\Users\Ratko Ristic\Desktop\SLIKE\RESENJA\Novi rovovi u Randjelovc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1371600"/>
            <a:ext cx="5108899" cy="5153025"/>
          </a:xfrm>
        </p:spPr>
      </p:pic>
      <p:sp>
        <p:nvSpPr>
          <p:cNvPr id="110595" name="Title 1"/>
          <p:cNvSpPr>
            <a:spLocks noGrp="1"/>
          </p:cNvSpPr>
          <p:nvPr>
            <p:ph type="title"/>
          </p:nvPr>
        </p:nvSpPr>
        <p:spPr>
          <a:xfrm>
            <a:off x="4114800" y="609600"/>
            <a:ext cx="4946469" cy="511175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200" b="1" dirty="0" err="1" smtClean="0">
                <a:solidFill>
                  <a:srgbClr val="C00000"/>
                </a:solidFill>
              </a:rPr>
              <a:t>Контурни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ровови</a:t>
            </a:r>
            <a:r>
              <a:rPr lang="en-US" sz="3200" b="1" dirty="0" smtClean="0">
                <a:solidFill>
                  <a:srgbClr val="C00000"/>
                </a:solidFill>
              </a:rPr>
              <a:t> (1956)</a:t>
            </a:r>
          </a:p>
        </p:txBody>
      </p:sp>
    </p:spTree>
    <p:extLst>
      <p:ext uri="{BB962C8B-B14F-4D97-AF65-F5344CB8AC3E}">
        <p14:creationId xmlns:p14="http://schemas.microsoft.com/office/powerpoint/2010/main" val="1406522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3657600" y="382669"/>
            <a:ext cx="5410200" cy="7794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err="1" smtClean="0">
                <a:solidFill>
                  <a:srgbClr val="C00000"/>
                </a:solidFill>
              </a:rPr>
              <a:t>Контурни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ровови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после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кише</a:t>
            </a:r>
            <a:r>
              <a:rPr lang="en-US" sz="2400" b="1" dirty="0" smtClean="0">
                <a:solidFill>
                  <a:srgbClr val="C00000"/>
                </a:solidFill>
              </a:rPr>
              <a:t> (1957)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111619" name="Picture 2" descr="C:\Users\Ratko Ristic\Desktop\SLIKE\RESENJA\Konturni rovovi sa vodom na Klisurskom rid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9" b="4930"/>
          <a:stretch>
            <a:fillRect/>
          </a:stretch>
        </p:blipFill>
        <p:spPr>
          <a:xfrm>
            <a:off x="34834" y="1219200"/>
            <a:ext cx="7308850" cy="4741782"/>
          </a:xfrm>
        </p:spPr>
      </p:pic>
    </p:spTree>
    <p:extLst>
      <p:ext uri="{BB962C8B-B14F-4D97-AF65-F5344CB8AC3E}">
        <p14:creationId xmlns:p14="http://schemas.microsoft.com/office/powerpoint/2010/main" val="40791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>
          <a:xfrm>
            <a:off x="2895600" y="381000"/>
            <a:ext cx="5099050" cy="636587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b="1" dirty="0" err="1" smtClean="0">
                <a:solidFill>
                  <a:srgbClr val="C00000"/>
                </a:solidFill>
              </a:rPr>
              <a:t>Воћњаци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на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терасама</a:t>
            </a:r>
            <a:r>
              <a:rPr lang="en-US" sz="2400" b="1" dirty="0" smtClean="0">
                <a:solidFill>
                  <a:srgbClr val="C00000"/>
                </a:solidFill>
              </a:rPr>
              <a:t> (1995)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pic>
        <p:nvPicPr>
          <p:cNvPr id="112643" name="Picture 4" descr="Vučje-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 t="1881" r="4039" b="4878"/>
          <a:stretch>
            <a:fillRect/>
          </a:stretch>
        </p:blipFill>
        <p:spPr bwMode="auto">
          <a:xfrm>
            <a:off x="119472" y="1219200"/>
            <a:ext cx="7373460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3810000" y="381000"/>
            <a:ext cx="4286250" cy="725487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2400" b="1" dirty="0" err="1" smtClean="0">
                <a:solidFill>
                  <a:srgbClr val="C00000"/>
                </a:solidFill>
              </a:rPr>
              <a:t>Затрављени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контурни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ровови</a:t>
            </a:r>
            <a:r>
              <a:rPr lang="en-US" sz="2400" b="1" dirty="0" smtClean="0">
                <a:solidFill>
                  <a:srgbClr val="C00000"/>
                </a:solidFill>
              </a:rPr>
              <a:t> (1954)</a:t>
            </a:r>
          </a:p>
        </p:txBody>
      </p:sp>
      <p:pic>
        <p:nvPicPr>
          <p:cNvPr id="113667" name="Picture 2" descr="C:\Users\Ratko Ristic\Desktop\SLIKE\RESENJA\Zatravljivanje nasipa konturnih rovova Sudanskom travom u slivu Licindolske re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95400"/>
            <a:ext cx="6784297" cy="5033963"/>
          </a:xfrm>
        </p:spPr>
      </p:pic>
    </p:spTree>
    <p:extLst>
      <p:ext uri="{BB962C8B-B14F-4D97-AF65-F5344CB8AC3E}">
        <p14:creationId xmlns:p14="http://schemas.microsoft.com/office/powerpoint/2010/main" val="1454444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3581400" y="265113"/>
            <a:ext cx="4991100" cy="571500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2400" b="1" dirty="0" err="1" smtClean="0">
                <a:solidFill>
                  <a:srgbClr val="C00000"/>
                </a:solidFill>
              </a:rPr>
              <a:t>Прекривање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нагиба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травним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бусеном</a:t>
            </a:r>
            <a:r>
              <a:rPr lang="en-US" sz="2400" b="1" dirty="0" smtClean="0">
                <a:solidFill>
                  <a:srgbClr val="C00000"/>
                </a:solidFill>
              </a:rPr>
              <a:t> (1954)</a:t>
            </a:r>
          </a:p>
        </p:txBody>
      </p:sp>
      <p:pic>
        <p:nvPicPr>
          <p:cNvPr id="114691" name="Picture 2" descr="C:\Users\Ratko Ristic\Desktop\SLIKE\RESENJA\Zabusenjavanje benc teras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80223"/>
            <a:ext cx="6934200" cy="5296777"/>
          </a:xfrm>
        </p:spPr>
      </p:pic>
    </p:spTree>
    <p:extLst>
      <p:ext uri="{BB962C8B-B14F-4D97-AF65-F5344CB8AC3E}">
        <p14:creationId xmlns:p14="http://schemas.microsoft.com/office/powerpoint/2010/main" val="2550410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3292</TotalTime>
  <Words>1677</Words>
  <Application>Microsoft Office PowerPoint</Application>
  <PresentationFormat>On-screen Show (4:3)</PresentationFormat>
  <Paragraphs>318</Paragraphs>
  <Slides>112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21" baseType="lpstr">
      <vt:lpstr>Arial</vt:lpstr>
      <vt:lpstr>Calibri</vt:lpstr>
      <vt:lpstr>Courier New</vt:lpstr>
      <vt:lpstr>Tahoma</vt:lpstr>
      <vt:lpstr>Times New Roman</vt:lpstr>
      <vt:lpstr>Wingdings</vt:lpstr>
      <vt:lpstr>YU L Times</vt:lpstr>
      <vt:lpstr>Office Theme</vt:lpstr>
      <vt:lpstr>Chart</vt:lpstr>
      <vt:lpstr>ОБУКА ИНЖЕЊЕРА У ОБЛАСТИ ЗАШТИТЕ ЗЕМЉИШТА ОД ЕРОЗИЈЕ И ПРЕВЕНЦИЈЕ БУЈИЧНИХ ПОПЛАВА-ЈУГОИСТОЧНА СРБИЈА -Ниш, 14.06.2021.-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Циклон изнад Балкана (15 мај 2014.) Непокретност, трајање, просторни обухват  </vt:lpstr>
      <vt:lpstr>PowerPoint Presentation</vt:lpstr>
      <vt:lpstr>PowerPoint Presentation</vt:lpstr>
      <vt:lpstr>1973. - Корбевачка река (13 жртава)</vt:lpstr>
      <vt:lpstr>1988. - Власотинце (4 жртве)</vt:lpstr>
      <vt:lpstr>2010. - Трговиште (2 жртве)</vt:lpstr>
      <vt:lpstr>Просторни распоред најдеструктивнијих бујичних поплава у Србији од 1950 до 2020</vt:lpstr>
      <vt:lpstr>Одговорност</vt:lpstr>
      <vt:lpstr>Модел бујичног слива</vt:lpstr>
      <vt:lpstr>Слив-дефинисан систем</vt:lpstr>
      <vt:lpstr>Модел порозне незасићене средине</vt:lpstr>
      <vt:lpstr>Трајање отицаја-Равнине (Гоч) </vt:lpstr>
      <vt:lpstr>PowerPoint Presentation</vt:lpstr>
      <vt:lpstr>PowerPoint Presentation</vt:lpstr>
      <vt:lpstr>PowerPoint Presentation</vt:lpstr>
      <vt:lpstr>PowerPoint Presentation</vt:lpstr>
      <vt:lpstr>Хоргош, 2000.</vt:lpstr>
      <vt:lpstr>Еродиране површине на нагибима</vt:lpstr>
      <vt:lpstr>PowerPoint Presentation</vt:lpstr>
      <vt:lpstr>Јаружаста ерозија</vt:lpstr>
      <vt:lpstr>Златибор, Љубиш (2004)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Карта ерозије (слив Бистричак, град Зеница, 2016)</vt:lpstr>
      <vt:lpstr>PowerPoint Presentation</vt:lpstr>
      <vt:lpstr>PowerPoint Presentation</vt:lpstr>
      <vt:lpstr>PowerPoint Presentation</vt:lpstr>
      <vt:lpstr>PowerPoint Presentation</vt:lpstr>
      <vt:lpstr>Лозница (мај, 2014) </vt:lpstr>
      <vt:lpstr>PowerPoint Presentation</vt:lpstr>
      <vt:lpstr>Нелегална градња (Владичин Хан, 2011)</vt:lpstr>
      <vt:lpstr>Нелегална градња (Крупањ, 2014.)</vt:lpstr>
      <vt:lpstr>Анвелопе специфичних максималних отицаја </vt:lpstr>
      <vt:lpstr>Топчидерска река у Рипњу, 2004.</vt:lpstr>
      <vt:lpstr>Угрожено приобаље (околина Београда, 2004.)</vt:lpstr>
      <vt:lpstr>Ушће Камендолског потока у Болечицу, 2004.</vt:lpstr>
      <vt:lpstr>PowerPoint Presentation</vt:lpstr>
      <vt:lpstr>Стара планина, октобар 2006.  </vt:lpstr>
      <vt:lpstr>Стара планина - мај 2007.  </vt:lpstr>
      <vt:lpstr>Стара планина - јуни 2007.  </vt:lpstr>
      <vt:lpstr>Стара планина - јули 2007.  </vt:lpstr>
      <vt:lpstr>Стара планина - август 2007.  </vt:lpstr>
      <vt:lpstr>Стара планина – септембар 2007.  </vt:lpstr>
      <vt:lpstr>Ушће потока у Дунав (пре бране Ђердап)</vt:lpstr>
      <vt:lpstr>МХЕ „Звонце“</vt:lpstr>
      <vt:lpstr>PowerPoint Presentation</vt:lpstr>
      <vt:lpstr>PowerPoint Presentation</vt:lpstr>
      <vt:lpstr>PowerPoint Presentation</vt:lpstr>
      <vt:lpstr>Кључни документи (недостају!!!)</vt:lpstr>
      <vt:lpstr>Неопходне активности</vt:lpstr>
      <vt:lpstr>Програм пословања ЈВП „Србијаводе“ за 2017. годину“ (поглавље 11: „Управљање ризицима“):</vt:lpstr>
      <vt:lpstr>PowerPoint Presentation</vt:lpstr>
      <vt:lpstr>PowerPoint Presentation</vt:lpstr>
      <vt:lpstr>PowerPoint Presentation</vt:lpstr>
      <vt:lpstr>PowerPoint Presentation</vt:lpstr>
      <vt:lpstr>Шта се ради у свету?  (Турска, планина Таурус, мај 2015.)</vt:lpstr>
      <vt:lpstr>Шта се ради у свету?  (Турска, планина Таурус, мај 2015.)</vt:lpstr>
      <vt:lpstr>Шта се ради у свету?  (Турска, планина Таурус, мај 2015.)</vt:lpstr>
      <vt:lpstr>Шта се ради у свету?  (Турска, мај 2015.)</vt:lpstr>
      <vt:lpstr>Шта се ради у свету?  (Турска, мај 2015.)</vt:lpstr>
      <vt:lpstr>Шта се ради у свету?  (Турска, мај 2015.)</vt:lpstr>
      <vt:lpstr>Шта се ради у свету?  (Турска, мај 2015.)</vt:lpstr>
      <vt:lpstr>Шта се ради у свету?  (Турска, мај 2015.)</vt:lpstr>
      <vt:lpstr>Шта се ради у свету?  (Турска, мај 2015.)</vt:lpstr>
      <vt:lpstr>Шта се ради у свету?  (Турска, мај 2015.)</vt:lpstr>
      <vt:lpstr>Шта се ради у свету?  (Турска, река Ердемли, мај 2015.)</vt:lpstr>
      <vt:lpstr>Јундола (Бугарска)</vt:lpstr>
      <vt:lpstr>PowerPoint Presentation</vt:lpstr>
      <vt:lpstr>Јундола (Бугарска)</vt:lpstr>
      <vt:lpstr>Шта се ради у свету?  (Немачка, околина Минхена, бујица Хабихтграбен октобар 2015.)</vt:lpstr>
      <vt:lpstr>Шта се ради у свету?  (ретензија са чешљем, октобар 2015.)</vt:lpstr>
      <vt:lpstr>Шта се ради у свету?  (Немачка, околина Минхена, бујица Хабихтграбен октобар 2015.)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Пошумљавање голети (1953-2001)</vt:lpstr>
      <vt:lpstr>Пошумљавање голети (1953-2001)</vt:lpstr>
      <vt:lpstr>1953</vt:lpstr>
      <vt:lpstr>1983</vt:lpstr>
      <vt:lpstr>Контурни ровови са воћњаком (1956)</vt:lpstr>
      <vt:lpstr>Контурни ровови (1956)</vt:lpstr>
      <vt:lpstr>Контурни ровови после кише (1957)</vt:lpstr>
      <vt:lpstr>Воћњаци на терасама (1995)</vt:lpstr>
      <vt:lpstr>Затрављени контурни ровови (1954)</vt:lpstr>
      <vt:lpstr>Прекривање нагиба травним бусеном (1954)</vt:lpstr>
      <vt:lpstr>Санација јаруга </vt:lpstr>
      <vt:lpstr>Двоструки плетери са каменом испуном (2012)</vt:lpstr>
      <vt:lpstr>PowerPoint Presentation</vt:lpstr>
      <vt:lpstr>Регулација Калиманске реке (2011) </vt:lpstr>
      <vt:lpstr> КАРАКТЕРИСТИЧНЕ ВРЕДНОСТИ ПРОРАЧУНА ЕРОЗИОНЕ ПРОДУКЦИЈЕ И ПРОНОСА НАНОСА У УСЛОВИМА ПРЕ (1927) И ПОСЛЕ ИЗВОЂЕЊА АЕ РАДОВА (2010)</vt:lpstr>
      <vt:lpstr>PowerPoint Presentation</vt:lpstr>
      <vt:lpstr>PowerPoint Presentation</vt:lpstr>
      <vt:lpstr>Ски стаза на Старој планини</vt:lpstr>
      <vt:lpstr>PowerPoint Presentation</vt:lpstr>
      <vt:lpstr>PowerPoint Presentation</vt:lpstr>
      <vt:lpstr>Меродавне кишомерне станице и забележени историјски максимуми падавина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Ерозија и бујичне поплаве-фактори деградације животне средине</dc:title>
  <dc:creator>Ratko Ristic</dc:creator>
  <cp:lastModifiedBy>Ratko Ristic</cp:lastModifiedBy>
  <cp:revision>373</cp:revision>
  <dcterms:created xsi:type="dcterms:W3CDTF">2014-06-03T09:53:45Z</dcterms:created>
  <dcterms:modified xsi:type="dcterms:W3CDTF">2021-06-13T21:09:26Z</dcterms:modified>
</cp:coreProperties>
</file>