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4" r:id="rId4"/>
    <p:sldId id="286" r:id="rId5"/>
    <p:sldId id="288" r:id="rId6"/>
    <p:sldId id="285" r:id="rId7"/>
    <p:sldId id="297" r:id="rId8"/>
    <p:sldId id="298" r:id="rId9"/>
    <p:sldId id="287" r:id="rId10"/>
    <p:sldId id="309" r:id="rId11"/>
    <p:sldId id="294" r:id="rId12"/>
    <p:sldId id="295" r:id="rId13"/>
    <p:sldId id="299" r:id="rId14"/>
    <p:sldId id="306" r:id="rId15"/>
    <p:sldId id="303" r:id="rId16"/>
    <p:sldId id="308" r:id="rId17"/>
    <p:sldId id="305" r:id="rId18"/>
    <p:sldId id="310" r:id="rId19"/>
    <p:sldId id="311" r:id="rId20"/>
    <p:sldId id="304" r:id="rId21"/>
    <p:sldId id="279" r:id="rId22"/>
    <p:sldId id="280" r:id="rId23"/>
    <p:sldId id="289" r:id="rId24"/>
    <p:sldId id="282" r:id="rId25"/>
    <p:sldId id="290" r:id="rId26"/>
    <p:sldId id="291" r:id="rId27"/>
    <p:sldId id="293" r:id="rId28"/>
    <p:sldId id="296" r:id="rId29"/>
    <p:sldId id="277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5B9BD5"/>
    <a:srgbClr val="33CCFF"/>
    <a:srgbClr val="00CC99"/>
    <a:srgbClr val="006600"/>
    <a:srgbClr val="ED7D31"/>
    <a:srgbClr val="003300"/>
    <a:srgbClr val="003A00"/>
    <a:srgbClr val="C9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2" autoAdjust="0"/>
    <p:restoredTop sz="96257" autoAdjust="0"/>
  </p:normalViewPr>
  <p:slideViewPr>
    <p:cSldViewPr snapToGrid="0">
      <p:cViewPr varScale="1">
        <p:scale>
          <a:sx n="107" d="100"/>
          <a:sy n="107" d="100"/>
        </p:scale>
        <p:origin x="4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05303-D9DA-41D9-A2D5-1FBBE410AC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79F6A-7CD2-43BE-99BF-82F7696D6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5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Pechony+O&amp;cauthor_id=2097491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ubmed.ncbi.nlm.nih.gov/?term=Shindell+DT&amp;cauthor_id=20974914" TargetMode="External"/><Relationship Id="rId4" Type="http://schemas.openxmlformats.org/officeDocument/2006/relationships/hyperlink" Target="https://pubmed.ncbi.nlm.nih.gov/20974914/#affiliation-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Erozija </a:t>
            </a:r>
            <a:r>
              <a:rPr lang="bs-Latn-BA" dirty="0" err="1"/>
              <a:t>zemljišta</a:t>
            </a:r>
            <a:r>
              <a:rPr lang="bs-Latn-BA" dirty="0"/>
              <a:t> ima devastirajuće finansijske posljedice koje često nisu ni poznate jer se kod nas ne kvantificiraju, ili se ne kvantificiraju dovoljno, a bilo koji nedostatak egzaktnih podataka ostavlja prostor za nedoumicu i </a:t>
            </a:r>
            <a:r>
              <a:rPr lang="bs-Latn-BA" dirty="0" err="1"/>
              <a:t>nedjelovanje</a:t>
            </a:r>
            <a:r>
              <a:rPr lang="bs-Latn-BA" dirty="0"/>
              <a:t>. Erozija dovodi do značajnog umanjenja produktivnosti </a:t>
            </a:r>
            <a:r>
              <a:rPr lang="bs-Latn-BA" dirty="0" err="1"/>
              <a:t>zemljišta</a:t>
            </a:r>
            <a:r>
              <a:rPr lang="bs-Latn-BA" dirty="0"/>
              <a:t> i smanjenja površine šumskog </a:t>
            </a:r>
            <a:r>
              <a:rPr lang="bs-Latn-BA" dirty="0" err="1"/>
              <a:t>zemljišta</a:t>
            </a:r>
            <a:r>
              <a:rPr lang="bs-Latn-BA" dirty="0"/>
              <a:t>, odnosno dezertifikacije ili potpuno i trajnog gubitka potencijala za produkciju biomase.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18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Najvažnija obilježja tla koja utiču na erozivnost su tekstura/granulometrijski sastav. </a:t>
            </a:r>
            <a:br>
              <a:rPr lang="hr-HR" dirty="0"/>
            </a:br>
            <a:r>
              <a:rPr lang="hr-HR" dirty="0"/>
              <a:t>On utiče direktno na otpornost tla na eroziju te ukoliko je tlo više pjeskovito njegova otpornost je manja jer su čestice odvojene ne drže se skupa. </a:t>
            </a:r>
          </a:p>
          <a:p>
            <a:r>
              <a:rPr lang="hr-HR" dirty="0"/>
              <a:t>Tla sa veći udjelom gline pružaju veću otpornost na eroziju . Međutim kod tla sa većim udjelom gline zbog manje infiltracione moće stvara se površinski oticaj i uopšte postoje specifičnosti u smislu erozije, kretanja vode, formiranja kaverni u tlu i sl. </a:t>
            </a:r>
          </a:p>
          <a:p>
            <a:r>
              <a:rPr lang="hr-HR" dirty="0"/>
              <a:t>Kod tla sa većim udjelom gline bitan je mineraloški sastav odnoso odnos ..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61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Uticaj matične podloge je </a:t>
            </a:r>
            <a:r>
              <a:rPr lang="bs-Latn-BA" dirty="0" err="1"/>
              <a:t>izraže</a:t>
            </a:r>
            <a:r>
              <a:rPr lang="bs-Latn-BA" dirty="0"/>
              <a:t> kod pješčara (npr. područje Tuzle je izgrađeno od </a:t>
            </a:r>
            <a:r>
              <a:rPr lang="bs-Latn-BA" dirty="0" err="1"/>
              <a:t>pliocenskih</a:t>
            </a:r>
            <a:r>
              <a:rPr lang="bs-Latn-BA" dirty="0"/>
              <a:t> pijesaka) koji su podložni eroziji.</a:t>
            </a:r>
          </a:p>
          <a:p>
            <a:r>
              <a:rPr lang="bs-Latn-BA" dirty="0" err="1"/>
              <a:t>Takođe</a:t>
            </a:r>
            <a:r>
              <a:rPr lang="bs-Latn-BA" dirty="0"/>
              <a:t> svi prostori pod </a:t>
            </a:r>
            <a:r>
              <a:rPr lang="bs-Latn-BA" dirty="0" err="1"/>
              <a:t>verfenskim</a:t>
            </a:r>
            <a:r>
              <a:rPr lang="bs-Latn-BA" dirty="0"/>
              <a:t> pješčarima i </a:t>
            </a:r>
            <a:r>
              <a:rPr lang="bs-Latn-BA" dirty="0" err="1"/>
              <a:t>verfenskim</a:t>
            </a:r>
            <a:r>
              <a:rPr lang="bs-Latn-BA" dirty="0"/>
              <a:t> škriljcima (manja vrijednost odnosa </a:t>
            </a:r>
            <a:r>
              <a:rPr lang="bs-Latn-BA" dirty="0" err="1"/>
              <a:t>SiO</a:t>
            </a:r>
            <a:r>
              <a:rPr lang="bs-Latn-BA" dirty="0"/>
              <a:t> i Fe2O3 utiče na veću erozivnost ovih crvenkastih formacija)</a:t>
            </a:r>
          </a:p>
          <a:p>
            <a:r>
              <a:rPr lang="bs-Latn-BA" dirty="0"/>
              <a:t>Sve stijene koje imaju manje dvovalentnih iona, i više </a:t>
            </a:r>
            <a:r>
              <a:rPr lang="bs-Latn-BA" dirty="0" err="1"/>
              <a:t>jendovalentnih</a:t>
            </a:r>
            <a:r>
              <a:rPr lang="bs-Latn-BA" dirty="0"/>
              <a:t> iona kao što su Na i K daju tla koja imaju manju otpornost na eroziju.</a:t>
            </a:r>
          </a:p>
          <a:p>
            <a:r>
              <a:rPr lang="bs-Latn-BA" dirty="0"/>
              <a:t>Formiranje dubinske erozije tako je svojstveno stijenama koje formiraju dosta pjeskovitog </a:t>
            </a:r>
            <a:r>
              <a:rPr lang="bs-Latn-BA" dirty="0" err="1"/>
              <a:t>grusa</a:t>
            </a:r>
            <a:r>
              <a:rPr lang="bs-Latn-BA" dirty="0"/>
              <a:t> kao što su graniti, </a:t>
            </a:r>
            <a:r>
              <a:rPr lang="bs-Latn-BA" dirty="0" err="1"/>
              <a:t>granodioriti</a:t>
            </a:r>
            <a:r>
              <a:rPr lang="bs-Latn-BA" dirty="0"/>
              <a:t>, </a:t>
            </a:r>
            <a:r>
              <a:rPr lang="bs-Latn-BA" dirty="0" err="1"/>
              <a:t>dioriti</a:t>
            </a:r>
            <a:r>
              <a:rPr lang="bs-Latn-BA" dirty="0"/>
              <a:t>,  na ovim potrošenim supstratima se </a:t>
            </a:r>
            <a:r>
              <a:rPr lang="bs-Latn-BA" dirty="0" err="1"/>
              <a:t>usjecaju</a:t>
            </a:r>
            <a:r>
              <a:rPr lang="bs-Latn-BA" dirty="0"/>
              <a:t> brazde, jaruge, </a:t>
            </a:r>
            <a:r>
              <a:rPr lang="bs-Latn-BA" dirty="0" err="1"/>
              <a:t>jarkovi</a:t>
            </a:r>
            <a:r>
              <a:rPr lang="bs-Latn-BA" dirty="0"/>
              <a:t>..</a:t>
            </a:r>
          </a:p>
          <a:p>
            <a:r>
              <a:rPr lang="bs-Latn-BA" dirty="0" err="1"/>
              <a:t>Kristalasti</a:t>
            </a:r>
            <a:r>
              <a:rPr lang="bs-Latn-BA" dirty="0"/>
              <a:t> škriljci zbog prisustva pukotina se dosta troše pa je i ta slabo vezana </a:t>
            </a:r>
            <a:r>
              <a:rPr lang="bs-Latn-BA" dirty="0" err="1"/>
              <a:t>trošina</a:t>
            </a:r>
            <a:r>
              <a:rPr lang="bs-Latn-BA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4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Iako je Hjulstromov dijagram, koji se dobrim dijelom rezultat upravo empirijskog znanja inžinjera, on je referenca za tretiranje uticaja dimenzija čestica na erozivnost. </a:t>
            </a:r>
          </a:p>
          <a:p>
            <a:r>
              <a:rPr lang="hr-HR" dirty="0"/>
              <a:t>Prosječna veličina čestica je jedan od najčešće korištenih indikatora kohezivnosti i erodibilnosti.</a:t>
            </a:r>
          </a:p>
          <a:p>
            <a:r>
              <a:rPr lang="hr-HR" dirty="0"/>
              <a:t>Ovaj grafikon je postao standardna referenca zbog takoreći intuitivnog obrasca, a to je da : krupno kamenje teško erodira u odnosu na pijesak koji lako erodira a povezana glina i prah erodiraju teže nego pijesak.</a:t>
            </a:r>
          </a:p>
          <a:p>
            <a:r>
              <a:rPr lang="hr-HR" dirty="0"/>
              <a:t>Hjulstrumov dijagram </a:t>
            </a:r>
          </a:p>
          <a:p>
            <a:r>
              <a:rPr lang="hr-HR" dirty="0"/>
              <a:t>https://www.coolgeography.co.uk/A-level/AQA/Year%2012/Rivers_Floods/Long%20profile/Hjulstrom.htm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1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Erodibilnost u odnosu na tip tla i teksturu</a:t>
            </a:r>
            <a:br>
              <a:rPr lang="hr-HR" dirty="0"/>
            </a:br>
            <a:r>
              <a:rPr lang="hr-HR" dirty="0"/>
              <a:t>Aguirre-Salado et al.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Filling the European blank spot—Swiss soil erodibility assessment with topsoil samples Simon Schmidt1*, Cristiano Ballabio2, Christine Alewell1, </a:t>
            </a:r>
            <a:r>
              <a:rPr lang="en-US" dirty="0" err="1"/>
              <a:t>Panos</a:t>
            </a:r>
            <a:r>
              <a:rPr lang="en-US" dirty="0"/>
              <a:t> Panagos2, and Katrin Meusburger1,3 1 Environmental Geosciences, University of Basel, Ber</a:t>
            </a:r>
          </a:p>
          <a:p>
            <a:r>
              <a:rPr lang="bs-Latn-BA" dirty="0" err="1"/>
              <a:t>Erodibilnost</a:t>
            </a:r>
            <a:r>
              <a:rPr lang="bs-Latn-BA" dirty="0"/>
              <a:t> površinskog sloja u Švicarskoj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49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https://hal.archives-ouvertes.fr/hal-01007538/file/TGRG.pdf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07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38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https://hal.archives-ouvertes.fr/hal-01007538/file/TGRG.pdf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4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Prilikom inventure šuma na velikim površinama (Matić et al 1964), prikupljeni su podaci o rasprostranjenosti šumskog tla, te je napravljena ocjena produktivnosti staništa na temelju visinskog prinosa glavnih vrsta drveća.</a:t>
            </a:r>
          </a:p>
          <a:p>
            <a:r>
              <a:rPr lang="hr-HR" dirty="0"/>
              <a:t>Opisano je 9697 profila u šumskim zajednicama i 3527 na goletima.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64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Šumska zemljišta na krečnjaku zbog znatnog udjela orgasnke materije i gline pružaju otpor eroziji međutim generalna osjetlivost ovih ekosistema.</a:t>
            </a:r>
          </a:p>
          <a:p>
            <a:r>
              <a:rPr lang="hr-HR" dirty="0"/>
              <a:t>S obzirom na osobine koje ispoljavaju, znatan udio organske materije, dobra struktura i kohezivnost zbog glinovitog sastava ova tla nisu erodibilna.</a:t>
            </a:r>
          </a:p>
          <a:p>
            <a:r>
              <a:rPr lang="hr-HR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66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Prilikom inventure šuma na velikim površinama (Matić et al 1964), prikupljeni su podaci o rasprostranjenosti šumskog tla, te je napravljena ocjena produktivnosti staništa na temelju visinskog prinosa glavnih vrsta drveća.</a:t>
            </a:r>
          </a:p>
          <a:p>
            <a:r>
              <a:rPr lang="hr-HR" dirty="0"/>
              <a:t>Opisano je 9697 profila u šumskim zajednicama i 3527 na goletima.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1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Da li postoji opasnost od erozije kod nas, svakako da i u aktuelnom momentu postoje značajni gubitci naročito iz onih područja podložnih eroziji kao što su zone </a:t>
            </a:r>
            <a:r>
              <a:rPr lang="bs-Latn-BA" dirty="0" err="1"/>
              <a:t>verfenskih</a:t>
            </a:r>
            <a:r>
              <a:rPr lang="bs-Latn-BA" dirty="0"/>
              <a:t> pješčara, ili </a:t>
            </a:r>
            <a:r>
              <a:rPr lang="bs-Latn-BA" dirty="0" err="1"/>
              <a:t>flišne</a:t>
            </a:r>
            <a:r>
              <a:rPr lang="bs-Latn-BA" dirty="0"/>
              <a:t> zone. </a:t>
            </a:r>
          </a:p>
          <a:p>
            <a:r>
              <a:rPr lang="bs-Latn-BA" dirty="0"/>
              <a:t>Da li će se ovakvi problemi </a:t>
            </a:r>
            <a:r>
              <a:rPr lang="bs-Latn-BA" dirty="0" err="1"/>
              <a:t>povećavati</a:t>
            </a:r>
            <a:r>
              <a:rPr lang="bs-Latn-BA" dirty="0"/>
              <a:t> u budućnosti, smatra se da hoće što je povezano sa </a:t>
            </a:r>
            <a:r>
              <a:rPr lang="bs-Latn-BA" dirty="0" err="1"/>
              <a:t>projeciranim</a:t>
            </a:r>
            <a:r>
              <a:rPr lang="bs-Latn-BA" dirty="0"/>
              <a:t> zatopljenjem i poremećajima staništa.</a:t>
            </a:r>
          </a:p>
          <a:p>
            <a:r>
              <a:rPr lang="bs-Latn-BA" dirty="0"/>
              <a:t>Šta su razlozi sušenje šume, prekomjerna sječa, uticaj šteta u šumama, </a:t>
            </a:r>
            <a:r>
              <a:rPr lang="bs-Latn-BA" dirty="0" err="1"/>
              <a:t>vjetroizvale</a:t>
            </a:r>
            <a:r>
              <a:rPr lang="bs-Latn-BA" dirty="0"/>
              <a:t>, </a:t>
            </a:r>
            <a:r>
              <a:rPr lang="bs-Latn-BA" dirty="0" err="1"/>
              <a:t>snjegoizvale</a:t>
            </a:r>
            <a:r>
              <a:rPr lang="bs-Latn-BA" dirty="0"/>
              <a:t> </a:t>
            </a:r>
            <a:r>
              <a:rPr lang="bs-Latn-BA" dirty="0" err="1"/>
              <a:t>itd</a:t>
            </a:r>
            <a:endParaRPr lang="bs-Latn-BA" dirty="0"/>
          </a:p>
          <a:p>
            <a:r>
              <a:rPr lang="bs-Latn-BA" dirty="0"/>
              <a:t>Jedan od razloga jeste promjena režima prirodnih poremećaja koji su dokazani u </a:t>
            </a:r>
            <a:r>
              <a:rPr lang="bs-Latn-BA" dirty="0" err="1"/>
              <a:t>monogim</a:t>
            </a:r>
            <a:r>
              <a:rPr lang="bs-Latn-BA" dirty="0"/>
              <a:t> šumama a vezani su uz promjenu klime.</a:t>
            </a:r>
          </a:p>
          <a:p>
            <a:endParaRPr lang="bs-Latn-B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Seidl</a:t>
            </a:r>
            <a:r>
              <a:rPr lang="en-US" dirty="0"/>
              <a:t> R, </a:t>
            </a:r>
            <a:r>
              <a:rPr lang="en-US" dirty="0" err="1"/>
              <a:t>Schelhaas</a:t>
            </a:r>
            <a:r>
              <a:rPr lang="en-US" dirty="0"/>
              <a:t> M-J, </a:t>
            </a:r>
            <a:r>
              <a:rPr lang="en-US" dirty="0" err="1"/>
              <a:t>Lexer</a:t>
            </a:r>
            <a:r>
              <a:rPr lang="en-US" dirty="0"/>
              <a:t> MJ. Unraveling the drivers of intensifying forest disturbance regimes in Europe. </a:t>
            </a:r>
            <a:r>
              <a:rPr lang="en-US" i="1" dirty="0"/>
              <a:t>Global Change Biol. </a:t>
            </a:r>
            <a:r>
              <a:rPr lang="en-US" dirty="0"/>
              <a:t>2011;17:2842–2852.</a:t>
            </a:r>
          </a:p>
          <a:p>
            <a:endParaRPr lang="bs-Latn-B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59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22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Prilikom inventure šuma na velikim površinama (Matić et al 1964), prikupljeni su podaci o rasprostranjenosti šumskog tla, te je napravljena ocjena produktivnosti staništa na temelju visinskog prinosa glavnih vrsta drveća.</a:t>
            </a:r>
          </a:p>
          <a:p>
            <a:r>
              <a:rPr lang="hr-HR" dirty="0"/>
              <a:t>Opisano je 9697 profila u šumskim zajednicama i 3527 na goletima.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87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32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9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1.Olujni vjetar je jedan od najštetnijih prirodnih faktora, samo u EU procjenjuje se da se troši oko 5milijardi eura za otklanjanje šteta olujnog vjetra. Broj prijavljenih olujnih događaja se </a:t>
            </a:r>
            <a:r>
              <a:rPr lang="bs-Latn-BA" dirty="0" err="1"/>
              <a:t>povećava</a:t>
            </a:r>
            <a:r>
              <a:rPr lang="bs-Latn-BA" dirty="0"/>
              <a:t> u toku posljednjeg desetljeća, ali nema </a:t>
            </a:r>
            <a:r>
              <a:rPr lang="bs-Latn-BA" dirty="0" err="1"/>
              <a:t>koncenzusa</a:t>
            </a:r>
            <a:r>
              <a:rPr lang="bs-Latn-BA" dirty="0"/>
              <a:t> da su ti događaji posljedica klimatskih promjena u </a:t>
            </a:r>
            <a:r>
              <a:rPr lang="bs-Latn-BA" dirty="0" err="1"/>
              <a:t>Europi</a:t>
            </a:r>
            <a:r>
              <a:rPr lang="bs-Latn-BA" dirty="0"/>
              <a:t>. </a:t>
            </a:r>
            <a:r>
              <a:rPr lang="en-US" dirty="0" err="1"/>
              <a:t>Spinoni</a:t>
            </a:r>
            <a:r>
              <a:rPr lang="en-US" dirty="0"/>
              <a:t> J., </a:t>
            </a:r>
            <a:r>
              <a:rPr lang="en-US" dirty="0" err="1"/>
              <a:t>Formetta</a:t>
            </a:r>
            <a:r>
              <a:rPr lang="en-US" dirty="0"/>
              <a:t> G.(a) , </a:t>
            </a:r>
            <a:r>
              <a:rPr lang="en-US" dirty="0" err="1"/>
              <a:t>Mentaschi</a:t>
            </a:r>
            <a:r>
              <a:rPr lang="en-US" dirty="0"/>
              <a:t> L., </a:t>
            </a:r>
            <a:r>
              <a:rPr lang="en-US" dirty="0" err="1"/>
              <a:t>Forzieri</a:t>
            </a:r>
            <a:r>
              <a:rPr lang="en-US" dirty="0"/>
              <a:t> G., and </a:t>
            </a:r>
            <a:r>
              <a:rPr lang="en-US" dirty="0" err="1"/>
              <a:t>Feyen</a:t>
            </a:r>
            <a:r>
              <a:rPr lang="en-US" dirty="0"/>
              <a:t> L., Global warming and windstorm impacts in the EU, EUR 29960 EN, Publications Office of the European Union, Luxembourg, 2020, ISBN 978-92-76-12955-4, doi:10.2760/039014. JRC118595.</a:t>
            </a:r>
            <a:r>
              <a:rPr lang="bs-Latn-BA" dirty="0"/>
              <a:t> </a:t>
            </a:r>
            <a:r>
              <a:rPr lang="en-US" dirty="0"/>
              <a:t>Absolute</a:t>
            </a:r>
          </a:p>
          <a:p>
            <a:r>
              <a:rPr lang="en-US" dirty="0"/>
              <a:t>losses are highest in Germany (850 €million/year), France (680 €million/year), Italy (540 €million/year) and the</a:t>
            </a:r>
          </a:p>
          <a:p>
            <a:r>
              <a:rPr lang="en-US" dirty="0"/>
              <a:t>UK (530 €million/year), while impacts relative to the size of the economy are double the EU average in Bulgaria</a:t>
            </a:r>
          </a:p>
          <a:p>
            <a:r>
              <a:rPr lang="en-US" dirty="0"/>
              <a:t>and Estonia (0.08% of GDP), and 0.07% of GDP in Latvia, Lithuania and Slovenia.</a:t>
            </a:r>
            <a:endParaRPr lang="bs-Latn-BA" dirty="0"/>
          </a:p>
          <a:p>
            <a:endParaRPr lang="bs-Latn-BA" dirty="0"/>
          </a:p>
          <a:p>
            <a:r>
              <a:rPr lang="bs-Latn-BA" dirty="0"/>
              <a:t>2. S druge strane brojna </a:t>
            </a:r>
            <a:r>
              <a:rPr lang="bs-Latn-BA" dirty="0" err="1"/>
              <a:t>istraživanja</a:t>
            </a:r>
            <a:r>
              <a:rPr lang="bs-Latn-BA" dirty="0"/>
              <a:t> povezuju promjene klime sa promjenama u obrascu u pojavljivanju požara </a:t>
            </a:r>
            <a:r>
              <a:rPr lang="bs-Latn-BA" dirty="0" err="1"/>
              <a:t>istraživanja</a:t>
            </a:r>
            <a:r>
              <a:rPr lang="bs-Latn-BA" dirty="0"/>
              <a:t> upućuju da učestalost požara u rano proljeće </a:t>
            </a:r>
            <a:r>
              <a:rPr lang="bs-Latn-BA" dirty="0" err="1"/>
              <a:t>povećava</a:t>
            </a:r>
            <a:r>
              <a:rPr lang="bs-Latn-BA" dirty="0"/>
              <a:t>, iako su proljetni i jesenji požari vezani uz ljudske aktivnosti, oni su najopasniji za kontinentalnu klimu zbog toga što su u tom periodu i najveće padavine. Projekcije upućuju na to da će požari biti uzrokovani </a:t>
            </a:r>
            <a:r>
              <a:rPr lang="bs-Latn-BA" dirty="0" err="1"/>
              <a:t>climatskim</a:t>
            </a:r>
            <a:r>
              <a:rPr lang="bs-Latn-BA" dirty="0"/>
              <a:t> promjenama rasta temperature i da smanjivati količina vegetacije na 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 Pechony</a:t>
            </a:r>
            <a:r>
              <a:rPr lang="de-DE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National Aeronautics and Space Administration Goddard Institute for Space Studies and Columbia University, 2880 Broadway, New York, NY 10025, USA. opechony@giss.nasa.gov"/>
              </a:rPr>
              <a:t>1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 T Shindell</a:t>
            </a:r>
            <a:r>
              <a:rPr lang="bs-Latn-B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2010</a:t>
            </a:r>
            <a:endParaRPr lang="bs-Latn-BA" dirty="0"/>
          </a:p>
          <a:p>
            <a:endParaRPr lang="bs-Latn-BA" dirty="0"/>
          </a:p>
          <a:p>
            <a:r>
              <a:rPr lang="bs-Latn-BA" dirty="0"/>
              <a:t>3. U</a:t>
            </a:r>
          </a:p>
          <a:p>
            <a:endParaRPr lang="bs-Latn-BA" dirty="0"/>
          </a:p>
          <a:p>
            <a:r>
              <a:rPr lang="bs-Latn-BA" dirty="0"/>
              <a:t>2. Projekcije klimatskih promjena u južnom dijelu </a:t>
            </a:r>
            <a:r>
              <a:rPr lang="bs-Latn-BA" dirty="0" err="1"/>
              <a:t>Europe</a:t>
            </a:r>
            <a:r>
              <a:rPr lang="bs-Latn-BA" dirty="0"/>
              <a:t> upućuju na zatopljenje, povećanja broja toplotnih talasa, veću sušu i češće i duže požare. JRC PESTAIII upućuju na povećanje požara. </a:t>
            </a:r>
          </a:p>
          <a:p>
            <a:r>
              <a:rPr lang="bs-Latn-BA" dirty="0"/>
              <a:t>Modeli koriste podatke o suhoći ekosistema i </a:t>
            </a:r>
            <a:r>
              <a:rPr lang="bs-Latn-BA" dirty="0" err="1"/>
              <a:t>zemljišta</a:t>
            </a:r>
            <a:r>
              <a:rPr lang="bs-Latn-BA" dirty="0"/>
              <a:t> za predikciju požara.</a:t>
            </a:r>
          </a:p>
          <a:p>
            <a:r>
              <a:rPr lang="bs-Latn-BA" dirty="0"/>
              <a:t>https://www.eea.europa.eu/data-and-maps/indicators/forest-fire-danger-3/assessment/#_edn9</a:t>
            </a:r>
          </a:p>
          <a:p>
            <a:endParaRPr lang="bs-Latn-BA" dirty="0"/>
          </a:p>
          <a:p>
            <a:r>
              <a:rPr lang="bs-Latn-BA" dirty="0"/>
              <a:t>3. </a:t>
            </a:r>
            <a:r>
              <a:rPr lang="bs-Latn-BA" dirty="0" err="1"/>
              <a:t>Prenamnoženje</a:t>
            </a:r>
            <a:r>
              <a:rPr lang="bs-Latn-BA" dirty="0"/>
              <a:t> insekata, bolesti i divljač tako</a:t>
            </a:r>
          </a:p>
          <a:p>
            <a:endParaRPr lang="bs-Latn-B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2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Smanjenje kvaliteta vode, jer sedimenti </a:t>
            </a:r>
            <a:r>
              <a:rPr lang="bs-Latn-BA" dirty="0" err="1"/>
              <a:t>završavaju</a:t>
            </a:r>
            <a:r>
              <a:rPr lang="bs-Latn-BA" dirty="0"/>
              <a:t> u vodi i </a:t>
            </a:r>
            <a:r>
              <a:rPr lang="bs-Latn-BA" dirty="0" err="1"/>
              <a:t>zamuljuju</a:t>
            </a:r>
            <a:r>
              <a:rPr lang="bs-Latn-BA" dirty="0"/>
              <a:t> vodu, te voda postaje manje prozirna, što znači da manje svjetlosti prodire, smanjujući fotosintezu i količinu oksigena u vodi, sedimenti utiču na riblji svijet i reproduktivnu sposobnost, tamni sedimenti upijaju veću količinu toplote, više sedimenata smanjuje dubinu vodotoka i </a:t>
            </a:r>
            <a:r>
              <a:rPr lang="bs-Latn-BA" dirty="0" err="1"/>
              <a:t>povećava</a:t>
            </a:r>
            <a:r>
              <a:rPr lang="bs-Latn-BA" dirty="0"/>
              <a:t> </a:t>
            </a:r>
            <a:r>
              <a:rPr lang="bs-Latn-BA" dirty="0" err="1"/>
              <a:t>mogućnost</a:t>
            </a:r>
            <a:r>
              <a:rPr lang="bs-Latn-BA" dirty="0"/>
              <a:t> poplava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3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Količina nanosa rijeke Neretve, delta Neretve i Jadransko 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13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Vodna erozija je dominantan  tip erozije, dok erozija vjetrom je značajna na višim nadmorskim visinama i južnim dijelovima zemlje. </a:t>
            </a:r>
          </a:p>
          <a:p>
            <a:r>
              <a:rPr lang="bs-Latn-BA" dirty="0"/>
              <a:t>Potencijalni rizik od erozije je prisutan i ozbiljan problem s tim da obraslost terena minimizira stvarni rizik od erozije. </a:t>
            </a:r>
          </a:p>
          <a:p>
            <a:r>
              <a:rPr lang="bs-Latn-BA" dirty="0"/>
              <a:t>Jedan od najvećih rizika jeste promjena namjene </a:t>
            </a:r>
            <a:r>
              <a:rPr lang="bs-Latn-BA" dirty="0" err="1"/>
              <a:t>zemljišta</a:t>
            </a:r>
            <a:r>
              <a:rPr lang="bs-Latn-BA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72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dirty="0"/>
              <a:t>Upravljanje rizicima od erozije nužno je posjedovanje novih podataka, tako da stara karta erozije koja je rađena 1985 (Lazarević) je veoma vjerovatno zastarjela.</a:t>
            </a:r>
          </a:p>
          <a:p>
            <a:r>
              <a:rPr lang="bs-Latn-BA" dirty="0"/>
              <a:t>Nova mapa erozije je izrađena za područje RS-a (Tošić i sur. 2012) dok u FBIH je tek u izradi. </a:t>
            </a:r>
          </a:p>
          <a:p>
            <a:r>
              <a:rPr lang="bs-Latn-BA" dirty="0"/>
              <a:t>U odnosu na mapu iz 1985 značajne promjene su se desile u smislu promjene u privredi, </a:t>
            </a:r>
            <a:r>
              <a:rPr lang="bs-Latn-BA" dirty="0" err="1"/>
              <a:t>pomjeranje</a:t>
            </a:r>
            <a:r>
              <a:rPr lang="bs-Latn-BA" dirty="0"/>
              <a:t> stanovništva. Prema podacima iz 1985 21851.04km2 se </a:t>
            </a:r>
            <a:r>
              <a:rPr lang="bs-Latn-BA" dirty="0" err="1"/>
              <a:t>karakterisao</a:t>
            </a:r>
            <a:r>
              <a:rPr lang="bs-Latn-BA" dirty="0"/>
              <a:t> prisustvom erozije, 3277,19 se </a:t>
            </a:r>
            <a:r>
              <a:rPr lang="bs-Latn-BA" dirty="0" err="1"/>
              <a:t>karakterisao</a:t>
            </a:r>
            <a:r>
              <a:rPr lang="bs-Latn-BA" dirty="0"/>
              <a:t> kao akumulacije.</a:t>
            </a:r>
          </a:p>
          <a:p>
            <a:r>
              <a:rPr lang="bs-Latn-BA" dirty="0"/>
              <a:t>Prema novoj mapi 86.95% teritorija RS je zahvaćeno erozijom različitog intenziteta, dok je 13,05% akumulacija.</a:t>
            </a:r>
          </a:p>
          <a:p>
            <a:r>
              <a:rPr lang="bs-Latn-BA" dirty="0"/>
              <a:t>Ekscesivna erozija je prisutna na 1,22, 1,79 intenzivna, 11,05 % ima srednje jaku eroziju, 9,15% slabu i 76,77% teritorija </a:t>
            </a:r>
            <a:r>
              <a:rPr lang="bs-Latn-BA" dirty="0" err="1"/>
              <a:t>iam</a:t>
            </a:r>
            <a:r>
              <a:rPr lang="bs-Latn-BA" dirty="0"/>
              <a:t> veoma slabu eroziju (Tošić 2011)</a:t>
            </a:r>
          </a:p>
          <a:p>
            <a:r>
              <a:rPr lang="bs-Latn-BA" dirty="0"/>
              <a:t>Ekscesivna erozija je prisutna na 0.87%, 0.33 intenzivna, 5.22 % ima srednje jaku eroziju, 17.08% slabu i 76,77% teritorija </a:t>
            </a:r>
            <a:r>
              <a:rPr lang="bs-Latn-BA" dirty="0" err="1"/>
              <a:t>iam</a:t>
            </a:r>
            <a:r>
              <a:rPr lang="bs-Latn-BA" dirty="0"/>
              <a:t> veoma slabu eroziju (Tošić 2011)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5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s-Latn-BA" dirty="0"/>
              <a:t>Šta podrazumijeva erozija </a:t>
            </a:r>
          </a:p>
          <a:p>
            <a:pPr marL="0" indent="0">
              <a:buNone/>
            </a:pPr>
            <a:r>
              <a:rPr lang="bs-Latn-BA" dirty="0"/>
              <a:t>Razdvajanje</a:t>
            </a:r>
          </a:p>
          <a:p>
            <a:pPr marL="0" indent="0">
              <a:buNone/>
            </a:pPr>
            <a:r>
              <a:rPr lang="bs-Latn-BA" dirty="0"/>
              <a:t>Transport</a:t>
            </a:r>
          </a:p>
          <a:p>
            <a:pPr marL="0" indent="0">
              <a:buNone/>
            </a:pPr>
            <a:r>
              <a:rPr lang="bs-Latn-BA" dirty="0"/>
              <a:t>Sedimentacija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Glavni faktori erozije (potencijalnog razvoja erozije) su jačina padavina i količina padavina (masa kapi i brzina padanja=energija), odnosno tekuća voda koja se kreće niz padinu preko </a:t>
            </a:r>
            <a:r>
              <a:rPr lang="bs-Latn-BA" dirty="0" err="1"/>
              <a:t>zemljišta</a:t>
            </a:r>
            <a:r>
              <a:rPr lang="bs-Latn-BA" dirty="0"/>
              <a:t> što je funkcija nagiba.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Bez obzira na postojanje uslova za potencijalnu eroziju, stvarna erozija moguće da ne postoji zahvaljujući vegetacijskom </a:t>
            </a:r>
            <a:r>
              <a:rPr lang="bs-Latn-BA" dirty="0" err="1"/>
              <a:t>pokrivaču</a:t>
            </a:r>
            <a:r>
              <a:rPr lang="bs-Latn-BA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Dakle, tek gubitkom vegetacijskog </a:t>
            </a:r>
            <a:r>
              <a:rPr lang="bs-Latn-BA" dirty="0" err="1"/>
              <a:t>pokrivača</a:t>
            </a:r>
            <a:r>
              <a:rPr lang="bs-Latn-BA" dirty="0"/>
              <a:t> može doći do razvoja erozionih procesa, gubitkom ankera koji je korijen ili pokrivenost tla prostirkom.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Koje su posljedice: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5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s-Latn-BA" dirty="0"/>
              <a:t>Šta podrazumijeva erozija </a:t>
            </a:r>
          </a:p>
          <a:p>
            <a:pPr marL="0" indent="0">
              <a:buNone/>
            </a:pPr>
            <a:r>
              <a:rPr lang="bs-Latn-BA" dirty="0"/>
              <a:t>Razdvajanje</a:t>
            </a:r>
          </a:p>
          <a:p>
            <a:pPr marL="0" indent="0">
              <a:buNone/>
            </a:pPr>
            <a:r>
              <a:rPr lang="bs-Latn-BA" dirty="0"/>
              <a:t>Transport</a:t>
            </a:r>
          </a:p>
          <a:p>
            <a:pPr marL="0" indent="0">
              <a:buNone/>
            </a:pPr>
            <a:r>
              <a:rPr lang="bs-Latn-BA" dirty="0"/>
              <a:t>Sedimentacija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Glavni faktori erozije (potencijalnog razvoja erozije) su jačina padavina i količina padavina (masa kapi i brzina padanja=energija), odnosno tekuća voda koja se kreće niz padinu preko </a:t>
            </a:r>
            <a:r>
              <a:rPr lang="bs-Latn-BA" dirty="0" err="1"/>
              <a:t>zemljišta</a:t>
            </a:r>
            <a:r>
              <a:rPr lang="bs-Latn-BA" dirty="0"/>
              <a:t> što je funkcija nagiba.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Bez obzira na postojanje uslova za potencijalnu eroziju, stvarna erozija moguće da ne postoji zahvaljujući vegetacijskom </a:t>
            </a:r>
            <a:r>
              <a:rPr lang="bs-Latn-BA" dirty="0" err="1"/>
              <a:t>pokrivaču</a:t>
            </a:r>
            <a:r>
              <a:rPr lang="bs-Latn-BA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Dakle, tek gubitkom vegetacijskog </a:t>
            </a:r>
            <a:r>
              <a:rPr lang="bs-Latn-BA" dirty="0" err="1"/>
              <a:t>pokrivača</a:t>
            </a:r>
            <a:r>
              <a:rPr lang="bs-Latn-BA" dirty="0"/>
              <a:t> može doći do razvoja erozionih procesa, gubitkom ankera koji je korijen ili pokrivenost tla prostirkom.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Koje su posljedice: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4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B983F-279F-41F9-B125-C02790AE9AFC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D068D-0C1B-4802-87A0-5D78337271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EE36F-5D65-42D3-B200-5D1B2B66C858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A1373-1DC2-41CF-8326-EB63A2EC91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48CBA-42BD-4378-9384-1098D5317E89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5279B-0A34-41E2-A871-9AFD87360A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52F2F-5D71-437A-90DA-39DA058A3239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EA45D-9EA7-44AF-AA4E-11BB48A295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7EF97-8360-4200-A1BA-027DEF9CEF2C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DEE51-D088-4BA8-84EA-670317C4E2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0A8AF-B436-48E8-838B-358A42A91963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1C2B1-1993-41FB-AE9F-13B35087CB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22FFF-3D9C-480D-877A-893A14E552ED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003B8-D2F0-41F1-B3B3-76FF180349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24E1-D863-4C41-8BF9-DF92D065A589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7082D-A97C-4701-B534-FA3EEDE6B3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109EA-4F54-4A3E-8E04-980FB92759B5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2FD49-2145-4297-A414-A3B5F0135D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C295-394F-4330-91BB-CA5EB3CB4D9A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CEAF3-DA44-48B4-8D11-22C0EBB826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Cyrl-R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49E31-BC4B-4A3A-B3C4-8B8C625F0490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00EF7-91C5-40F8-95E4-A9BCE08D05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9BA2D3-7BA7-4E8A-9F7E-06D49E2476AC}" type="datetimeFigureOut">
              <a:rPr lang="sr-Cyrl-RS"/>
              <a:pPr>
                <a:defRPr/>
              </a:pPr>
              <a:t>27.05.2021.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1E3E71A-7840-465A-84F5-AF76C3EDBE7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://www.sfb.bg.ac.rs/" TargetMode="External"/><Relationship Id="rId7" Type="http://schemas.openxmlformats.org/officeDocument/2006/relationships/hyperlink" Target="https://www.znrfak.ni.ac.rs/" TargetMode="External"/><Relationship Id="rId12" Type="http://schemas.openxmlformats.org/officeDocument/2006/relationships/hyperlink" Target="https://www.setof.or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lj.uns.ac.rs/" TargetMode="External"/><Relationship Id="rId11" Type="http://schemas.openxmlformats.org/officeDocument/2006/relationships/hyperlink" Target="https://www.unsa.ba/" TargetMode="External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hyperlink" Target="https://www.unibl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297461" y="2916325"/>
            <a:ext cx="9382896" cy="1180114"/>
          </a:xfrm>
        </p:spPr>
        <p:txBody>
          <a:bodyPr/>
          <a:lstStyle/>
          <a:p>
            <a:pPr eaLnBrk="1" hangingPunct="1"/>
            <a:r>
              <a:rPr lang="sr-Latn-RS" sz="3200" b="1" dirty="0">
                <a:solidFill>
                  <a:srgbClr val="003300"/>
                </a:solidFill>
              </a:rPr>
              <a:t/>
            </a:r>
            <a:br>
              <a:rPr lang="sr-Latn-RS" sz="3200" b="1" dirty="0">
                <a:solidFill>
                  <a:srgbClr val="003300"/>
                </a:solidFill>
              </a:rPr>
            </a:br>
            <a:r>
              <a:rPr lang="sr-Latn-RS" sz="3200" b="1" dirty="0">
                <a:solidFill>
                  <a:srgbClr val="003300"/>
                </a:solidFill>
              </a:rPr>
              <a:t/>
            </a:r>
            <a:br>
              <a:rPr lang="sr-Latn-RS" sz="3200" b="1" dirty="0">
                <a:solidFill>
                  <a:srgbClr val="003300"/>
                </a:solidFill>
              </a:rPr>
            </a:br>
            <a:r>
              <a:rPr lang="sr-Latn-RS" sz="3200" b="1" dirty="0">
                <a:solidFill>
                  <a:srgbClr val="003300"/>
                </a:solidFill>
              </a:rPr>
              <a:t>ZEMLJIŠTE I EROZIJA – VAŽNOST POZNAVANJA OBILJEŽJA ZEMLJIŠTA ZA PREVENCIJU EROZIJE</a:t>
            </a:r>
            <a:endParaRPr lang="en-US" sz="3200" b="1" dirty="0">
              <a:solidFill>
                <a:srgbClr val="003300"/>
              </a:solidFill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610497" y="4096439"/>
            <a:ext cx="9144000" cy="385076"/>
          </a:xfrm>
        </p:spPr>
        <p:txBody>
          <a:bodyPr/>
          <a:lstStyle/>
          <a:p>
            <a:pPr eaLnBrk="1" hangingPunct="1"/>
            <a:r>
              <a:rPr lang="sr-Latn-RS" sz="2200" b="1" dirty="0"/>
              <a:t>- Praktični savjeti za inžinjere-</a:t>
            </a:r>
            <a:endParaRPr lang="en-US" sz="2200" b="1" dirty="0"/>
          </a:p>
        </p:txBody>
      </p:sp>
      <p:sp>
        <p:nvSpPr>
          <p:cNvPr id="2" name="Rectangle 1"/>
          <p:cNvSpPr/>
          <p:nvPr/>
        </p:nvSpPr>
        <p:spPr>
          <a:xfrm>
            <a:off x="601361" y="1337786"/>
            <a:ext cx="10379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err="1"/>
              <a:t>Erasmus</a:t>
            </a:r>
            <a:r>
              <a:rPr lang="sr-Latn-RS" sz="2400" b="1" dirty="0"/>
              <a:t>+ KA2 projekat: Erozija zemljišta i prevencija od bujičnih poplava: Razvoj </a:t>
            </a:r>
            <a:r>
              <a:rPr lang="sr-Latn-RS" sz="2400" b="1" dirty="0" err="1"/>
              <a:t>kurikuluma</a:t>
            </a:r>
            <a:r>
              <a:rPr lang="sr-Latn-RS" sz="2400" b="1" dirty="0"/>
              <a:t> na univerzitetima država Zapadnog Balkana (SETOF)</a:t>
            </a:r>
            <a:endParaRPr lang="sr-Latn-R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25577" y="4728390"/>
            <a:ext cx="684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/>
              <a:t>Marijana Kapović Solomun, Emira Hukić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3946CAB-D033-4B7F-9721-95FCB29C39DE}"/>
              </a:ext>
            </a:extLst>
          </p:cNvPr>
          <p:cNvSpPr/>
          <p:nvPr/>
        </p:nvSpPr>
        <p:spPr>
          <a:xfrm>
            <a:off x="4112316" y="1796879"/>
            <a:ext cx="3532593" cy="101065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dirty="0"/>
              <a:t>Gubitak tla vodnom erozijom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3C5186-4780-41DA-BD2B-109B5576F9FA}"/>
              </a:ext>
            </a:extLst>
          </p:cNvPr>
          <p:cNvCxnSpPr>
            <a:cxnSpLocks/>
          </p:cNvCxnSpPr>
          <p:nvPr/>
        </p:nvCxnSpPr>
        <p:spPr>
          <a:xfrm flipH="1">
            <a:off x="1768642" y="2652385"/>
            <a:ext cx="2503566" cy="14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216C3F7-55FF-4C2D-B605-DF346FE4739D}"/>
              </a:ext>
            </a:extLst>
          </p:cNvPr>
          <p:cNvSpPr/>
          <p:nvPr/>
        </p:nvSpPr>
        <p:spPr>
          <a:xfrm>
            <a:off x="526381" y="4213640"/>
            <a:ext cx="2484521" cy="1378953"/>
          </a:xfrm>
          <a:prstGeom prst="ellipse">
            <a:avLst/>
          </a:prstGeom>
          <a:solidFill>
            <a:srgbClr val="5B9BD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Erozivnost padavina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2881E3-F179-40F6-87C9-3A123108E74D}"/>
              </a:ext>
            </a:extLst>
          </p:cNvPr>
          <p:cNvSpPr/>
          <p:nvPr/>
        </p:nvSpPr>
        <p:spPr>
          <a:xfrm>
            <a:off x="3373850" y="4221659"/>
            <a:ext cx="2484521" cy="1378953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E08BAD-F0EF-490D-AA65-0A2E58E4C45D}"/>
              </a:ext>
            </a:extLst>
          </p:cNvPr>
          <p:cNvSpPr/>
          <p:nvPr/>
        </p:nvSpPr>
        <p:spPr>
          <a:xfrm>
            <a:off x="6209295" y="4205615"/>
            <a:ext cx="2484521" cy="1378953"/>
          </a:xfrm>
          <a:prstGeom prst="ellipse">
            <a:avLst/>
          </a:prstGeom>
          <a:solidFill>
            <a:srgbClr val="FFC000">
              <a:alpha val="43922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Nagib i dužina padine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3540BC-1E24-4588-8E9B-75A2A4AFD965}"/>
              </a:ext>
            </a:extLst>
          </p:cNvPr>
          <p:cNvSpPr/>
          <p:nvPr/>
        </p:nvSpPr>
        <p:spPr>
          <a:xfrm>
            <a:off x="9080834" y="4201603"/>
            <a:ext cx="2484521" cy="1378953"/>
          </a:xfrm>
          <a:prstGeom prst="ellipse">
            <a:avLst/>
          </a:prstGeom>
          <a:solidFill>
            <a:srgbClr val="70AD47">
              <a:alpha val="38039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Pokrivenost vegetacijom i način korištenja </a:t>
            </a:r>
            <a:r>
              <a:rPr lang="bs-Latn-BA" dirty="0" err="1"/>
              <a:t>zemljišta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36E413-F987-4820-BE77-0FCC8B24CD7B}"/>
              </a:ext>
            </a:extLst>
          </p:cNvPr>
          <p:cNvCxnSpPr>
            <a:cxnSpLocks/>
          </p:cNvCxnSpPr>
          <p:nvPr/>
        </p:nvCxnSpPr>
        <p:spPr>
          <a:xfrm flipH="1">
            <a:off x="4448668" y="2902308"/>
            <a:ext cx="732928" cy="12314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A13D39-EADA-4A85-89F5-BFAFC638F36F}"/>
              </a:ext>
            </a:extLst>
          </p:cNvPr>
          <p:cNvCxnSpPr>
            <a:cxnSpLocks/>
          </p:cNvCxnSpPr>
          <p:nvPr/>
        </p:nvCxnSpPr>
        <p:spPr>
          <a:xfrm>
            <a:off x="6823913" y="2902308"/>
            <a:ext cx="780045" cy="123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CA5FD8-75CD-451B-93A1-E2576E35C8EB}"/>
              </a:ext>
            </a:extLst>
          </p:cNvPr>
          <p:cNvCxnSpPr>
            <a:cxnSpLocks/>
          </p:cNvCxnSpPr>
          <p:nvPr/>
        </p:nvCxnSpPr>
        <p:spPr>
          <a:xfrm>
            <a:off x="7444534" y="2652385"/>
            <a:ext cx="2878560" cy="148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D62F2F-B221-45AA-B474-FDC7FD303EAD}"/>
              </a:ext>
            </a:extLst>
          </p:cNvPr>
          <p:cNvCxnSpPr/>
          <p:nvPr/>
        </p:nvCxnSpPr>
        <p:spPr>
          <a:xfrm flipV="1">
            <a:off x="9661358" y="1386540"/>
            <a:ext cx="2273969" cy="565484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D7B15B4-1895-4EEC-859E-603588B144B7}"/>
              </a:ext>
            </a:extLst>
          </p:cNvPr>
          <p:cNvSpPr/>
          <p:nvPr/>
        </p:nvSpPr>
        <p:spPr>
          <a:xfrm>
            <a:off x="10005252" y="1672767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CFE0CB-862D-44FD-9BC8-666DF1512794}"/>
              </a:ext>
            </a:extLst>
          </p:cNvPr>
          <p:cNvSpPr/>
          <p:nvPr/>
        </p:nvSpPr>
        <p:spPr>
          <a:xfrm>
            <a:off x="11039970" y="1434666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0B429E-F6C9-4875-95F3-151EA0B03935}"/>
              </a:ext>
            </a:extLst>
          </p:cNvPr>
          <p:cNvCxnSpPr/>
          <p:nvPr/>
        </p:nvCxnSpPr>
        <p:spPr>
          <a:xfrm>
            <a:off x="10768264" y="640204"/>
            <a:ext cx="0" cy="938841"/>
          </a:xfrm>
          <a:prstGeom prst="straightConnector1">
            <a:avLst/>
          </a:prstGeom>
          <a:ln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11CF685-12D8-4552-A24F-F46B67746054}"/>
              </a:ext>
            </a:extLst>
          </p:cNvPr>
          <p:cNvSpPr/>
          <p:nvPr/>
        </p:nvSpPr>
        <p:spPr>
          <a:xfrm>
            <a:off x="10029317" y="1164753"/>
            <a:ext cx="738947" cy="565484"/>
          </a:xfrm>
          <a:custGeom>
            <a:avLst/>
            <a:gdLst>
              <a:gd name="connsiteX0" fmla="*/ 498527 w 498527"/>
              <a:gd name="connsiteY0" fmla="*/ 433948 h 530200"/>
              <a:gd name="connsiteX1" fmla="*/ 125548 w 498527"/>
              <a:gd name="connsiteY1" fmla="*/ 811 h 530200"/>
              <a:gd name="connsiteX2" fmla="*/ 5232 w 498527"/>
              <a:gd name="connsiteY2" fmla="*/ 530200 h 5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527" h="530200">
                <a:moveTo>
                  <a:pt x="498527" y="433948"/>
                </a:moveTo>
                <a:cubicBezTo>
                  <a:pt x="353145" y="209358"/>
                  <a:pt x="207764" y="-15231"/>
                  <a:pt x="125548" y="811"/>
                </a:cubicBezTo>
                <a:cubicBezTo>
                  <a:pt x="43332" y="16853"/>
                  <a:pt x="-18831" y="506137"/>
                  <a:pt x="5232" y="530200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808C6D0-B6B8-4DAF-A593-6B140D3546C9}"/>
              </a:ext>
            </a:extLst>
          </p:cNvPr>
          <p:cNvSpPr/>
          <p:nvPr/>
        </p:nvSpPr>
        <p:spPr>
          <a:xfrm>
            <a:off x="10780295" y="1164753"/>
            <a:ext cx="312821" cy="471542"/>
          </a:xfrm>
          <a:custGeom>
            <a:avLst/>
            <a:gdLst>
              <a:gd name="connsiteX0" fmla="*/ 0 w 312821"/>
              <a:gd name="connsiteY0" fmla="*/ 471542 h 471542"/>
              <a:gd name="connsiteX1" fmla="*/ 120316 w 312821"/>
              <a:gd name="connsiteY1" fmla="*/ 2310 h 471542"/>
              <a:gd name="connsiteX2" fmla="*/ 312821 w 312821"/>
              <a:gd name="connsiteY2" fmla="*/ 291068 h 47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" h="471542">
                <a:moveTo>
                  <a:pt x="0" y="471542"/>
                </a:moveTo>
                <a:cubicBezTo>
                  <a:pt x="34089" y="251965"/>
                  <a:pt x="68179" y="32389"/>
                  <a:pt x="120316" y="2310"/>
                </a:cubicBezTo>
                <a:cubicBezTo>
                  <a:pt x="172453" y="-27769"/>
                  <a:pt x="270710" y="244947"/>
                  <a:pt x="312821" y="291068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EDFD4C-AC16-4B0E-9157-379E6591D563}"/>
              </a:ext>
            </a:extLst>
          </p:cNvPr>
          <p:cNvSpPr txBox="1"/>
          <p:nvPr/>
        </p:nvSpPr>
        <p:spPr>
          <a:xfrm>
            <a:off x="10260879" y="348481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Razdvajanje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111B26-AEFB-4631-BE3F-0675F3E6245E}"/>
              </a:ext>
            </a:extLst>
          </p:cNvPr>
          <p:cNvSpPr txBox="1"/>
          <p:nvPr/>
        </p:nvSpPr>
        <p:spPr>
          <a:xfrm rot="18489266">
            <a:off x="9362935" y="1067610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Transport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98402D-FED4-4ADD-83F4-E86CA860E7E7}"/>
              </a:ext>
            </a:extLst>
          </p:cNvPr>
          <p:cNvSpPr txBox="1"/>
          <p:nvPr/>
        </p:nvSpPr>
        <p:spPr>
          <a:xfrm rot="20913913">
            <a:off x="8662791" y="173448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Sedimentacija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C2090-A62E-4014-AAA0-974C475B71C1}"/>
              </a:ext>
            </a:extLst>
          </p:cNvPr>
          <p:cNvSpPr txBox="1"/>
          <p:nvPr/>
        </p:nvSpPr>
        <p:spPr>
          <a:xfrm>
            <a:off x="3867505" y="566241"/>
            <a:ext cx="3937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3200" b="1" dirty="0"/>
              <a:t>Glavni faktori erozije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6456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A5A2EC-429D-4905-B93C-5606D76240AF}"/>
              </a:ext>
            </a:extLst>
          </p:cNvPr>
          <p:cNvSpPr/>
          <p:nvPr/>
        </p:nvSpPr>
        <p:spPr>
          <a:xfrm>
            <a:off x="4932864" y="2448989"/>
            <a:ext cx="2484521" cy="1378953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6F13CE-07CB-4154-A117-985790F7DA48}"/>
              </a:ext>
            </a:extLst>
          </p:cNvPr>
          <p:cNvSpPr/>
          <p:nvPr/>
        </p:nvSpPr>
        <p:spPr>
          <a:xfrm>
            <a:off x="950088" y="1193973"/>
            <a:ext cx="2844764" cy="2037051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/>
              <a:t>Fizičke osobine</a:t>
            </a:r>
          </a:p>
          <a:p>
            <a:pPr algn="ctr"/>
            <a:r>
              <a:rPr lang="bs-Latn-BA" sz="1400" b="1" dirty="0" err="1"/>
              <a:t>Granulometrijski</a:t>
            </a:r>
            <a:r>
              <a:rPr lang="bs-Latn-BA" sz="1400" b="1" dirty="0"/>
              <a:t> sastav</a:t>
            </a:r>
          </a:p>
          <a:p>
            <a:pPr algn="ctr"/>
            <a:r>
              <a:rPr lang="bs-Latn-BA" sz="1400" dirty="0"/>
              <a:t>Zapreminska gustina</a:t>
            </a:r>
          </a:p>
          <a:p>
            <a:pPr algn="ctr"/>
            <a:r>
              <a:rPr lang="bs-Latn-BA" sz="1400" dirty="0"/>
              <a:t>Sadržaj vode</a:t>
            </a:r>
          </a:p>
          <a:p>
            <a:pPr algn="ctr"/>
            <a:r>
              <a:rPr lang="bs-Latn-BA" sz="1400" dirty="0"/>
              <a:t>Temperatura</a:t>
            </a:r>
          </a:p>
          <a:p>
            <a:pPr algn="ctr"/>
            <a:r>
              <a:rPr lang="bs-Latn-BA" sz="1400" dirty="0"/>
              <a:t>Struktura</a:t>
            </a:r>
            <a:endParaRPr lang="en-US" sz="1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B69F82-4083-4204-BE11-CA22748747D8}"/>
              </a:ext>
            </a:extLst>
          </p:cNvPr>
          <p:cNvSpPr/>
          <p:nvPr/>
        </p:nvSpPr>
        <p:spPr>
          <a:xfrm>
            <a:off x="5119139" y="4625667"/>
            <a:ext cx="2962856" cy="1666483"/>
          </a:xfrm>
          <a:prstGeom prst="ellips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b="1" dirty="0"/>
              <a:t>Biološke osobine</a:t>
            </a:r>
          </a:p>
          <a:p>
            <a:pPr algn="ctr"/>
            <a:r>
              <a:rPr lang="bs-Latn-BA" sz="1400" dirty="0"/>
              <a:t>Poremećaj sedimenata</a:t>
            </a:r>
          </a:p>
          <a:p>
            <a:pPr algn="ctr"/>
            <a:r>
              <a:rPr lang="bs-Latn-BA" sz="1400" dirty="0"/>
              <a:t>Biogene strukture (proraslost korijenom, hodnici, </a:t>
            </a:r>
            <a:r>
              <a:rPr lang="bs-Latn-BA" sz="1400" dirty="0" err="1"/>
              <a:t>biofilm</a:t>
            </a:r>
            <a:r>
              <a:rPr lang="bs-Latn-BA" sz="1400" dirty="0"/>
              <a:t>)</a:t>
            </a:r>
            <a:endParaRPr lang="en-US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6D921B-1701-4D48-BDCE-D50E72E5ACFE}"/>
              </a:ext>
            </a:extLst>
          </p:cNvPr>
          <p:cNvSpPr/>
          <p:nvPr/>
        </p:nvSpPr>
        <p:spPr>
          <a:xfrm>
            <a:off x="8182396" y="1395342"/>
            <a:ext cx="3400003" cy="1666483"/>
          </a:xfrm>
          <a:prstGeom prst="ellipse">
            <a:avLst/>
          </a:prstGeom>
          <a:ln w="76200">
            <a:solidFill>
              <a:srgbClr val="00CC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 err="1"/>
              <a:t>Geohemijske</a:t>
            </a:r>
            <a:r>
              <a:rPr lang="bs-Latn-BA" sz="1400" dirty="0"/>
              <a:t> osobine</a:t>
            </a:r>
          </a:p>
          <a:p>
            <a:pPr algn="ctr"/>
            <a:r>
              <a:rPr lang="bs-Latn-BA" sz="1400" dirty="0"/>
              <a:t>Tip minerala glina</a:t>
            </a:r>
          </a:p>
          <a:p>
            <a:pPr algn="ctr"/>
            <a:r>
              <a:rPr lang="bs-Latn-BA" sz="1400" dirty="0"/>
              <a:t>Količina soli (Na) SAR</a:t>
            </a:r>
          </a:p>
          <a:p>
            <a:pPr algn="ctr"/>
            <a:r>
              <a:rPr lang="bs-Latn-BA" sz="1400" dirty="0"/>
              <a:t>pH</a:t>
            </a:r>
          </a:p>
          <a:p>
            <a:pPr algn="ctr"/>
            <a:r>
              <a:rPr lang="bs-Latn-BA" sz="1400" dirty="0"/>
              <a:t>Metali</a:t>
            </a:r>
          </a:p>
          <a:p>
            <a:pPr algn="ctr"/>
            <a:r>
              <a:rPr lang="bs-Latn-BA" sz="1400" b="1" dirty="0"/>
              <a:t>Organska materija </a:t>
            </a:r>
            <a:endParaRPr lang="en-US" sz="14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718B0B-B17A-4E25-A786-C128042AB160}"/>
              </a:ext>
            </a:extLst>
          </p:cNvPr>
          <p:cNvSpPr txBox="1"/>
          <p:nvPr/>
        </p:nvSpPr>
        <p:spPr>
          <a:xfrm>
            <a:off x="3733703" y="346812"/>
            <a:ext cx="8338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/>
              <a:t>Glavne osobine tla koje utiču na otpornost na eroziju </a:t>
            </a:r>
            <a:endParaRPr lang="en-US" sz="2800" b="1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DCB5E0-A45F-43A0-AE69-D2CC5FBB67C3}"/>
              </a:ext>
            </a:extLst>
          </p:cNvPr>
          <p:cNvCxnSpPr>
            <a:cxnSpLocks/>
          </p:cNvCxnSpPr>
          <p:nvPr/>
        </p:nvCxnSpPr>
        <p:spPr>
          <a:xfrm>
            <a:off x="3781070" y="1957886"/>
            <a:ext cx="4387544" cy="1608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75EE67C-DEE8-4CE4-9D0F-2FB7AFA3FF1D}"/>
              </a:ext>
            </a:extLst>
          </p:cNvPr>
          <p:cNvCxnSpPr>
            <a:stCxn id="7" idx="4"/>
            <a:endCxn id="8" idx="0"/>
          </p:cNvCxnSpPr>
          <p:nvPr/>
        </p:nvCxnSpPr>
        <p:spPr>
          <a:xfrm>
            <a:off x="2372470" y="3231024"/>
            <a:ext cx="4228097" cy="139464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72BF983-B227-4486-83AA-DAADB51A31EC}"/>
              </a:ext>
            </a:extLst>
          </p:cNvPr>
          <p:cNvCxnSpPr>
            <a:stCxn id="8" idx="0"/>
            <a:endCxn id="9" idx="4"/>
          </p:cNvCxnSpPr>
          <p:nvPr/>
        </p:nvCxnSpPr>
        <p:spPr>
          <a:xfrm flipV="1">
            <a:off x="6600567" y="3061825"/>
            <a:ext cx="3281831" cy="156384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2EF2475-B00F-4378-9613-B8587F65E1A1}"/>
              </a:ext>
            </a:extLst>
          </p:cNvPr>
          <p:cNvCxnSpPr/>
          <p:nvPr/>
        </p:nvCxnSpPr>
        <p:spPr>
          <a:xfrm flipV="1">
            <a:off x="4617578" y="3571051"/>
            <a:ext cx="553445" cy="3655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821FD5B-70AA-4199-B1EE-EA70F40873A2}"/>
              </a:ext>
            </a:extLst>
          </p:cNvPr>
          <p:cNvCxnSpPr/>
          <p:nvPr/>
        </p:nvCxnSpPr>
        <p:spPr>
          <a:xfrm flipH="1" flipV="1">
            <a:off x="7405039" y="3516876"/>
            <a:ext cx="912199" cy="2709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49E4AC-F0C1-4F00-A338-20EFA686EA02}"/>
              </a:ext>
            </a:extLst>
          </p:cNvPr>
          <p:cNvCxnSpPr>
            <a:endCxn id="4" idx="0"/>
          </p:cNvCxnSpPr>
          <p:nvPr/>
        </p:nvCxnSpPr>
        <p:spPr>
          <a:xfrm>
            <a:off x="6004560" y="1957886"/>
            <a:ext cx="170565" cy="491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2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3F67CD-2A55-4255-8060-AA653836ABE8}"/>
              </a:ext>
            </a:extLst>
          </p:cNvPr>
          <p:cNvSpPr txBox="1"/>
          <p:nvPr/>
        </p:nvSpPr>
        <p:spPr>
          <a:xfrm>
            <a:off x="3733703" y="346812"/>
            <a:ext cx="8338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/>
              <a:t>Geološka podloga</a:t>
            </a:r>
            <a:endParaRPr lang="en-US" sz="28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549E5F-60CE-4458-A7D5-417C611423B9}"/>
              </a:ext>
            </a:extLst>
          </p:cNvPr>
          <p:cNvSpPr/>
          <p:nvPr/>
        </p:nvSpPr>
        <p:spPr>
          <a:xfrm>
            <a:off x="4815840" y="1190847"/>
            <a:ext cx="2560320" cy="901516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Geološka podloga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4ECEB9-AFBA-402A-BBF9-5388B17C1410}"/>
              </a:ext>
            </a:extLst>
          </p:cNvPr>
          <p:cNvSpPr/>
          <p:nvPr/>
        </p:nvSpPr>
        <p:spPr>
          <a:xfrm>
            <a:off x="83124" y="2358736"/>
            <a:ext cx="1091046" cy="4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ysClr val="windowText" lastClr="000000"/>
                </a:solidFill>
              </a:rPr>
              <a:t>Pješčari 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882F0D-3CA2-466E-947F-F68943D66664}"/>
              </a:ext>
            </a:extLst>
          </p:cNvPr>
          <p:cNvSpPr/>
          <p:nvPr/>
        </p:nvSpPr>
        <p:spPr>
          <a:xfrm>
            <a:off x="1212270" y="2355271"/>
            <a:ext cx="2013759" cy="4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err="1">
                <a:solidFill>
                  <a:sysClr val="windowText" lastClr="000000"/>
                </a:solidFill>
              </a:rPr>
              <a:t>Verfenski</a:t>
            </a:r>
            <a:r>
              <a:rPr lang="bs-Latn-BA" dirty="0">
                <a:solidFill>
                  <a:sysClr val="windowText" lastClr="000000"/>
                </a:solidFill>
              </a:rPr>
              <a:t> pješčari,</a:t>
            </a:r>
          </a:p>
          <a:p>
            <a:pPr algn="ctr"/>
            <a:r>
              <a:rPr lang="bs-Latn-BA" dirty="0">
                <a:solidFill>
                  <a:sysClr val="windowText" lastClr="000000"/>
                </a:solidFill>
              </a:rPr>
              <a:t>škriljci 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51963-73AC-4732-AA31-0934270B7F90}"/>
              </a:ext>
            </a:extLst>
          </p:cNvPr>
          <p:cNvSpPr/>
          <p:nvPr/>
        </p:nvSpPr>
        <p:spPr>
          <a:xfrm>
            <a:off x="4924364" y="2342015"/>
            <a:ext cx="2013759" cy="4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ysClr val="windowText" lastClr="000000"/>
                </a:solidFill>
              </a:rPr>
              <a:t>Graniti, </a:t>
            </a:r>
            <a:r>
              <a:rPr lang="bs-Latn-BA" dirty="0" err="1">
                <a:solidFill>
                  <a:sysClr val="windowText" lastClr="000000"/>
                </a:solidFill>
              </a:rPr>
              <a:t>granodioriti</a:t>
            </a:r>
            <a:r>
              <a:rPr lang="bs-Latn-BA" dirty="0">
                <a:solidFill>
                  <a:sysClr val="windowText" lastClr="000000"/>
                </a:solidFill>
              </a:rPr>
              <a:t>, </a:t>
            </a:r>
            <a:r>
              <a:rPr lang="bs-Latn-BA" dirty="0" err="1">
                <a:solidFill>
                  <a:sysClr val="windowText" lastClr="000000"/>
                </a:solidFill>
              </a:rPr>
              <a:t>dioriti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2D83ED-4E56-4307-ACD5-55BA7E9FBA7A}"/>
              </a:ext>
            </a:extLst>
          </p:cNvPr>
          <p:cNvSpPr/>
          <p:nvPr/>
        </p:nvSpPr>
        <p:spPr>
          <a:xfrm>
            <a:off x="7130120" y="2355267"/>
            <a:ext cx="1237913" cy="4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err="1">
                <a:solidFill>
                  <a:sysClr val="windowText" lastClr="000000"/>
                </a:solidFill>
              </a:rPr>
              <a:t>Kristalasti</a:t>
            </a:r>
            <a:r>
              <a:rPr lang="bs-Latn-BA" dirty="0">
                <a:solidFill>
                  <a:sysClr val="windowText" lastClr="000000"/>
                </a:solidFill>
              </a:rPr>
              <a:t> škriljci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2DB5BC-B245-4A90-85B0-B3A6967234F3}"/>
              </a:ext>
            </a:extLst>
          </p:cNvPr>
          <p:cNvSpPr/>
          <p:nvPr/>
        </p:nvSpPr>
        <p:spPr>
          <a:xfrm>
            <a:off x="10877208" y="2348337"/>
            <a:ext cx="1231668" cy="4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>
                <a:solidFill>
                  <a:sysClr val="windowText" lastClr="000000"/>
                </a:solidFill>
              </a:rPr>
              <a:t>Krečnjaci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67DC35-A14E-48E6-B98E-D243FA5538F2}"/>
              </a:ext>
            </a:extLst>
          </p:cNvPr>
          <p:cNvSpPr/>
          <p:nvPr/>
        </p:nvSpPr>
        <p:spPr>
          <a:xfrm>
            <a:off x="9029706" y="2348337"/>
            <a:ext cx="1641757" cy="4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err="1">
                <a:solidFill>
                  <a:sysClr val="windowText" lastClr="000000"/>
                </a:solidFill>
              </a:rPr>
              <a:t>Peridotiti</a:t>
            </a:r>
            <a:r>
              <a:rPr lang="bs-Latn-BA" dirty="0">
                <a:solidFill>
                  <a:sysClr val="windowText" lastClr="000000"/>
                </a:solidFill>
              </a:rPr>
              <a:t>, </a:t>
            </a:r>
            <a:r>
              <a:rPr lang="bs-Latn-BA" dirty="0" err="1">
                <a:solidFill>
                  <a:sysClr val="windowText" lastClr="000000"/>
                </a:solidFill>
              </a:rPr>
              <a:t>serpentiniti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7FC258-CAE9-45A0-8289-65931C74FF83}"/>
              </a:ext>
            </a:extLst>
          </p:cNvPr>
          <p:cNvSpPr/>
          <p:nvPr/>
        </p:nvSpPr>
        <p:spPr>
          <a:xfrm>
            <a:off x="3365618" y="2355267"/>
            <a:ext cx="1418705" cy="4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err="1">
                <a:solidFill>
                  <a:sysClr val="windowText" lastClr="000000"/>
                </a:solidFill>
              </a:rPr>
              <a:t>Flišne</a:t>
            </a:r>
            <a:r>
              <a:rPr lang="bs-Latn-BA" dirty="0">
                <a:solidFill>
                  <a:sysClr val="windowText" lastClr="000000"/>
                </a:solidFill>
              </a:rPr>
              <a:t> formacije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F73962-21F3-4BE0-AE00-ADD54611A8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/>
          <a:stretch/>
        </p:blipFill>
        <p:spPr>
          <a:xfrm>
            <a:off x="3988" y="3069834"/>
            <a:ext cx="1547348" cy="26558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B96CFE-B408-405E-9DE1-9971AC93D5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r="10202"/>
          <a:stretch/>
        </p:blipFill>
        <p:spPr>
          <a:xfrm>
            <a:off x="1570568" y="2891307"/>
            <a:ext cx="3100556" cy="2842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29060C-6B42-4719-B0FF-543C7D9B5C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r="35471"/>
          <a:stretch/>
        </p:blipFill>
        <p:spPr>
          <a:xfrm>
            <a:off x="4696887" y="2891307"/>
            <a:ext cx="1493525" cy="2842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B7F6BE-42EE-4C28-A719-496287E347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r="44758"/>
          <a:stretch/>
        </p:blipFill>
        <p:spPr>
          <a:xfrm>
            <a:off x="10140808" y="2883541"/>
            <a:ext cx="2127392" cy="2842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A312B4-8641-4A09-AD59-1F6081F444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5" r="-1"/>
          <a:stretch/>
        </p:blipFill>
        <p:spPr>
          <a:xfrm>
            <a:off x="6222344" y="2877623"/>
            <a:ext cx="2013759" cy="2855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FEAFDB-66AF-471D-A964-382D2F0B8B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5726"/>
          <a:stretch/>
        </p:blipFill>
        <p:spPr>
          <a:xfrm>
            <a:off x="8280400" y="2877623"/>
            <a:ext cx="1834692" cy="28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6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5F4DE-1A24-4C5A-B322-C825C9179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36664" r="15750" b="21347"/>
          <a:stretch/>
        </p:blipFill>
        <p:spPr>
          <a:xfrm>
            <a:off x="1371430" y="1109511"/>
            <a:ext cx="6832888" cy="54051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89AA4A7-F759-42C8-A8F1-4FB69128C2EB}"/>
              </a:ext>
            </a:extLst>
          </p:cNvPr>
          <p:cNvSpPr/>
          <p:nvPr/>
        </p:nvSpPr>
        <p:spPr>
          <a:xfrm>
            <a:off x="8084581" y="343369"/>
            <a:ext cx="3877094" cy="2037051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/>
              <a:t>Fizičke osobine</a:t>
            </a:r>
          </a:p>
          <a:p>
            <a:pPr algn="ctr"/>
            <a:r>
              <a:rPr lang="bs-Latn-BA" sz="2800" b="1" dirty="0" err="1"/>
              <a:t>Granulometrijski</a:t>
            </a:r>
            <a:r>
              <a:rPr lang="bs-Latn-BA" sz="2800" b="1" dirty="0"/>
              <a:t> sastav</a:t>
            </a:r>
          </a:p>
          <a:p>
            <a:pPr algn="ctr"/>
            <a:r>
              <a:rPr lang="bs-Latn-BA" sz="1400" dirty="0"/>
              <a:t>Zapreminska gustina</a:t>
            </a:r>
          </a:p>
          <a:p>
            <a:pPr algn="ctr"/>
            <a:r>
              <a:rPr lang="bs-Latn-BA" sz="1400" dirty="0"/>
              <a:t>Sadržaj vode</a:t>
            </a:r>
          </a:p>
          <a:p>
            <a:pPr algn="ctr"/>
            <a:r>
              <a:rPr lang="bs-Latn-BA" sz="1400" dirty="0"/>
              <a:t>Temperatura</a:t>
            </a:r>
          </a:p>
          <a:p>
            <a:pPr algn="ctr"/>
            <a:r>
              <a:rPr lang="bs-Latn-BA" sz="1400" dirty="0"/>
              <a:t>Struktura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FD6F3-D019-4BDC-AFCC-6928EFBB2A67}"/>
              </a:ext>
            </a:extLst>
          </p:cNvPr>
          <p:cNvSpPr/>
          <p:nvPr/>
        </p:nvSpPr>
        <p:spPr>
          <a:xfrm>
            <a:off x="1371430" y="2987748"/>
            <a:ext cx="361677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Prosječna brzina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1124B-BD36-40F4-92C8-35922F53B7B8}"/>
              </a:ext>
            </a:extLst>
          </p:cNvPr>
          <p:cNvSpPr/>
          <p:nvPr/>
        </p:nvSpPr>
        <p:spPr>
          <a:xfrm rot="5400000">
            <a:off x="3229047" y="790352"/>
            <a:ext cx="361677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Količina vode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12761-BE42-497B-9C50-BB0CDF533D5C}"/>
              </a:ext>
            </a:extLst>
          </p:cNvPr>
          <p:cNvSpPr/>
          <p:nvPr/>
        </p:nvSpPr>
        <p:spPr>
          <a:xfrm rot="5400000">
            <a:off x="5142561" y="1678756"/>
            <a:ext cx="361677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Erozija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D8DA74-9CBB-4F8B-87B5-62B29E643562}"/>
              </a:ext>
            </a:extLst>
          </p:cNvPr>
          <p:cNvSpPr/>
          <p:nvPr/>
        </p:nvSpPr>
        <p:spPr>
          <a:xfrm>
            <a:off x="3581389" y="2586670"/>
            <a:ext cx="2201077" cy="786714"/>
          </a:xfrm>
          <a:custGeom>
            <a:avLst/>
            <a:gdLst>
              <a:gd name="connsiteX0" fmla="*/ 58283 w 2201077"/>
              <a:gd name="connsiteY0" fmla="*/ 192388 h 786714"/>
              <a:gd name="connsiteX1" fmla="*/ 614094 w 2201077"/>
              <a:gd name="connsiteY1" fmla="*/ 503165 h 786714"/>
              <a:gd name="connsiteX2" fmla="*/ 1474706 w 2201077"/>
              <a:gd name="connsiteY2" fmla="*/ 778082 h 786714"/>
              <a:gd name="connsiteX3" fmla="*/ 2096259 w 2201077"/>
              <a:gd name="connsiteY3" fmla="*/ 712341 h 786714"/>
              <a:gd name="connsiteX4" fmla="*/ 2197859 w 2201077"/>
              <a:gd name="connsiteY4" fmla="*/ 658553 h 786714"/>
              <a:gd name="connsiteX5" fmla="*/ 2156024 w 2201077"/>
              <a:gd name="connsiteY5" fmla="*/ 503165 h 786714"/>
              <a:gd name="connsiteX6" fmla="*/ 1964777 w 2201077"/>
              <a:gd name="connsiteY6" fmla="*/ 533047 h 786714"/>
              <a:gd name="connsiteX7" fmla="*/ 1337247 w 2201077"/>
              <a:gd name="connsiteY7" fmla="*/ 509141 h 786714"/>
              <a:gd name="connsiteX8" fmla="*/ 375035 w 2201077"/>
              <a:gd name="connsiteY8" fmla="*/ 180435 h 786714"/>
              <a:gd name="connsiteX9" fmla="*/ 219647 w 2201077"/>
              <a:gd name="connsiteY9" fmla="*/ 7118 h 786714"/>
              <a:gd name="connsiteX10" fmla="*/ 34377 w 2201077"/>
              <a:gd name="connsiteY10" fmla="*/ 48953 h 786714"/>
              <a:gd name="connsiteX11" fmla="*/ 58283 w 2201077"/>
              <a:gd name="connsiteY11" fmla="*/ 192388 h 78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077" h="786714">
                <a:moveTo>
                  <a:pt x="58283" y="192388"/>
                </a:moveTo>
                <a:cubicBezTo>
                  <a:pt x="154902" y="268090"/>
                  <a:pt x="378023" y="405549"/>
                  <a:pt x="614094" y="503165"/>
                </a:cubicBezTo>
                <a:cubicBezTo>
                  <a:pt x="850165" y="600781"/>
                  <a:pt x="1227678" y="743219"/>
                  <a:pt x="1474706" y="778082"/>
                </a:cubicBezTo>
                <a:cubicBezTo>
                  <a:pt x="1721734" y="812945"/>
                  <a:pt x="1975734" y="732263"/>
                  <a:pt x="2096259" y="712341"/>
                </a:cubicBezTo>
                <a:cubicBezTo>
                  <a:pt x="2216785" y="692420"/>
                  <a:pt x="2187898" y="693416"/>
                  <a:pt x="2197859" y="658553"/>
                </a:cubicBezTo>
                <a:cubicBezTo>
                  <a:pt x="2207820" y="623690"/>
                  <a:pt x="2194871" y="524083"/>
                  <a:pt x="2156024" y="503165"/>
                </a:cubicBezTo>
                <a:cubicBezTo>
                  <a:pt x="2117177" y="482247"/>
                  <a:pt x="2101240" y="532051"/>
                  <a:pt x="1964777" y="533047"/>
                </a:cubicBezTo>
                <a:cubicBezTo>
                  <a:pt x="1828314" y="534043"/>
                  <a:pt x="1602204" y="567910"/>
                  <a:pt x="1337247" y="509141"/>
                </a:cubicBezTo>
                <a:cubicBezTo>
                  <a:pt x="1072290" y="450372"/>
                  <a:pt x="561302" y="264105"/>
                  <a:pt x="375035" y="180435"/>
                </a:cubicBezTo>
                <a:cubicBezTo>
                  <a:pt x="188768" y="96765"/>
                  <a:pt x="276423" y="29032"/>
                  <a:pt x="219647" y="7118"/>
                </a:cubicBezTo>
                <a:cubicBezTo>
                  <a:pt x="162871" y="-14796"/>
                  <a:pt x="60275" y="18075"/>
                  <a:pt x="34377" y="48953"/>
                </a:cubicBezTo>
                <a:cubicBezTo>
                  <a:pt x="8479" y="79831"/>
                  <a:pt x="-38336" y="116686"/>
                  <a:pt x="58283" y="1923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958CB6-2FE6-4051-BE8A-AF4B7B2B3D93}"/>
              </a:ext>
            </a:extLst>
          </p:cNvPr>
          <p:cNvSpPr/>
          <p:nvPr/>
        </p:nvSpPr>
        <p:spPr>
          <a:xfrm>
            <a:off x="2606282" y="3450417"/>
            <a:ext cx="1543747" cy="189324"/>
          </a:xfrm>
          <a:custGeom>
            <a:avLst/>
            <a:gdLst>
              <a:gd name="connsiteX0" fmla="*/ 23367 w 1543747"/>
              <a:gd name="connsiteY0" fmla="*/ 39843 h 189324"/>
              <a:gd name="connsiteX1" fmla="*/ 53249 w 1543747"/>
              <a:gd name="connsiteY1" fmla="*/ 165349 h 189324"/>
              <a:gd name="connsiteX2" fmla="*/ 202661 w 1543747"/>
              <a:gd name="connsiteY2" fmla="*/ 189255 h 189324"/>
              <a:gd name="connsiteX3" fmla="*/ 794332 w 1543747"/>
              <a:gd name="connsiteY3" fmla="*/ 171325 h 189324"/>
              <a:gd name="connsiteX4" fmla="*/ 1415885 w 1543747"/>
              <a:gd name="connsiteY4" fmla="*/ 135466 h 189324"/>
              <a:gd name="connsiteX5" fmla="*/ 1541390 w 1543747"/>
              <a:gd name="connsiteY5" fmla="*/ 117537 h 189324"/>
              <a:gd name="connsiteX6" fmla="*/ 1493579 w 1543747"/>
              <a:gd name="connsiteY6" fmla="*/ 57772 h 189324"/>
              <a:gd name="connsiteX7" fmla="*/ 1439790 w 1543747"/>
              <a:gd name="connsiteY7" fmla="*/ 3984 h 189324"/>
              <a:gd name="connsiteX8" fmla="*/ 1170849 w 1543747"/>
              <a:gd name="connsiteY8" fmla="*/ 3984 h 189324"/>
              <a:gd name="connsiteX9" fmla="*/ 381955 w 1543747"/>
              <a:gd name="connsiteY9" fmla="*/ 33866 h 189324"/>
              <a:gd name="connsiteX10" fmla="*/ 23367 w 1543747"/>
              <a:gd name="connsiteY10" fmla="*/ 39843 h 18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3747" h="189324">
                <a:moveTo>
                  <a:pt x="23367" y="39843"/>
                </a:moveTo>
                <a:cubicBezTo>
                  <a:pt x="-31417" y="61757"/>
                  <a:pt x="23367" y="140447"/>
                  <a:pt x="53249" y="165349"/>
                </a:cubicBezTo>
                <a:cubicBezTo>
                  <a:pt x="83131" y="190251"/>
                  <a:pt x="79147" y="188259"/>
                  <a:pt x="202661" y="189255"/>
                </a:cubicBezTo>
                <a:cubicBezTo>
                  <a:pt x="326175" y="190251"/>
                  <a:pt x="592128" y="180290"/>
                  <a:pt x="794332" y="171325"/>
                </a:cubicBezTo>
                <a:cubicBezTo>
                  <a:pt x="996536" y="162360"/>
                  <a:pt x="1291375" y="144431"/>
                  <a:pt x="1415885" y="135466"/>
                </a:cubicBezTo>
                <a:cubicBezTo>
                  <a:pt x="1540395" y="126501"/>
                  <a:pt x="1528441" y="130486"/>
                  <a:pt x="1541390" y="117537"/>
                </a:cubicBezTo>
                <a:cubicBezTo>
                  <a:pt x="1554339" y="104588"/>
                  <a:pt x="1510512" y="76698"/>
                  <a:pt x="1493579" y="57772"/>
                </a:cubicBezTo>
                <a:cubicBezTo>
                  <a:pt x="1476646" y="38846"/>
                  <a:pt x="1493578" y="12949"/>
                  <a:pt x="1439790" y="3984"/>
                </a:cubicBezTo>
                <a:cubicBezTo>
                  <a:pt x="1386002" y="-4981"/>
                  <a:pt x="1170849" y="3984"/>
                  <a:pt x="1170849" y="3984"/>
                </a:cubicBezTo>
                <a:lnTo>
                  <a:pt x="381955" y="33866"/>
                </a:lnTo>
                <a:cubicBezTo>
                  <a:pt x="189712" y="36854"/>
                  <a:pt x="78151" y="17929"/>
                  <a:pt x="23367" y="3984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018502-E133-46CA-875C-0DF3312AD8D5}"/>
              </a:ext>
            </a:extLst>
          </p:cNvPr>
          <p:cNvSpPr/>
          <p:nvPr/>
        </p:nvSpPr>
        <p:spPr>
          <a:xfrm>
            <a:off x="5309961" y="3371629"/>
            <a:ext cx="509447" cy="232531"/>
          </a:xfrm>
          <a:custGeom>
            <a:avLst/>
            <a:gdLst>
              <a:gd name="connsiteX0" fmla="*/ 27025 w 509447"/>
              <a:gd name="connsiteY0" fmla="*/ 136560 h 232531"/>
              <a:gd name="connsiteX1" fmla="*/ 50931 w 509447"/>
              <a:gd name="connsiteY1" fmla="*/ 232184 h 232531"/>
              <a:gd name="connsiteX2" fmla="*/ 242178 w 509447"/>
              <a:gd name="connsiteY2" fmla="*/ 166443 h 232531"/>
              <a:gd name="connsiteX3" fmla="*/ 487214 w 509447"/>
              <a:gd name="connsiteY3" fmla="*/ 106678 h 232531"/>
              <a:gd name="connsiteX4" fmla="*/ 487214 w 509447"/>
              <a:gd name="connsiteY4" fmla="*/ 23007 h 232531"/>
              <a:gd name="connsiteX5" fmla="*/ 391590 w 509447"/>
              <a:gd name="connsiteY5" fmla="*/ 5078 h 232531"/>
              <a:gd name="connsiteX6" fmla="*/ 27025 w 509447"/>
              <a:gd name="connsiteY6" fmla="*/ 136560 h 23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447" h="232531">
                <a:moveTo>
                  <a:pt x="27025" y="136560"/>
                </a:moveTo>
                <a:cubicBezTo>
                  <a:pt x="-29752" y="174411"/>
                  <a:pt x="15072" y="227204"/>
                  <a:pt x="50931" y="232184"/>
                </a:cubicBezTo>
                <a:cubicBezTo>
                  <a:pt x="86790" y="237164"/>
                  <a:pt x="169464" y="187361"/>
                  <a:pt x="242178" y="166443"/>
                </a:cubicBezTo>
                <a:cubicBezTo>
                  <a:pt x="314892" y="145525"/>
                  <a:pt x="446375" y="130584"/>
                  <a:pt x="487214" y="106678"/>
                </a:cubicBezTo>
                <a:cubicBezTo>
                  <a:pt x="528053" y="82772"/>
                  <a:pt x="503151" y="39940"/>
                  <a:pt x="487214" y="23007"/>
                </a:cubicBezTo>
                <a:cubicBezTo>
                  <a:pt x="471277" y="6074"/>
                  <a:pt x="464304" y="-7871"/>
                  <a:pt x="391590" y="5078"/>
                </a:cubicBezTo>
                <a:cubicBezTo>
                  <a:pt x="318876" y="18027"/>
                  <a:pt x="83802" y="98709"/>
                  <a:pt x="27025" y="13656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114E8-96E1-49AF-BB92-287F38EE33D2}"/>
              </a:ext>
            </a:extLst>
          </p:cNvPr>
          <p:cNvSpPr/>
          <p:nvPr/>
        </p:nvSpPr>
        <p:spPr>
          <a:xfrm rot="5400000">
            <a:off x="4930396" y="3428078"/>
            <a:ext cx="361677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Depozicija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53A75-CD21-4162-86F5-C861B1D4194A}"/>
              </a:ext>
            </a:extLst>
          </p:cNvPr>
          <p:cNvSpPr/>
          <p:nvPr/>
        </p:nvSpPr>
        <p:spPr>
          <a:xfrm rot="5787608">
            <a:off x="4822667" y="1926293"/>
            <a:ext cx="361677" cy="201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Konsolidovana glina i prah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99C91D-E95E-4E3B-86F0-89E5572B00D5}"/>
              </a:ext>
            </a:extLst>
          </p:cNvPr>
          <p:cNvSpPr/>
          <p:nvPr/>
        </p:nvSpPr>
        <p:spPr>
          <a:xfrm rot="5229526">
            <a:off x="3048869" y="2799500"/>
            <a:ext cx="218169" cy="137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Nekonsolidovana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192D8-66C0-4CDC-BA6A-4641BB5E147A}"/>
              </a:ext>
            </a:extLst>
          </p:cNvPr>
          <p:cNvSpPr/>
          <p:nvPr/>
        </p:nvSpPr>
        <p:spPr>
          <a:xfrm rot="5400000">
            <a:off x="4930395" y="4507713"/>
            <a:ext cx="361677" cy="2844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Dimenzije čestice (</a:t>
            </a:r>
            <a:r>
              <a:rPr lang="el-G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8F8ED0-9332-4EF9-A2F9-EEE2D9DF8589}"/>
              </a:ext>
            </a:extLst>
          </p:cNvPr>
          <p:cNvSpPr/>
          <p:nvPr/>
        </p:nvSpPr>
        <p:spPr>
          <a:xfrm rot="5400000">
            <a:off x="2680875" y="4688598"/>
            <a:ext cx="361677" cy="66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Glina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35E5D4-6DC3-4A22-8120-EEAE303C9E07}"/>
              </a:ext>
            </a:extLst>
          </p:cNvPr>
          <p:cNvSpPr/>
          <p:nvPr/>
        </p:nvSpPr>
        <p:spPr>
          <a:xfrm rot="5400000">
            <a:off x="3908309" y="4670242"/>
            <a:ext cx="361677" cy="66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CF156D-6B34-4987-80FE-EA62AC052FD4}"/>
              </a:ext>
            </a:extLst>
          </p:cNvPr>
          <p:cNvSpPr/>
          <p:nvPr/>
        </p:nvSpPr>
        <p:spPr>
          <a:xfrm rot="5400000">
            <a:off x="5519342" y="4571872"/>
            <a:ext cx="36167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Pijesak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EB3DAD-CB0C-462E-BD0A-EE7DA04F7B2D}"/>
              </a:ext>
            </a:extLst>
          </p:cNvPr>
          <p:cNvSpPr/>
          <p:nvPr/>
        </p:nvSpPr>
        <p:spPr>
          <a:xfrm>
            <a:off x="1041147" y="61624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Hjulström &amp; Postma dijagram</a:t>
            </a:r>
          </a:p>
        </p:txBody>
      </p:sp>
    </p:spTree>
    <p:extLst>
      <p:ext uri="{BB962C8B-B14F-4D97-AF65-F5344CB8AC3E}">
        <p14:creationId xmlns:p14="http://schemas.microsoft.com/office/powerpoint/2010/main" val="3041316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DFAA0E-B368-4DF9-85C4-A910F1AF8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125801"/>
              </p:ext>
            </p:extLst>
          </p:nvPr>
        </p:nvGraphicFramePr>
        <p:xfrm>
          <a:off x="12623800" y="3057525"/>
          <a:ext cx="10515600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241111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2785434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56480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03684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Tip tla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Pijesak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Prah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Glina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425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Crnica</a:t>
                      </a:r>
                    </a:p>
                    <a:p>
                      <a:r>
                        <a:rPr lang="hr-HR" dirty="0"/>
                        <a:t>Ranker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97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Luvisol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73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Vertisol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0653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F636017-C80B-471D-A126-602149034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9" y="1160801"/>
            <a:ext cx="5756413" cy="4536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F8AD9-EE8D-456F-BDB6-2C59FB3B61EC}"/>
              </a:ext>
            </a:extLst>
          </p:cNvPr>
          <p:cNvSpPr txBox="1"/>
          <p:nvPr/>
        </p:nvSpPr>
        <p:spPr>
          <a:xfrm>
            <a:off x="1101725" y="5923961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/>
              <a:t>Distribucija čestica tla i tekstura tla proporcionalni K faktoru (faktor </a:t>
            </a:r>
            <a:r>
              <a:rPr lang="bs-Latn-BA" dirty="0" err="1"/>
              <a:t>erodibilnosti</a:t>
            </a:r>
            <a:r>
              <a:rPr lang="bs-Latn-BA" dirty="0"/>
              <a:t>;</a:t>
            </a:r>
          </a:p>
          <a:p>
            <a:r>
              <a:rPr lang="bs-Latn-BA" dirty="0" err="1"/>
              <a:t>Schmidt</a:t>
            </a:r>
            <a:r>
              <a:rPr lang="bs-Latn-BA" dirty="0"/>
              <a:t> </a:t>
            </a:r>
            <a:r>
              <a:rPr lang="bs-Latn-BA" dirty="0" err="1"/>
              <a:t>et</a:t>
            </a:r>
            <a:r>
              <a:rPr lang="bs-Latn-BA" dirty="0"/>
              <a:t> al. 2018)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726F73-2873-4E7A-8E34-988C9811C725}"/>
              </a:ext>
            </a:extLst>
          </p:cNvPr>
          <p:cNvSpPr/>
          <p:nvPr/>
        </p:nvSpPr>
        <p:spPr>
          <a:xfrm rot="18000000">
            <a:off x="1072447" y="2515050"/>
            <a:ext cx="1143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Glina (%)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8A795-53A3-46BE-B1EB-DDF17DF5410B}"/>
              </a:ext>
            </a:extLst>
          </p:cNvPr>
          <p:cNvSpPr/>
          <p:nvPr/>
        </p:nvSpPr>
        <p:spPr>
          <a:xfrm rot="3533117">
            <a:off x="4179322" y="3286737"/>
            <a:ext cx="1143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Prah (%)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4C009B-6219-46F6-80D8-8A8CF41A9BC4}"/>
              </a:ext>
            </a:extLst>
          </p:cNvPr>
          <p:cNvSpPr/>
          <p:nvPr/>
        </p:nvSpPr>
        <p:spPr>
          <a:xfrm>
            <a:off x="2677633" y="2676109"/>
            <a:ext cx="491133" cy="381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7747B9-0CCE-40D7-BB47-FEAFB3C4DCCB}"/>
              </a:ext>
            </a:extLst>
          </p:cNvPr>
          <p:cNvSpPr/>
          <p:nvPr/>
        </p:nvSpPr>
        <p:spPr>
          <a:xfrm>
            <a:off x="1736225" y="3513745"/>
            <a:ext cx="467139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PjGl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D92DB2-52AA-49EA-BA05-5AED9155B87C}"/>
              </a:ext>
            </a:extLst>
          </p:cNvPr>
          <p:cNvSpPr/>
          <p:nvPr/>
        </p:nvSpPr>
        <p:spPr>
          <a:xfrm>
            <a:off x="1570782" y="4029601"/>
            <a:ext cx="715071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PjGlII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E2E3C1-E99F-4616-B091-4260D78DF7C5}"/>
              </a:ext>
            </a:extLst>
          </p:cNvPr>
          <p:cNvSpPr/>
          <p:nvPr/>
        </p:nvSpPr>
        <p:spPr>
          <a:xfrm>
            <a:off x="2632759" y="3767017"/>
            <a:ext cx="580880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GlIl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C6893-6881-40C9-9928-62CEFD2BBC43}"/>
              </a:ext>
            </a:extLst>
          </p:cNvPr>
          <p:cNvSpPr/>
          <p:nvPr/>
        </p:nvSpPr>
        <p:spPr>
          <a:xfrm>
            <a:off x="3613096" y="3326856"/>
            <a:ext cx="467139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PrGl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3AD68A-FC93-4820-9E84-55F822D59347}"/>
              </a:ext>
            </a:extLst>
          </p:cNvPr>
          <p:cNvSpPr/>
          <p:nvPr/>
        </p:nvSpPr>
        <p:spPr>
          <a:xfrm>
            <a:off x="4522305" y="4866958"/>
            <a:ext cx="356374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C58DC8-9417-4684-B44A-6FE382BA968F}"/>
              </a:ext>
            </a:extLst>
          </p:cNvPr>
          <p:cNvSpPr/>
          <p:nvPr/>
        </p:nvSpPr>
        <p:spPr>
          <a:xfrm>
            <a:off x="1704974" y="4598515"/>
            <a:ext cx="580880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PjIl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89519-ED46-434F-8D95-4CA7E46A9F42}"/>
              </a:ext>
            </a:extLst>
          </p:cNvPr>
          <p:cNvSpPr/>
          <p:nvPr/>
        </p:nvSpPr>
        <p:spPr>
          <a:xfrm>
            <a:off x="5380929" y="3933825"/>
            <a:ext cx="715071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PrGlII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AA94EB-B1EC-4E76-9158-2505E0C82C3C}"/>
              </a:ext>
            </a:extLst>
          </p:cNvPr>
          <p:cNvCxnSpPr>
            <a:endCxn id="15" idx="1"/>
          </p:cNvCxnSpPr>
          <p:nvPr/>
        </p:nvCxnSpPr>
        <p:spPr>
          <a:xfrm>
            <a:off x="3951832" y="3933825"/>
            <a:ext cx="1429097" cy="144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0D716B0-A932-46DF-8F44-4654373D162F}"/>
              </a:ext>
            </a:extLst>
          </p:cNvPr>
          <p:cNvSpPr/>
          <p:nvPr/>
        </p:nvSpPr>
        <p:spPr>
          <a:xfrm>
            <a:off x="5513097" y="4823147"/>
            <a:ext cx="715071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PrII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5E5097-86EE-4BCA-A8F3-1CE8C19743A9}"/>
              </a:ext>
            </a:extLst>
          </p:cNvPr>
          <p:cNvCxnSpPr/>
          <p:nvPr/>
        </p:nvCxnSpPr>
        <p:spPr>
          <a:xfrm>
            <a:off x="4036273" y="4821936"/>
            <a:ext cx="1429097" cy="144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F162F-13A3-4A6A-A4CF-DFE9A22F7DF6}"/>
              </a:ext>
            </a:extLst>
          </p:cNvPr>
          <p:cNvSpPr/>
          <p:nvPr/>
        </p:nvSpPr>
        <p:spPr>
          <a:xfrm>
            <a:off x="811285" y="4903734"/>
            <a:ext cx="356374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Pij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20200D-AEF7-41A3-8FD1-ACEE5929E07A}"/>
              </a:ext>
            </a:extLst>
          </p:cNvPr>
          <p:cNvSpPr/>
          <p:nvPr/>
        </p:nvSpPr>
        <p:spPr>
          <a:xfrm>
            <a:off x="2462536" y="4138326"/>
            <a:ext cx="356374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98EFB-D99B-4929-9BF3-6769232A1FEC}"/>
              </a:ext>
            </a:extLst>
          </p:cNvPr>
          <p:cNvSpPr/>
          <p:nvPr/>
        </p:nvSpPr>
        <p:spPr>
          <a:xfrm>
            <a:off x="2089623" y="5517880"/>
            <a:ext cx="1210168" cy="381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Pijesak(%)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CB4C44-8F66-45AE-ACCD-9EE3C510E475}"/>
              </a:ext>
            </a:extLst>
          </p:cNvPr>
          <p:cNvSpPr/>
          <p:nvPr/>
        </p:nvSpPr>
        <p:spPr>
          <a:xfrm>
            <a:off x="8084581" y="343369"/>
            <a:ext cx="3877094" cy="2037051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/>
              <a:t>Fizičke osobine</a:t>
            </a:r>
          </a:p>
          <a:p>
            <a:pPr algn="ctr"/>
            <a:r>
              <a:rPr lang="bs-Latn-BA" sz="2800" b="1" dirty="0" err="1"/>
              <a:t>Granulometrijski</a:t>
            </a:r>
            <a:r>
              <a:rPr lang="bs-Latn-BA" sz="2800" b="1" dirty="0"/>
              <a:t> sastav</a:t>
            </a:r>
          </a:p>
          <a:p>
            <a:pPr algn="ctr"/>
            <a:r>
              <a:rPr lang="bs-Latn-BA" sz="1400" dirty="0"/>
              <a:t>Zapreminska gustina</a:t>
            </a:r>
          </a:p>
          <a:p>
            <a:pPr algn="ctr"/>
            <a:r>
              <a:rPr lang="bs-Latn-BA" sz="1400" dirty="0"/>
              <a:t>Sadržaj vode</a:t>
            </a:r>
          </a:p>
          <a:p>
            <a:pPr algn="ctr"/>
            <a:r>
              <a:rPr lang="bs-Latn-BA" sz="1400" dirty="0"/>
              <a:t>Temperatura</a:t>
            </a:r>
          </a:p>
          <a:p>
            <a:pPr algn="ctr"/>
            <a:r>
              <a:rPr lang="bs-Latn-BA" sz="1400" dirty="0"/>
              <a:t>Struktura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324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8275C6D-374F-470B-B658-9F67E282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28636" r="12418" b="13333"/>
          <a:stretch>
            <a:fillRect/>
          </a:stretch>
        </p:blipFill>
        <p:spPr bwMode="auto">
          <a:xfrm>
            <a:off x="6235443" y="2014318"/>
            <a:ext cx="3780428" cy="35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4FDF5-4A0A-47BD-9FF4-236832DBF652}"/>
              </a:ext>
            </a:extLst>
          </p:cNvPr>
          <p:cNvSpPr txBox="1"/>
          <p:nvPr/>
        </p:nvSpPr>
        <p:spPr>
          <a:xfrm>
            <a:off x="1041991" y="2115879"/>
            <a:ext cx="314701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Erozivnost</a:t>
            </a:r>
          </a:p>
          <a:p>
            <a:pPr marL="342900" indent="-342900">
              <a:buAutoNum type="arabicPeriod"/>
            </a:pPr>
            <a:r>
              <a:rPr lang="hr-HR" dirty="0"/>
              <a:t>Prah </a:t>
            </a:r>
          </a:p>
          <a:p>
            <a:pPr marL="342900" indent="-342900">
              <a:buAutoNum type="arabicPeriod"/>
            </a:pPr>
            <a:r>
              <a:rPr lang="hr-HR" dirty="0"/>
              <a:t>Praškasta glinuša</a:t>
            </a:r>
          </a:p>
          <a:p>
            <a:pPr marL="342900" indent="-342900">
              <a:buAutoNum type="arabicPeriod"/>
            </a:pPr>
            <a:r>
              <a:rPr lang="hr-HR" dirty="0"/>
              <a:t>Ilovača</a:t>
            </a:r>
          </a:p>
          <a:p>
            <a:pPr marL="342900" indent="-342900">
              <a:buAutoNum type="arabicPeriod"/>
            </a:pPr>
            <a:r>
              <a:rPr lang="hr-HR" dirty="0"/>
              <a:t>Pjeskovita ilovača</a:t>
            </a:r>
          </a:p>
          <a:p>
            <a:pPr marL="342900" indent="-342900">
              <a:buAutoNum type="arabicPeriod"/>
            </a:pPr>
            <a:r>
              <a:rPr lang="hr-HR" dirty="0"/>
              <a:t>Praškasto glinovita ilovača</a:t>
            </a:r>
          </a:p>
          <a:p>
            <a:pPr marL="342900" indent="-342900">
              <a:buAutoNum type="arabicPeriod"/>
            </a:pPr>
            <a:r>
              <a:rPr lang="hr-HR" dirty="0"/>
              <a:t>Glinovita ilovača</a:t>
            </a:r>
          </a:p>
          <a:p>
            <a:pPr marL="342900" indent="-342900">
              <a:buAutoNum type="arabicPeriod"/>
            </a:pPr>
            <a:r>
              <a:rPr lang="hr-HR" dirty="0"/>
              <a:t>Ilovasti pijesak</a:t>
            </a:r>
          </a:p>
          <a:p>
            <a:pPr marL="342900" indent="-342900">
              <a:buAutoNum type="arabicPeriod"/>
            </a:pPr>
            <a:r>
              <a:rPr lang="hr-HR" dirty="0"/>
              <a:t>Praškasta glina</a:t>
            </a:r>
          </a:p>
          <a:p>
            <a:pPr marL="342900" indent="-342900">
              <a:buAutoNum type="arabicPeriod"/>
            </a:pPr>
            <a:r>
              <a:rPr lang="hr-HR" dirty="0"/>
              <a:t>Pjeskovito glinovita ilovača</a:t>
            </a:r>
          </a:p>
          <a:p>
            <a:pPr marL="342900" indent="-342900">
              <a:buAutoNum type="arabicPeriod"/>
            </a:pPr>
            <a:r>
              <a:rPr lang="hr-HR" dirty="0"/>
              <a:t>Pijesak</a:t>
            </a:r>
          </a:p>
          <a:p>
            <a:pPr marL="342900" indent="-342900">
              <a:buAutoNum type="arabicPeriod"/>
            </a:pPr>
            <a:r>
              <a:rPr lang="hr-HR" dirty="0"/>
              <a:t>Pjeskovita glinuša</a:t>
            </a:r>
          </a:p>
          <a:p>
            <a:pPr marL="342900" indent="-342900">
              <a:buAutoNum type="arabicPeriod"/>
            </a:pPr>
            <a:r>
              <a:rPr lang="hr-HR" dirty="0"/>
              <a:t>Glinuša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5FDDDB0-47F6-414D-87F8-27EFF9B59E49}"/>
              </a:ext>
            </a:extLst>
          </p:cNvPr>
          <p:cNvCxnSpPr/>
          <p:nvPr/>
        </p:nvCxnSpPr>
        <p:spPr>
          <a:xfrm>
            <a:off x="646043" y="2355574"/>
            <a:ext cx="0" cy="3168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9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69A8D-C405-441F-965F-D1D3E468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s-Latn-BA" dirty="0"/>
              <a:t>Primjer za ocjenu teksture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82EBB-B431-4E6D-81AA-BAA70D0D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670" y="2242917"/>
            <a:ext cx="5309191" cy="4167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972317-C011-4617-975D-BD4EC5770054}"/>
              </a:ext>
            </a:extLst>
          </p:cNvPr>
          <p:cNvSpPr/>
          <p:nvPr/>
        </p:nvSpPr>
        <p:spPr>
          <a:xfrm rot="16200000">
            <a:off x="3976475" y="2711403"/>
            <a:ext cx="719839" cy="2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Glina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1E6DE4-B3D8-4CDD-873F-4100F73A7C93}"/>
              </a:ext>
            </a:extLst>
          </p:cNvPr>
          <p:cNvSpPr/>
          <p:nvPr/>
        </p:nvSpPr>
        <p:spPr>
          <a:xfrm rot="16200000">
            <a:off x="4573588" y="2862113"/>
            <a:ext cx="1223113" cy="43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Glinovita ilovača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7D319-70D7-4CB8-AC3C-8913056625C2}"/>
              </a:ext>
            </a:extLst>
          </p:cNvPr>
          <p:cNvSpPr/>
          <p:nvPr/>
        </p:nvSpPr>
        <p:spPr>
          <a:xfrm rot="16200000">
            <a:off x="5310877" y="4060987"/>
            <a:ext cx="1069310" cy="37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Ilovača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A1F967-764F-4BAD-925B-4AFF6FA2B3FE}"/>
              </a:ext>
            </a:extLst>
          </p:cNvPr>
          <p:cNvSpPr/>
          <p:nvPr/>
        </p:nvSpPr>
        <p:spPr>
          <a:xfrm rot="16200000">
            <a:off x="6003149" y="4242977"/>
            <a:ext cx="1279487" cy="37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Pjeskovita ilovača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83D0D7-ED59-4921-B87D-8B8672DD5FE2}"/>
              </a:ext>
            </a:extLst>
          </p:cNvPr>
          <p:cNvSpPr/>
          <p:nvPr/>
        </p:nvSpPr>
        <p:spPr>
          <a:xfrm rot="16200000">
            <a:off x="6880257" y="4969536"/>
            <a:ext cx="1279488" cy="37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Ilovasta pjeskulja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7BB263-9300-428F-B153-BE9A8DD44E8C}"/>
              </a:ext>
            </a:extLst>
          </p:cNvPr>
          <p:cNvSpPr/>
          <p:nvPr/>
        </p:nvSpPr>
        <p:spPr>
          <a:xfrm rot="16200000">
            <a:off x="1935729" y="4281691"/>
            <a:ext cx="1399898" cy="598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Veličina mm</a:t>
            </a:r>
          </a:p>
        </p:txBody>
      </p:sp>
    </p:spTree>
    <p:extLst>
      <p:ext uri="{BB962C8B-B14F-4D97-AF65-F5344CB8AC3E}">
        <p14:creationId xmlns:p14="http://schemas.microsoft.com/office/powerpoint/2010/main" val="659385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F1748-CA23-499F-8889-C9829EC41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74" y="1825625"/>
            <a:ext cx="2445451" cy="43513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01B9EA-AF8C-4C90-B188-0FF63D832726}"/>
              </a:ext>
            </a:extLst>
          </p:cNvPr>
          <p:cNvSpPr/>
          <p:nvPr/>
        </p:nvSpPr>
        <p:spPr>
          <a:xfrm>
            <a:off x="8084581" y="343369"/>
            <a:ext cx="3877094" cy="2037051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/>
              <a:t>Fizičke osobine</a:t>
            </a:r>
          </a:p>
          <a:p>
            <a:pPr algn="ctr"/>
            <a:r>
              <a:rPr lang="bs-Latn-BA" sz="1400" dirty="0" err="1"/>
              <a:t>Granulometrijski</a:t>
            </a:r>
            <a:r>
              <a:rPr lang="bs-Latn-BA" sz="1400" dirty="0"/>
              <a:t> sastav</a:t>
            </a:r>
          </a:p>
          <a:p>
            <a:pPr algn="ctr"/>
            <a:r>
              <a:rPr lang="bs-Latn-BA" sz="1400" dirty="0"/>
              <a:t>Zapreminska gustina</a:t>
            </a:r>
          </a:p>
          <a:p>
            <a:pPr algn="ctr"/>
            <a:r>
              <a:rPr lang="bs-Latn-BA" sz="1400" dirty="0"/>
              <a:t>Sadržaj vode</a:t>
            </a:r>
          </a:p>
          <a:p>
            <a:pPr algn="ctr"/>
            <a:r>
              <a:rPr lang="bs-Latn-BA" sz="1400" dirty="0"/>
              <a:t>Temperatura</a:t>
            </a:r>
          </a:p>
          <a:p>
            <a:pPr algn="ctr"/>
            <a:r>
              <a:rPr lang="bs-Latn-BA" sz="4000" b="1" dirty="0"/>
              <a:t>Struktura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9E7CC-B5BE-42F7-930A-2DC61B095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1" y="1825625"/>
            <a:ext cx="3717689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9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06AF2F-0082-4343-B947-B49A918B2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26" t="17614" r="14381" b="50000"/>
          <a:stretch/>
        </p:blipFill>
        <p:spPr>
          <a:xfrm>
            <a:off x="4462670" y="586412"/>
            <a:ext cx="4909930" cy="2796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A82E01-8764-49AA-B974-31FC1A2F6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10" t="25362" r="15502" b="55556"/>
          <a:stretch/>
        </p:blipFill>
        <p:spPr>
          <a:xfrm>
            <a:off x="4462670" y="3429000"/>
            <a:ext cx="4909930" cy="237965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500474-636B-4CB8-8751-E92ECB4E49F0}"/>
              </a:ext>
            </a:extLst>
          </p:cNvPr>
          <p:cNvCxnSpPr>
            <a:cxnSpLocks/>
          </p:cNvCxnSpPr>
          <p:nvPr/>
        </p:nvCxnSpPr>
        <p:spPr>
          <a:xfrm flipH="1" flipV="1">
            <a:off x="4631635" y="2971799"/>
            <a:ext cx="4611756" cy="89453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EF08121-20ED-4A30-953A-E10C007725AD}"/>
              </a:ext>
            </a:extLst>
          </p:cNvPr>
          <p:cNvSpPr/>
          <p:nvPr/>
        </p:nvSpPr>
        <p:spPr>
          <a:xfrm rot="5400000">
            <a:off x="4318551" y="2769337"/>
            <a:ext cx="457200" cy="36354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059BEA-5AF0-4E66-A8FB-44ED37371C15}"/>
              </a:ext>
            </a:extLst>
          </p:cNvPr>
          <p:cNvCxnSpPr/>
          <p:nvPr/>
        </p:nvCxnSpPr>
        <p:spPr>
          <a:xfrm>
            <a:off x="4790661" y="2733261"/>
            <a:ext cx="596348" cy="16995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B8501B-4718-47BC-BA27-3CA255B099B7}"/>
              </a:ext>
            </a:extLst>
          </p:cNvPr>
          <p:cNvCxnSpPr/>
          <p:nvPr/>
        </p:nvCxnSpPr>
        <p:spPr>
          <a:xfrm flipH="1">
            <a:off x="5526157" y="2661291"/>
            <a:ext cx="785191" cy="1791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4846A3-9F32-4387-A853-CAD7841CDF91}"/>
              </a:ext>
            </a:extLst>
          </p:cNvPr>
          <p:cNvCxnSpPr/>
          <p:nvPr/>
        </p:nvCxnSpPr>
        <p:spPr>
          <a:xfrm>
            <a:off x="6510130" y="2615367"/>
            <a:ext cx="586409" cy="18174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9C3742-1B53-41F9-BDE3-8F5C3C877AF4}"/>
              </a:ext>
            </a:extLst>
          </p:cNvPr>
          <p:cNvCxnSpPr/>
          <p:nvPr/>
        </p:nvCxnSpPr>
        <p:spPr>
          <a:xfrm flipH="1">
            <a:off x="7225748" y="2425148"/>
            <a:ext cx="725556" cy="20077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1F321F-24EB-4EC9-A85A-B66B52444DA3}"/>
              </a:ext>
            </a:extLst>
          </p:cNvPr>
          <p:cNvCxnSpPr/>
          <p:nvPr/>
        </p:nvCxnSpPr>
        <p:spPr>
          <a:xfrm>
            <a:off x="8090452" y="2401950"/>
            <a:ext cx="457200" cy="19315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DADC57-68AD-4579-9F3E-4275E41B3A71}"/>
              </a:ext>
            </a:extLst>
          </p:cNvPr>
          <p:cNvCxnSpPr/>
          <p:nvPr/>
        </p:nvCxnSpPr>
        <p:spPr>
          <a:xfrm flipH="1">
            <a:off x="8686800" y="2545331"/>
            <a:ext cx="556591" cy="18875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BDB29EC-E4E3-448B-9AD4-189809DB883B}"/>
              </a:ext>
            </a:extLst>
          </p:cNvPr>
          <p:cNvSpPr/>
          <p:nvPr/>
        </p:nvSpPr>
        <p:spPr>
          <a:xfrm>
            <a:off x="7757491" y="120728"/>
            <a:ext cx="1475961" cy="7638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Vegetacija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B899F8-DDE9-493B-A226-BEAC4256C73E}"/>
              </a:ext>
            </a:extLst>
          </p:cNvPr>
          <p:cNvSpPr/>
          <p:nvPr/>
        </p:nvSpPr>
        <p:spPr>
          <a:xfrm>
            <a:off x="6075292" y="120728"/>
            <a:ext cx="1475961" cy="7638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Dobro strukturirano tlo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25A514-7B72-4480-BD1D-3D086980CB82}"/>
              </a:ext>
            </a:extLst>
          </p:cNvPr>
          <p:cNvSpPr/>
          <p:nvPr/>
        </p:nvSpPr>
        <p:spPr>
          <a:xfrm>
            <a:off x="7757491" y="298174"/>
            <a:ext cx="1475961" cy="3294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Vegetacija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762A12-6DD8-49F9-9FC8-BBB4B01AE15C}"/>
              </a:ext>
            </a:extLst>
          </p:cNvPr>
          <p:cNvSpPr/>
          <p:nvPr/>
        </p:nvSpPr>
        <p:spPr>
          <a:xfrm>
            <a:off x="4481303" y="120728"/>
            <a:ext cx="1475961" cy="7638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Slabo strukturirano tlo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F9E2BC-6B6D-448C-A333-F96FA0BC6F2B}"/>
              </a:ext>
            </a:extLst>
          </p:cNvPr>
          <p:cNvSpPr/>
          <p:nvPr/>
        </p:nvSpPr>
        <p:spPr>
          <a:xfrm rot="339154">
            <a:off x="9400012" y="2744954"/>
            <a:ext cx="2682070" cy="497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000" dirty="0">
                <a:solidFill>
                  <a:sysClr val="windowText" lastClr="000000"/>
                </a:solidFill>
              </a:rPr>
              <a:t>Rast </a:t>
            </a:r>
            <a:r>
              <a:rPr lang="bs-Latn-BA" sz="2000" dirty="0" err="1">
                <a:solidFill>
                  <a:sysClr val="windowText" lastClr="000000"/>
                </a:solidFill>
              </a:rPr>
              <a:t>erodibilnosti</a:t>
            </a:r>
            <a:r>
              <a:rPr lang="bs-Latn-BA" sz="2000" dirty="0">
                <a:solidFill>
                  <a:sysClr val="windowText" lastClr="000000"/>
                </a:solidFill>
              </a:rPr>
              <a:t> tla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17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1DAF8C-F2FC-4634-A329-69D54D0FEEAB}"/>
              </a:ext>
            </a:extLst>
          </p:cNvPr>
          <p:cNvGrpSpPr/>
          <p:nvPr/>
        </p:nvGrpSpPr>
        <p:grpSpPr>
          <a:xfrm>
            <a:off x="4367569" y="120728"/>
            <a:ext cx="6410022" cy="4481089"/>
            <a:chOff x="4462670" y="120728"/>
            <a:chExt cx="7565349" cy="56879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06AF2F-0082-4343-B947-B49A918B2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426" t="17614" r="14381" b="50000"/>
            <a:stretch/>
          </p:blipFill>
          <p:spPr>
            <a:xfrm>
              <a:off x="4462670" y="586412"/>
              <a:ext cx="4909930" cy="27961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A82E01-8764-49AA-B974-31FC1A2F6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210" t="25362" r="15502" b="55556"/>
            <a:stretch/>
          </p:blipFill>
          <p:spPr>
            <a:xfrm>
              <a:off x="4462670" y="3429000"/>
              <a:ext cx="4909930" cy="237965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B500474-636B-4CB8-8751-E92ECB4E49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42878" y="3072543"/>
              <a:ext cx="4456265" cy="237616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AEF08121-20ED-4A30-953A-E10C007725AD}"/>
                </a:ext>
              </a:extLst>
            </p:cNvPr>
            <p:cNvSpPr/>
            <p:nvPr/>
          </p:nvSpPr>
          <p:spPr>
            <a:xfrm rot="5601280">
              <a:off x="4503522" y="2885347"/>
              <a:ext cx="457200" cy="32799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59BEA-5AF0-4E66-A8FB-44ED37371C15}"/>
                </a:ext>
              </a:extLst>
            </p:cNvPr>
            <p:cNvCxnSpPr/>
            <p:nvPr/>
          </p:nvCxnSpPr>
          <p:spPr>
            <a:xfrm>
              <a:off x="4790661" y="2733261"/>
              <a:ext cx="596348" cy="16995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B8501B-4718-47BC-BA27-3CA255B099B7}"/>
                </a:ext>
              </a:extLst>
            </p:cNvPr>
            <p:cNvCxnSpPr/>
            <p:nvPr/>
          </p:nvCxnSpPr>
          <p:spPr>
            <a:xfrm flipH="1">
              <a:off x="5526157" y="2661291"/>
              <a:ext cx="785191" cy="17914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D4846A3-9F32-4387-A853-CAD7841CDF91}"/>
                </a:ext>
              </a:extLst>
            </p:cNvPr>
            <p:cNvCxnSpPr/>
            <p:nvPr/>
          </p:nvCxnSpPr>
          <p:spPr>
            <a:xfrm>
              <a:off x="6510130" y="2615367"/>
              <a:ext cx="586409" cy="18174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9C3742-1B53-41F9-BDE3-8F5C3C877AF4}"/>
                </a:ext>
              </a:extLst>
            </p:cNvPr>
            <p:cNvCxnSpPr/>
            <p:nvPr/>
          </p:nvCxnSpPr>
          <p:spPr>
            <a:xfrm flipH="1">
              <a:off x="7225748" y="2425148"/>
              <a:ext cx="725556" cy="20077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1F321F-24EB-4EC9-A85A-B66B52444DA3}"/>
                </a:ext>
              </a:extLst>
            </p:cNvPr>
            <p:cNvCxnSpPr/>
            <p:nvPr/>
          </p:nvCxnSpPr>
          <p:spPr>
            <a:xfrm>
              <a:off x="8090452" y="2401950"/>
              <a:ext cx="457200" cy="19315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FDADC57-68AD-4579-9F3E-4275E41B3A71}"/>
                </a:ext>
              </a:extLst>
            </p:cNvPr>
            <p:cNvCxnSpPr/>
            <p:nvPr/>
          </p:nvCxnSpPr>
          <p:spPr>
            <a:xfrm flipH="1">
              <a:off x="8686800" y="2545331"/>
              <a:ext cx="556591" cy="18875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DB29EC-E4E3-448B-9AD4-189809DB883B}"/>
                </a:ext>
              </a:extLst>
            </p:cNvPr>
            <p:cNvSpPr/>
            <p:nvPr/>
          </p:nvSpPr>
          <p:spPr>
            <a:xfrm>
              <a:off x="7723183" y="120728"/>
              <a:ext cx="1475961" cy="7638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s-Latn-BA" sz="1400" dirty="0"/>
                <a:t>Vegetacija</a:t>
              </a:r>
              <a:endParaRPr lang="en-US" sz="14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AB899F8-DDE9-493B-A226-BEAC4256C73E}"/>
                </a:ext>
              </a:extLst>
            </p:cNvPr>
            <p:cNvSpPr/>
            <p:nvPr/>
          </p:nvSpPr>
          <p:spPr>
            <a:xfrm>
              <a:off x="6075292" y="120728"/>
              <a:ext cx="1475961" cy="76385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s-Latn-BA" sz="1400" dirty="0"/>
                <a:t>Dobro strukturirano tlo</a:t>
              </a:r>
              <a:endParaRPr lang="en-US" sz="14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25A514-7B72-4480-BD1D-3D086980CB82}"/>
                </a:ext>
              </a:extLst>
            </p:cNvPr>
            <p:cNvSpPr/>
            <p:nvPr/>
          </p:nvSpPr>
          <p:spPr>
            <a:xfrm>
              <a:off x="7757491" y="298174"/>
              <a:ext cx="1475961" cy="32944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s-Latn-BA" sz="1400" dirty="0"/>
                <a:t>Vegetacija</a:t>
              </a:r>
              <a:endParaRPr lang="en-US" sz="14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762A12-6DD8-49F9-9FC8-BBB4B01AE15C}"/>
                </a:ext>
              </a:extLst>
            </p:cNvPr>
            <p:cNvSpPr/>
            <p:nvPr/>
          </p:nvSpPr>
          <p:spPr>
            <a:xfrm>
              <a:off x="4481303" y="120728"/>
              <a:ext cx="1475961" cy="7638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s-Latn-BA" sz="1400" dirty="0"/>
                <a:t>Slabo strukturirano tlo</a:t>
              </a:r>
              <a:endParaRPr lang="en-US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9F9E2BC-6B6D-448C-A333-F96FA0BC6F2B}"/>
                </a:ext>
              </a:extLst>
            </p:cNvPr>
            <p:cNvSpPr/>
            <p:nvPr/>
          </p:nvSpPr>
          <p:spPr>
            <a:xfrm rot="21208344">
              <a:off x="9345949" y="3095222"/>
              <a:ext cx="2682070" cy="497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s-Latn-BA" sz="2000" dirty="0">
                  <a:solidFill>
                    <a:sysClr val="windowText" lastClr="000000"/>
                  </a:solidFill>
                </a:rPr>
                <a:t>Rast </a:t>
              </a:r>
              <a:r>
                <a:rPr lang="bs-Latn-BA" sz="2000" dirty="0" err="1">
                  <a:solidFill>
                    <a:sysClr val="windowText" lastClr="000000"/>
                  </a:solidFill>
                </a:rPr>
                <a:t>erodibilnosti</a:t>
              </a:r>
              <a:r>
                <a:rPr lang="bs-Latn-BA" sz="2000" dirty="0">
                  <a:solidFill>
                    <a:sysClr val="windowText" lastClr="000000"/>
                  </a:solidFill>
                </a:rPr>
                <a:t> tla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3A9D0A-4CD1-470B-ADE8-589F86582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17857" b="28676"/>
          <a:stretch/>
        </p:blipFill>
        <p:spPr>
          <a:xfrm>
            <a:off x="3922557" y="4668825"/>
            <a:ext cx="2330444" cy="2068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31F65C-1EB6-4404-8C05-9119910A41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14521" r="32163" b="41562"/>
          <a:stretch/>
        </p:blipFill>
        <p:spPr>
          <a:xfrm rot="5400000">
            <a:off x="6335684" y="4638331"/>
            <a:ext cx="2068446" cy="21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6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948" y="5758248"/>
            <a:ext cx="3194139" cy="731027"/>
            <a:chOff x="1058948" y="5758248"/>
            <a:chExt cx="3194139" cy="731027"/>
          </a:xfrm>
        </p:grpSpPr>
        <p:pic>
          <p:nvPicPr>
            <p:cNvPr id="5" name="Picture 2" descr="https://www.setof.org/wp-content/uploads/2019/07/SETOF-contact-logo-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948" y="5758249"/>
              <a:ext cx="719999" cy="720000"/>
            </a:xfrm>
            <a:prstGeom prst="rect">
              <a:avLst/>
            </a:prstGeom>
            <a:noFill/>
          </p:spPr>
        </p:pic>
        <p:pic>
          <p:nvPicPr>
            <p:cNvPr id="6" name="Picture 4" descr="https://www.setof.org/wp-content/uploads/2019/07/SETOF-contact-logo-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99208" y="5758248"/>
              <a:ext cx="719999" cy="720000"/>
            </a:xfrm>
            <a:prstGeom prst="rect">
              <a:avLst/>
            </a:prstGeom>
            <a:noFill/>
          </p:spPr>
        </p:pic>
        <p:pic>
          <p:nvPicPr>
            <p:cNvPr id="7" name="Picture 6" descr="https://www.setof.org/wp-content/uploads/2019/07/SETOF-contact-logo-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16148" y="5758248"/>
              <a:ext cx="719999" cy="720000"/>
            </a:xfrm>
            <a:prstGeom prst="rect">
              <a:avLst/>
            </a:prstGeom>
            <a:noFill/>
          </p:spPr>
        </p:pic>
        <p:pic>
          <p:nvPicPr>
            <p:cNvPr id="8" name="Picture 8" descr="https://www.setof.org/wp-content/uploads/2019/07/SETOF-contact-logo-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33088" y="5769275"/>
              <a:ext cx="719999" cy="720000"/>
            </a:xfrm>
            <a:prstGeom prst="rect">
              <a:avLst/>
            </a:prstGeom>
            <a:noFill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62D1A5-336C-4810-B24A-A7FFF4360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91" y="1198605"/>
            <a:ext cx="5258507" cy="2875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0FDF0-8ADF-4F93-8933-2B919805E6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221" b="26221"/>
          <a:stretch/>
        </p:blipFill>
        <p:spPr>
          <a:xfrm>
            <a:off x="7051590" y="481914"/>
            <a:ext cx="4880919" cy="3106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FD968-9A01-4DB2-9058-39767DD079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784" t="9610" r="12737" b="10812"/>
          <a:stretch/>
        </p:blipFill>
        <p:spPr>
          <a:xfrm>
            <a:off x="6007228" y="3214734"/>
            <a:ext cx="2862649" cy="3274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EF6DC-45F3-4E19-AA8F-FB3DB36F64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155" t="25826" r="14662" b="12313"/>
          <a:stretch/>
        </p:blipFill>
        <p:spPr>
          <a:xfrm>
            <a:off x="9492049" y="3212756"/>
            <a:ext cx="2582562" cy="254549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3C5553-D4D0-4EA4-8927-0C1634B0C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680" y="443865"/>
            <a:ext cx="8448040" cy="4351338"/>
          </a:xfrm>
        </p:spPr>
        <p:txBody>
          <a:bodyPr/>
          <a:lstStyle/>
          <a:p>
            <a:pPr marL="0" indent="0">
              <a:buNone/>
            </a:pPr>
            <a:r>
              <a:rPr lang="bs-Latn-BA" sz="3200" b="1" dirty="0"/>
              <a:t>Posljedice</a:t>
            </a:r>
            <a:endParaRPr lang="en-US" sz="3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B7CE-5FA6-4325-A914-BE62494A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209" y="439554"/>
            <a:ext cx="6739270" cy="751294"/>
          </a:xfrm>
        </p:spPr>
        <p:txBody>
          <a:bodyPr/>
          <a:lstStyle/>
          <a:p>
            <a:r>
              <a:rPr lang="hr-HR" sz="2800" dirty="0"/>
              <a:t>Zaštitna uloga prostirke, proraslost korijenom prizemne vegetacije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843FED-6DE9-4240-8688-C5E5BEBAE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0"/>
          <a:stretch/>
        </p:blipFill>
        <p:spPr>
          <a:xfrm>
            <a:off x="6290826" y="2527836"/>
            <a:ext cx="5801783" cy="328655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20B2F91-8583-4894-AA05-DD0F898BE1A9}"/>
              </a:ext>
            </a:extLst>
          </p:cNvPr>
          <p:cNvSpPr/>
          <p:nvPr/>
        </p:nvSpPr>
        <p:spPr>
          <a:xfrm>
            <a:off x="8996891" y="439554"/>
            <a:ext cx="2962856" cy="1888976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b="1" dirty="0"/>
              <a:t>Biološke osobine</a:t>
            </a:r>
          </a:p>
          <a:p>
            <a:pPr algn="ctr"/>
            <a:r>
              <a:rPr lang="bs-Latn-BA" sz="1400" dirty="0"/>
              <a:t>Poremećaj sedimenata</a:t>
            </a:r>
          </a:p>
          <a:p>
            <a:pPr algn="ctr"/>
            <a:r>
              <a:rPr lang="bs-Latn-BA" sz="2400" b="1" dirty="0"/>
              <a:t>Biogene strukture </a:t>
            </a:r>
            <a:r>
              <a:rPr lang="bs-Latn-BA" sz="1400" dirty="0"/>
              <a:t>(proraslost korijenom, hodnici, </a:t>
            </a:r>
            <a:r>
              <a:rPr lang="bs-Latn-BA" sz="1400" dirty="0" err="1"/>
              <a:t>biofilm</a:t>
            </a:r>
            <a:r>
              <a:rPr lang="bs-Latn-BA" sz="1400" dirty="0"/>
              <a:t>)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D8BC11-DCEF-496B-84E5-85D31AFC01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16"/>
          <a:stretch/>
        </p:blipFill>
        <p:spPr>
          <a:xfrm>
            <a:off x="1775466" y="1349782"/>
            <a:ext cx="4382498" cy="52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3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675C-1DDB-4B2B-9E3B-8E05640E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680" y="487998"/>
            <a:ext cx="6720840" cy="541655"/>
          </a:xfrm>
        </p:spPr>
        <p:txBody>
          <a:bodyPr/>
          <a:lstStyle/>
          <a:p>
            <a:pPr marL="0" indent="0">
              <a:buNone/>
            </a:pPr>
            <a:r>
              <a:rPr lang="bs-Latn-BA" sz="2400" dirty="0"/>
              <a:t>Struktura fonda šumskih </a:t>
            </a:r>
            <a:r>
              <a:rPr lang="bs-Latn-BA" sz="2400" dirty="0" err="1"/>
              <a:t>zemljišta</a:t>
            </a:r>
            <a:r>
              <a:rPr lang="bs-Latn-BA" sz="2400" dirty="0"/>
              <a:t> (Ćirić </a:t>
            </a:r>
            <a:r>
              <a:rPr lang="bs-Latn-BA" sz="2400" dirty="0" err="1"/>
              <a:t>et</a:t>
            </a:r>
            <a:r>
              <a:rPr lang="bs-Latn-BA" sz="2400" dirty="0"/>
              <a:t> al. 1972) </a:t>
            </a:r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C68972-976B-4DAB-A9D2-C2CB0675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620"/>
              </p:ext>
            </p:extLst>
          </p:nvPr>
        </p:nvGraphicFramePr>
        <p:xfrm>
          <a:off x="1005840" y="1066800"/>
          <a:ext cx="5130800" cy="570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106440187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584648256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133356509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950448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Tip šumskog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Simbol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Neobrasle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815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r>
                        <a:rPr lang="hr-HR" sz="1200" dirty="0"/>
                        <a:t>1. Krečnjački sirozem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433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2. Silikatni sirozem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52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3. Krečnjačka crnica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13,56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31,39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6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4. Humusno silikatno tlo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25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5. Rendzina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4,79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01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6. Smonica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620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7. Smeđe tlo na peridotitu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2,89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1,67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056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8. Terra Fusca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TF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27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9. Crvenica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Cr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58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10. Eutrično smeđe tlo/Gajnjača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Gj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39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11. Smeđe krečnjačko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SKp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12,26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27,23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434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12. Smeđe krečnjačko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SKd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12,11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11,34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465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13. Kiselo smeđe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3,03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14. Kiselo smeđe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26,57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353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742227-577C-4228-97C7-0BAA4668F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189275"/>
              </p:ext>
            </p:extLst>
          </p:nvPr>
        </p:nvGraphicFramePr>
        <p:xfrm>
          <a:off x="6304280" y="1066800"/>
          <a:ext cx="5130800" cy="509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310644018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584648256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133356509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950448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Tip šumskog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Simbol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Neobrasle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81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15. Ilimerizovano na krečnjaku,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Ikp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2,53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2,07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433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16. Ilimerizovano na krečnjaku,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Ikd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52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17. Ilimerizovano na silikatima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0,88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6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18. Ilimerizovano na silikatima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ISd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3,26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25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19. Smeđe podzolasto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SPdz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01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20. Podzol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Pd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620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21. Pseudoglej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4,72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056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22. Aluvijum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27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23. Eolska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Eol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58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24. Ritska livadska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RiL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39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25. Močvarno oglejeno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MO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4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26. Deluvijum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E1F031-E99D-4AB7-90F4-F48FDCC5509B}"/>
              </a:ext>
            </a:extLst>
          </p:cNvPr>
          <p:cNvSpPr txBox="1"/>
          <p:nvPr/>
        </p:nvSpPr>
        <p:spPr>
          <a:xfrm>
            <a:off x="6410960" y="6421120"/>
            <a:ext cx="38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*%p procijenjeni udio tipa tla u uzorku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51B8FD-1540-4778-A1AB-4DB719A388B8}"/>
              </a:ext>
            </a:extLst>
          </p:cNvPr>
          <p:cNvSpPr/>
          <p:nvPr/>
        </p:nvSpPr>
        <p:spPr>
          <a:xfrm>
            <a:off x="3383280" y="2123440"/>
            <a:ext cx="2763520" cy="3149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BE212B-9470-4DE9-874A-1F90BE82A67A}"/>
              </a:ext>
            </a:extLst>
          </p:cNvPr>
          <p:cNvSpPr/>
          <p:nvPr/>
        </p:nvSpPr>
        <p:spPr>
          <a:xfrm>
            <a:off x="10708640" y="336058"/>
            <a:ext cx="1249680" cy="6935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050" dirty="0"/>
              <a:t>Erozivne osobine tla</a:t>
            </a:r>
            <a:endParaRPr lang="en-US" sz="105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D21A11-9AF8-4754-A076-6324F5619BB5}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>
            <a:off x="6146800" y="682856"/>
            <a:ext cx="4561840" cy="1598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FD23C1-7D35-44EF-A5E9-26143F61D214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714240" y="682856"/>
            <a:ext cx="5994400" cy="4478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235A93-4E5C-48F7-A9A3-F849AE82BD2E}"/>
              </a:ext>
            </a:extLst>
          </p:cNvPr>
          <p:cNvCxnSpPr>
            <a:stCxn id="9" idx="2"/>
          </p:cNvCxnSpPr>
          <p:nvPr/>
        </p:nvCxnSpPr>
        <p:spPr>
          <a:xfrm flipH="1">
            <a:off x="4714240" y="682856"/>
            <a:ext cx="5994400" cy="510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810D0F-AD10-43E1-A5C5-A5B04A4D94B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845040" y="682856"/>
            <a:ext cx="863600" cy="930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287850-88EE-4686-8CAE-CE226A2C686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0708640" y="682856"/>
            <a:ext cx="48260" cy="930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1C7CF67-7144-42E1-9A27-31DB9276C605}"/>
              </a:ext>
            </a:extLst>
          </p:cNvPr>
          <p:cNvSpPr/>
          <p:nvPr/>
        </p:nvSpPr>
        <p:spPr>
          <a:xfrm>
            <a:off x="3393440" y="3962400"/>
            <a:ext cx="2722880" cy="3149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FF23D7-DF62-4137-95BD-2EA6FD05002D}"/>
              </a:ext>
            </a:extLst>
          </p:cNvPr>
          <p:cNvSpPr/>
          <p:nvPr/>
        </p:nvSpPr>
        <p:spPr>
          <a:xfrm>
            <a:off x="3383280" y="4267200"/>
            <a:ext cx="2733040" cy="3149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D4764D-9FE5-41B0-8EFC-3EF36664B5EB}"/>
              </a:ext>
            </a:extLst>
          </p:cNvPr>
          <p:cNvSpPr/>
          <p:nvPr/>
        </p:nvSpPr>
        <p:spPr>
          <a:xfrm>
            <a:off x="3383280" y="5029200"/>
            <a:ext cx="2712720" cy="89408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ECDDD-0CFE-4F6D-A379-30DC81496C91}"/>
              </a:ext>
            </a:extLst>
          </p:cNvPr>
          <p:cNvSpPr/>
          <p:nvPr/>
        </p:nvSpPr>
        <p:spPr>
          <a:xfrm>
            <a:off x="8628380" y="1515658"/>
            <a:ext cx="2806700" cy="8991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782D72-6C29-4DCC-94EC-90FB038D8278}"/>
              </a:ext>
            </a:extLst>
          </p:cNvPr>
          <p:cNvCxnSpPr>
            <a:stCxn id="9" idx="2"/>
          </p:cNvCxnSpPr>
          <p:nvPr/>
        </p:nvCxnSpPr>
        <p:spPr>
          <a:xfrm flipH="1">
            <a:off x="4714240" y="682856"/>
            <a:ext cx="5994400" cy="3401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7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D8EDF-01C3-4D77-9D38-97A0BFBC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694" y="517525"/>
            <a:ext cx="7660105" cy="1325563"/>
          </a:xfrm>
        </p:spPr>
        <p:txBody>
          <a:bodyPr/>
          <a:lstStyle/>
          <a:p>
            <a:pPr marL="0" indent="0">
              <a:buNone/>
            </a:pPr>
            <a:r>
              <a:rPr lang="hr-HR" sz="3200" dirty="0"/>
              <a:t>Serija tla na krečnjaku i dolomitu</a:t>
            </a:r>
            <a:br>
              <a:rPr lang="hr-HR" sz="3200" dirty="0"/>
            </a:br>
            <a:r>
              <a:rPr lang="hr-HR" sz="2400" dirty="0"/>
              <a:t>Sirozem na krečnjaku-crnica na krečnjaku/rendzina na moreni-smeđe tlo-ilimerizovano</a:t>
            </a:r>
            <a:r>
              <a:rPr lang="hr-HR" sz="3200" dirty="0"/>
              <a:t/>
            </a:r>
            <a:br>
              <a:rPr lang="hr-HR" sz="3200" dirty="0"/>
            </a:b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E6EDCE-1BF3-4B0D-A39A-DABA656071D8}"/>
              </a:ext>
            </a:extLst>
          </p:cNvPr>
          <p:cNvSpPr/>
          <p:nvPr/>
        </p:nvSpPr>
        <p:spPr>
          <a:xfrm>
            <a:off x="137355" y="1249859"/>
            <a:ext cx="2484521" cy="13789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D6B2AF-E466-4963-9D38-4E2C0BE02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797" y="1843088"/>
            <a:ext cx="85090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Zajedničke osobine: glinovite ilovače i glinuše</a:t>
            </a:r>
          </a:p>
          <a:p>
            <a:pPr marL="0" indent="0">
              <a:buNone/>
            </a:pPr>
            <a:r>
              <a:rPr lang="hr-HR" dirty="0"/>
              <a:t>U višim oblastima: ilovače, više erodirane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C9979-69B3-4768-A7C6-59F832DC3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9297" y="3590680"/>
            <a:ext cx="2604880" cy="1730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B217CB-0761-46F2-B4CF-AFF4197BF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47" y="3153707"/>
            <a:ext cx="3920091" cy="2604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4EF48D-7B3B-4A88-9AE0-EFA2303E9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04" y="2438400"/>
            <a:ext cx="2275749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A00055-A91C-4E2A-8188-32B64E54D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" y="3153706"/>
            <a:ext cx="3473173" cy="26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13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675C-1DDB-4B2B-9E3B-8E05640E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680" y="487998"/>
            <a:ext cx="6720840" cy="541655"/>
          </a:xfrm>
        </p:spPr>
        <p:txBody>
          <a:bodyPr/>
          <a:lstStyle/>
          <a:p>
            <a:pPr marL="0" indent="0">
              <a:buNone/>
            </a:pPr>
            <a:r>
              <a:rPr lang="bs-Latn-BA" sz="2400" dirty="0"/>
              <a:t>Struktura fonda šumskih </a:t>
            </a:r>
            <a:r>
              <a:rPr lang="bs-Latn-BA" sz="2400" dirty="0" err="1"/>
              <a:t>zemljišta</a:t>
            </a:r>
            <a:r>
              <a:rPr lang="bs-Latn-BA" sz="2400" dirty="0"/>
              <a:t> (Ćirić </a:t>
            </a:r>
            <a:r>
              <a:rPr lang="bs-Latn-BA" sz="2400" dirty="0" err="1"/>
              <a:t>et</a:t>
            </a:r>
            <a:r>
              <a:rPr lang="bs-Latn-BA" sz="2400" dirty="0"/>
              <a:t> al. 1972) </a:t>
            </a:r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C68972-976B-4DAB-A9D2-C2CB067516FC}"/>
              </a:ext>
            </a:extLst>
          </p:cNvPr>
          <p:cNvGraphicFramePr>
            <a:graphicFrameLocks noGrp="1"/>
          </p:cNvGraphicFramePr>
          <p:nvPr/>
        </p:nvGraphicFramePr>
        <p:xfrm>
          <a:off x="1005840" y="1066800"/>
          <a:ext cx="5130800" cy="570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106440187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584648256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133356509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950448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Tip šumskog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Simbol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Neobrasle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815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r>
                        <a:rPr lang="hr-HR" sz="1200" dirty="0"/>
                        <a:t>1. Krečnjački sirozem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433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2. Silikatni sirozem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52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3. Krečnjačka crnica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13,56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31,39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6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4. Humusno silikatno tlo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25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5. Rendzina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4,79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01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6. Smonica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620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7. Smeđe tlo na peridotitu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2,89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1,67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056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8. Terra Fusca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TF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27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9. Crvenica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Cr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58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10. Eutrično smeđe tlo/Gajnjača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Gj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39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11. Smeđe krečnjačko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SKp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12,26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27,23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434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12. Smeđe krečnjačko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SKd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12,11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11,34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465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13. Kiselo smeđe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3,03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14. Kiselo smeđe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26,57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353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742227-577C-4228-97C7-0BAA4668F950}"/>
              </a:ext>
            </a:extLst>
          </p:cNvPr>
          <p:cNvGraphicFramePr>
            <a:graphicFrameLocks noGrp="1"/>
          </p:cNvGraphicFramePr>
          <p:nvPr/>
        </p:nvGraphicFramePr>
        <p:xfrm>
          <a:off x="6304280" y="1066800"/>
          <a:ext cx="5130800" cy="509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310644018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584648256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133356509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950448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Tip šumskog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Simbol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Neobrasle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81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15. Ilimerizovano na krečnjaku,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Ikp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2,53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2,07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433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16. Ilimerizovano na krečnjaku,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Ikd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52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17. Ilimerizovano na silikatima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0,88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6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18. Ilimerizovano na silikatima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ISd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3,26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25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19. Smeđe podzolasto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SPdz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01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20. Podzol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Pd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620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21. Pseudoglej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4,72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056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22. Aluvijum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27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23. Eolska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Eol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58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24. Ritska livadska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RiL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39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25. Močvarno oglejeno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MO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4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26. Deluvijum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E1F031-E99D-4AB7-90F4-F48FDCC5509B}"/>
              </a:ext>
            </a:extLst>
          </p:cNvPr>
          <p:cNvSpPr txBox="1"/>
          <p:nvPr/>
        </p:nvSpPr>
        <p:spPr>
          <a:xfrm>
            <a:off x="6410960" y="6421120"/>
            <a:ext cx="38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*%p procijenjeni udio tipa tla u uzorku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51B8FD-1540-4778-A1AB-4DB719A388B8}"/>
              </a:ext>
            </a:extLst>
          </p:cNvPr>
          <p:cNvSpPr/>
          <p:nvPr/>
        </p:nvSpPr>
        <p:spPr>
          <a:xfrm>
            <a:off x="3383280" y="1823720"/>
            <a:ext cx="1330960" cy="3149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BE212B-9470-4DE9-874A-1F90BE82A67A}"/>
              </a:ext>
            </a:extLst>
          </p:cNvPr>
          <p:cNvSpPr/>
          <p:nvPr/>
        </p:nvSpPr>
        <p:spPr>
          <a:xfrm>
            <a:off x="10708640" y="336058"/>
            <a:ext cx="1249680" cy="6935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050" dirty="0"/>
              <a:t>Erozivne osobine tla</a:t>
            </a:r>
            <a:endParaRPr lang="en-US" sz="105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D21A11-9AF8-4754-A076-6324F5619BB5}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>
            <a:off x="4714240" y="682856"/>
            <a:ext cx="5994400" cy="129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782D72-6C29-4DCC-94EC-90FB038D827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724400" y="682856"/>
            <a:ext cx="5984240" cy="197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FD23C1-7D35-44EF-A5E9-26143F61D214}"/>
              </a:ext>
            </a:extLst>
          </p:cNvPr>
          <p:cNvCxnSpPr>
            <a:cxnSpLocks/>
          </p:cNvCxnSpPr>
          <p:nvPr/>
        </p:nvCxnSpPr>
        <p:spPr>
          <a:xfrm flipH="1">
            <a:off x="4734560" y="1683616"/>
            <a:ext cx="5994400" cy="4478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235A93-4E5C-48F7-A9A3-F849AE82BD2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714240" y="682856"/>
            <a:ext cx="5994400" cy="5863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810D0F-AD10-43E1-A5C5-A5B04A4D94B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731760" y="682856"/>
            <a:ext cx="2976880" cy="2082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287850-88EE-4686-8CAE-CE226A2C6860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782560" y="682856"/>
            <a:ext cx="2926080" cy="3015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0D4764D-9FE5-41B0-8EFC-3EF36664B5EB}"/>
              </a:ext>
            </a:extLst>
          </p:cNvPr>
          <p:cNvSpPr/>
          <p:nvPr/>
        </p:nvSpPr>
        <p:spPr>
          <a:xfrm>
            <a:off x="3383280" y="5923280"/>
            <a:ext cx="1330960" cy="84328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ECDDD-0CFE-4F6D-A379-30DC81496C91}"/>
              </a:ext>
            </a:extLst>
          </p:cNvPr>
          <p:cNvSpPr/>
          <p:nvPr/>
        </p:nvSpPr>
        <p:spPr>
          <a:xfrm>
            <a:off x="8630920" y="2435860"/>
            <a:ext cx="2804160" cy="166878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8E138C-4712-4429-84EF-A6ACDEEEDC42}"/>
              </a:ext>
            </a:extLst>
          </p:cNvPr>
          <p:cNvSpPr/>
          <p:nvPr/>
        </p:nvSpPr>
        <p:spPr>
          <a:xfrm>
            <a:off x="3362960" y="2435860"/>
            <a:ext cx="1330960" cy="45974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777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3BBD-A141-4728-BE00-57B233B2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365125"/>
            <a:ext cx="8239760" cy="1325563"/>
          </a:xfrm>
        </p:spPr>
        <p:txBody>
          <a:bodyPr/>
          <a:lstStyle/>
          <a:p>
            <a:r>
              <a:rPr lang="hr-HR" sz="3200" dirty="0"/>
              <a:t>Serija tla na silikatnim supstratima</a:t>
            </a:r>
            <a:br>
              <a:rPr lang="hr-HR" sz="3200" dirty="0"/>
            </a:br>
            <a:r>
              <a:rPr lang="hr-HR" sz="2400" dirty="0"/>
              <a:t>Sirozem(silikatni) – humusno silikatno – </a:t>
            </a:r>
            <a:br>
              <a:rPr lang="hr-HR" sz="2400" dirty="0"/>
            </a:br>
            <a:r>
              <a:rPr lang="hr-HR" sz="2400" dirty="0"/>
              <a:t>kiselo smeđe tlo – Ilimerizovano/smeđe podzolasto/podzol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4E12-8404-4340-877D-F5A1E939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0" y="1825625"/>
            <a:ext cx="85090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Osobine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A9AB6A-1AB4-4629-906C-CB546D0C2609}"/>
              </a:ext>
            </a:extLst>
          </p:cNvPr>
          <p:cNvSpPr/>
          <p:nvPr/>
        </p:nvSpPr>
        <p:spPr>
          <a:xfrm>
            <a:off x="137355" y="1249859"/>
            <a:ext cx="2484521" cy="13789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C5B6C0-AB8E-4D81-A1D9-FB13ED234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23" y="3022047"/>
            <a:ext cx="2603121" cy="3470828"/>
          </a:xfrm>
          <a:prstGeom prst="rect">
            <a:avLst/>
          </a:prstGeom>
        </p:spPr>
      </p:pic>
      <p:pic>
        <p:nvPicPr>
          <p:cNvPr id="10" name="Picture 9" descr="D:\Users\T530\Desktop\103MSDCF\_DSC6515.JPG">
            <a:extLst>
              <a:ext uri="{FF2B5EF4-FFF2-40B4-BE49-F238E27FC236}">
                <a16:creationId xmlns:a16="http://schemas.microsoft.com/office/drawing/2014/main" id="{5DBBAA6F-8C0E-4A09-9259-25D61DA279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16" y="3022047"/>
            <a:ext cx="5458484" cy="347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88302-9C4E-42BC-8001-4D993414D7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87" y="2149752"/>
            <a:ext cx="2777313" cy="37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87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675C-1DDB-4B2B-9E3B-8E05640E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680" y="487998"/>
            <a:ext cx="6720840" cy="541655"/>
          </a:xfrm>
        </p:spPr>
        <p:txBody>
          <a:bodyPr/>
          <a:lstStyle/>
          <a:p>
            <a:pPr marL="0" indent="0">
              <a:buNone/>
            </a:pPr>
            <a:r>
              <a:rPr lang="bs-Latn-BA" sz="2400" dirty="0"/>
              <a:t>Struktura fonda šumskih </a:t>
            </a:r>
            <a:r>
              <a:rPr lang="bs-Latn-BA" sz="2400" dirty="0" err="1"/>
              <a:t>zemljišta</a:t>
            </a:r>
            <a:r>
              <a:rPr lang="bs-Latn-BA" sz="2400" dirty="0"/>
              <a:t> (Ćirić </a:t>
            </a:r>
            <a:r>
              <a:rPr lang="bs-Latn-BA" sz="2400" dirty="0" err="1"/>
              <a:t>et</a:t>
            </a:r>
            <a:r>
              <a:rPr lang="bs-Latn-BA" sz="2400" dirty="0"/>
              <a:t> al. 1972) </a:t>
            </a:r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C68972-976B-4DAB-A9D2-C2CB0675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434828"/>
              </p:ext>
            </p:extLst>
          </p:nvPr>
        </p:nvGraphicFramePr>
        <p:xfrm>
          <a:off x="1005840" y="1066800"/>
          <a:ext cx="5130800" cy="570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106440187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584648256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133356509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950448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Tip šumskog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Simbol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Neobrasle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815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r>
                        <a:rPr lang="hr-HR" sz="1200" dirty="0"/>
                        <a:t>1. Krečnjački sirozem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433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2. Silikatni sirozem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52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3. Krečnjačka crnica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13,56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31,39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6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4. Humusno silikatno tlo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25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5. Rendzina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4,79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01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6. Smonica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620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7. Smeđe tlo na peridotitu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2,89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1,67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056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8. Terra Fusca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TF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27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9. Crvenica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Cr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58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10. Eutrično smeđe tlo/Gajnjača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Gj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39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11. Smeđe krečnjačko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SKp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12,26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27,23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434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12. Smeđe krečnjačko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SKd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12,11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11,34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465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13. Kiselo smeđe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3,03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14. Kiselo smeđe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KSd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26,57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353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742227-577C-4228-97C7-0BAA4668F950}"/>
              </a:ext>
            </a:extLst>
          </p:cNvPr>
          <p:cNvGraphicFramePr>
            <a:graphicFrameLocks noGrp="1"/>
          </p:cNvGraphicFramePr>
          <p:nvPr/>
        </p:nvGraphicFramePr>
        <p:xfrm>
          <a:off x="6304280" y="1066800"/>
          <a:ext cx="5130800" cy="509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310644018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584648256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133356509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950448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Tip šumskog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Simbol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Neobrasle šumske površine %p*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81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15. Ilimerizovano na krečnjaku,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Ikp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2,53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2,07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433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16. Ilimerizovano na krečnjaku,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Ikd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5,06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52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17. Ilimerizovano na silikatima plitko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2,12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0,88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6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18. Ilimerizovano na silikatima duboko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ISd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3,26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25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19. Smeđe podzolasto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SPdz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01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20. Podzol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Pd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620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21. Pseudoglej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4,72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056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22. Aluvijum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27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23. Eolska tla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Eol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58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24. Ritska livadska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RiL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39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hr-HR" sz="1200" dirty="0"/>
                        <a:t>25. Močvarno oglejeno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MO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0,03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4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200" dirty="0"/>
                        <a:t>26. Deluvijum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1,73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E1F031-E99D-4AB7-90F4-F48FDCC5509B}"/>
              </a:ext>
            </a:extLst>
          </p:cNvPr>
          <p:cNvSpPr txBox="1"/>
          <p:nvPr/>
        </p:nvSpPr>
        <p:spPr>
          <a:xfrm>
            <a:off x="6410960" y="6421120"/>
            <a:ext cx="38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*%p procijenjeni udio tipa tla u uzorku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51B8FD-1540-4778-A1AB-4DB719A388B8}"/>
              </a:ext>
            </a:extLst>
          </p:cNvPr>
          <p:cNvSpPr/>
          <p:nvPr/>
        </p:nvSpPr>
        <p:spPr>
          <a:xfrm>
            <a:off x="3383280" y="1823720"/>
            <a:ext cx="1330960" cy="3149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BE212B-9470-4DE9-874A-1F90BE82A67A}"/>
              </a:ext>
            </a:extLst>
          </p:cNvPr>
          <p:cNvSpPr/>
          <p:nvPr/>
        </p:nvSpPr>
        <p:spPr>
          <a:xfrm>
            <a:off x="10708640" y="336058"/>
            <a:ext cx="1249680" cy="6935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050" dirty="0"/>
              <a:t>Erozivne osobine tla</a:t>
            </a:r>
            <a:endParaRPr lang="en-US" sz="105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D21A11-9AF8-4754-A076-6324F5619BB5}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>
            <a:off x="4714240" y="682856"/>
            <a:ext cx="5994400" cy="129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782D72-6C29-4DCC-94EC-90FB038D827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724400" y="682856"/>
            <a:ext cx="5984240" cy="197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FD23C1-7D35-44EF-A5E9-26143F61D214}"/>
              </a:ext>
            </a:extLst>
          </p:cNvPr>
          <p:cNvCxnSpPr>
            <a:cxnSpLocks/>
            <a:stCxn id="9" idx="2"/>
            <a:endCxn id="22" idx="3"/>
          </p:cNvCxnSpPr>
          <p:nvPr/>
        </p:nvCxnSpPr>
        <p:spPr>
          <a:xfrm>
            <a:off x="10708640" y="682856"/>
            <a:ext cx="726440" cy="3568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810D0F-AD10-43E1-A5C5-A5B04A4D94B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731760" y="682856"/>
            <a:ext cx="2976880" cy="2082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287850-88EE-4686-8CAE-CE226A2C6860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782560" y="682856"/>
            <a:ext cx="2926080" cy="2473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0D4764D-9FE5-41B0-8EFC-3EF36664B5EB}"/>
              </a:ext>
            </a:extLst>
          </p:cNvPr>
          <p:cNvSpPr/>
          <p:nvPr/>
        </p:nvSpPr>
        <p:spPr>
          <a:xfrm>
            <a:off x="3362960" y="3507740"/>
            <a:ext cx="1330960" cy="4546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ECDDD-0CFE-4F6D-A379-30DC81496C91}"/>
              </a:ext>
            </a:extLst>
          </p:cNvPr>
          <p:cNvSpPr/>
          <p:nvPr/>
        </p:nvSpPr>
        <p:spPr>
          <a:xfrm>
            <a:off x="8622178" y="2415106"/>
            <a:ext cx="2812902" cy="936337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8E138C-4712-4429-84EF-A6ACDEEEDC42}"/>
              </a:ext>
            </a:extLst>
          </p:cNvPr>
          <p:cNvSpPr/>
          <p:nvPr/>
        </p:nvSpPr>
        <p:spPr>
          <a:xfrm>
            <a:off x="3362960" y="2435860"/>
            <a:ext cx="1330960" cy="74422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785165-7AAA-426F-8DF8-EEB789DCE165}"/>
              </a:ext>
            </a:extLst>
          </p:cNvPr>
          <p:cNvSpPr/>
          <p:nvPr/>
        </p:nvSpPr>
        <p:spPr>
          <a:xfrm>
            <a:off x="3373120" y="4566516"/>
            <a:ext cx="1330960" cy="454660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89C198-187F-4BA8-853E-72B52216B0C0}"/>
              </a:ext>
            </a:extLst>
          </p:cNvPr>
          <p:cNvSpPr/>
          <p:nvPr/>
        </p:nvSpPr>
        <p:spPr>
          <a:xfrm>
            <a:off x="8622178" y="4103418"/>
            <a:ext cx="2812902" cy="295909"/>
          </a:xfrm>
          <a:prstGeom prst="rect">
            <a:avLst/>
          </a:prstGeom>
          <a:solidFill>
            <a:srgbClr val="ED7D31">
              <a:alpha val="52941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2EFE77-099C-4C3F-9D4A-FD9062662EA4}"/>
              </a:ext>
            </a:extLst>
          </p:cNvPr>
          <p:cNvCxnSpPr>
            <a:stCxn id="9" idx="2"/>
          </p:cNvCxnSpPr>
          <p:nvPr/>
        </p:nvCxnSpPr>
        <p:spPr>
          <a:xfrm flipH="1">
            <a:off x="4724400" y="682856"/>
            <a:ext cx="5984240" cy="3083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D8A61F-9778-4F80-826F-C4720E47515F}"/>
              </a:ext>
            </a:extLst>
          </p:cNvPr>
          <p:cNvCxnSpPr>
            <a:stCxn id="9" idx="2"/>
            <a:endCxn id="18" idx="3"/>
          </p:cNvCxnSpPr>
          <p:nvPr/>
        </p:nvCxnSpPr>
        <p:spPr>
          <a:xfrm flipH="1">
            <a:off x="4704080" y="682856"/>
            <a:ext cx="6004560" cy="4110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852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3BBD-A141-4728-BE00-57B233B2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365125"/>
            <a:ext cx="8239760" cy="1325563"/>
          </a:xfrm>
        </p:spPr>
        <p:txBody>
          <a:bodyPr/>
          <a:lstStyle/>
          <a:p>
            <a:r>
              <a:rPr lang="hr-HR" sz="3200" dirty="0"/>
              <a:t>Serija tla na silikatnim supstratima</a:t>
            </a:r>
            <a:br>
              <a:rPr lang="hr-HR" sz="3200" dirty="0"/>
            </a:br>
            <a:r>
              <a:rPr lang="hr-HR" sz="2400" dirty="0"/>
              <a:t>Sirozem(silikatni) – humusno silikatno –  rendzina </a:t>
            </a:r>
            <a:br>
              <a:rPr lang="hr-HR" sz="2400" dirty="0"/>
            </a:br>
            <a:r>
              <a:rPr lang="hr-HR" sz="2400" dirty="0"/>
              <a:t>smeđe na peridotitu – eutrično smeđe - Ilimerizovano/smeđe duboko - pseudoglej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4E12-8404-4340-877D-F5A1E939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0" y="1825625"/>
            <a:ext cx="85090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Osobine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A9AB6A-1AB4-4629-906C-CB546D0C2609}"/>
              </a:ext>
            </a:extLst>
          </p:cNvPr>
          <p:cNvSpPr/>
          <p:nvPr/>
        </p:nvSpPr>
        <p:spPr>
          <a:xfrm>
            <a:off x="137355" y="1249859"/>
            <a:ext cx="2484521" cy="13789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096EA-1243-428F-9126-30B0B4797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34" y="2625499"/>
            <a:ext cx="2566688" cy="3867375"/>
          </a:xfrm>
          <a:prstGeom prst="rect">
            <a:avLst/>
          </a:prstGeom>
        </p:spPr>
      </p:pic>
      <p:pic>
        <p:nvPicPr>
          <p:cNvPr id="8" name="Picture 2" descr="https://colbydigssoil.files.wordpress.com/2020/01/coxville-series-1-e1578860688734.jpg">
            <a:extLst>
              <a:ext uri="{FF2B5EF4-FFF2-40B4-BE49-F238E27FC236}">
                <a16:creationId xmlns:a16="http://schemas.microsoft.com/office/drawing/2014/main" id="{B8CD0E61-2FD3-4EF3-9033-B4A729BD5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70" y="2625499"/>
            <a:ext cx="3416490" cy="3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97E1AC-ADAE-4C89-951B-FFD5C6BAEA57}"/>
              </a:ext>
            </a:extLst>
          </p:cNvPr>
          <p:cNvSpPr/>
          <p:nvPr/>
        </p:nvSpPr>
        <p:spPr>
          <a:xfrm>
            <a:off x="7194298" y="6449076"/>
            <a:ext cx="28299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100" dirty="0"/>
              <a:t>https://colbydigssoil.files.wordpress.com/2020/01/coxville-series-1-e1578860688734.jpg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75193-0E51-4E80-B4AA-402733B9F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98" y="2625499"/>
            <a:ext cx="2566688" cy="38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43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3BBD-A141-4728-BE00-57B233B2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365125"/>
            <a:ext cx="8239760" cy="1325563"/>
          </a:xfrm>
        </p:spPr>
        <p:txBody>
          <a:bodyPr/>
          <a:lstStyle/>
          <a:p>
            <a:r>
              <a:rPr lang="hr-HR" sz="3200" dirty="0"/>
              <a:t>Serija tla na silikatnim supstratima</a:t>
            </a:r>
            <a:br>
              <a:rPr lang="hr-HR" sz="3200" dirty="0"/>
            </a:br>
            <a:r>
              <a:rPr lang="hr-HR" sz="3200" dirty="0"/>
              <a:t>Smonica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4E12-8404-4340-877D-F5A1E939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0" y="1825625"/>
            <a:ext cx="85090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Osobine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A9AB6A-1AB4-4629-906C-CB546D0C2609}"/>
              </a:ext>
            </a:extLst>
          </p:cNvPr>
          <p:cNvSpPr/>
          <p:nvPr/>
        </p:nvSpPr>
        <p:spPr>
          <a:xfrm>
            <a:off x="137355" y="1249859"/>
            <a:ext cx="2484521" cy="13789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72858-D0ED-43E7-A671-3DD72DA70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5975" y="3262809"/>
            <a:ext cx="3883043" cy="2577087"/>
          </a:xfrm>
          <a:prstGeom prst="rect">
            <a:avLst/>
          </a:prstGeom>
        </p:spPr>
      </p:pic>
      <p:pic>
        <p:nvPicPr>
          <p:cNvPr id="2052" name="Picture 4" descr="Colby Digs Soil | Down-to-earth soil science | Page 5">
            <a:extLst>
              <a:ext uri="{FF2B5EF4-FFF2-40B4-BE49-F238E27FC236}">
                <a16:creationId xmlns:a16="http://schemas.microsoft.com/office/drawing/2014/main" id="{4C0136F5-99AF-40FF-9F9B-EAEA3D1E9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9" y="2611962"/>
            <a:ext cx="3880913" cy="388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FE7021-8C7F-4838-BB4D-5442A91D8785}"/>
              </a:ext>
            </a:extLst>
          </p:cNvPr>
          <p:cNvSpPr/>
          <p:nvPr/>
        </p:nvSpPr>
        <p:spPr>
          <a:xfrm>
            <a:off x="9210222" y="4366686"/>
            <a:ext cx="2324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dirty="0"/>
              <a:t>https://colbydigssoil.com/page/5/</a:t>
            </a:r>
          </a:p>
        </p:txBody>
      </p:sp>
    </p:spTree>
    <p:extLst>
      <p:ext uri="{BB962C8B-B14F-4D97-AF65-F5344CB8AC3E}">
        <p14:creationId xmlns:p14="http://schemas.microsoft.com/office/powerpoint/2010/main" val="1113463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CAF9-23F5-480C-9C5B-996E81186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21279" cy="4351338"/>
          </a:xfrm>
        </p:spPr>
        <p:txBody>
          <a:bodyPr/>
          <a:lstStyle/>
          <a:p>
            <a:pPr marL="0" indent="0">
              <a:buNone/>
            </a:pPr>
            <a:r>
              <a:rPr lang="bs-Latn-BA" dirty="0"/>
              <a:t>Zaključak</a:t>
            </a:r>
          </a:p>
          <a:p>
            <a:pPr marL="0" indent="0">
              <a:buNone/>
            </a:pPr>
            <a:r>
              <a:rPr lang="bs-Latn-BA" dirty="0"/>
              <a:t>Nema tla otpornog na eroziju.</a:t>
            </a:r>
          </a:p>
          <a:p>
            <a:pPr marL="0" indent="0">
              <a:buNone/>
            </a:pPr>
            <a:r>
              <a:rPr lang="bs-Latn-BA" dirty="0"/>
              <a:t>Smanjenje rizika na eroziju se postiže čuvanjem biljnog </a:t>
            </a:r>
            <a:r>
              <a:rPr lang="bs-Latn-BA" dirty="0" err="1"/>
              <a:t>pokrivača</a:t>
            </a:r>
            <a:r>
              <a:rPr lang="bs-Latn-BA" dirty="0"/>
              <a:t>, prostirke ili kamenog </a:t>
            </a:r>
            <a:r>
              <a:rPr lang="bs-Latn-BA" dirty="0" err="1"/>
              <a:t>pokrivača</a:t>
            </a:r>
            <a:r>
              <a:rPr lang="bs-Latn-BA" dirty="0"/>
              <a:t>.</a:t>
            </a:r>
          </a:p>
          <a:p>
            <a:pPr marL="0" indent="0">
              <a:buNone/>
            </a:pPr>
            <a:r>
              <a:rPr lang="bs-Latn-BA" dirty="0"/>
              <a:t>U jednakoj interakciji faktora (padavine, nagib) geološka podloga i osobine tla se mogu klasificirati prema riziku na eroziju:</a:t>
            </a:r>
            <a:br>
              <a:rPr lang="bs-Latn-BA" dirty="0"/>
            </a:br>
            <a:r>
              <a:rPr lang="bs-Latn-BA" dirty="0"/>
              <a:t>Praškasta &gt; Ilovače &gt; Pjeskulje &gt; Glinuše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EDFD3-772C-4392-81A5-B727008DA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55449" y="1935726"/>
            <a:ext cx="4176634" cy="27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99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547" y="864973"/>
            <a:ext cx="5799438" cy="916331"/>
          </a:xfrm>
        </p:spPr>
        <p:txBody>
          <a:bodyPr/>
          <a:lstStyle/>
          <a:p>
            <a:pPr algn="ctr"/>
            <a:r>
              <a:rPr lang="sr-Latn-RS" b="1" dirty="0"/>
              <a:t>DOBRO DOŠLI</a:t>
            </a:r>
            <a:endParaRPr lang="en-US" b="1" dirty="0"/>
          </a:p>
        </p:txBody>
      </p:sp>
      <p:sp>
        <p:nvSpPr>
          <p:cNvPr id="32770" name="AutoShape 2" descr="Резултат слика за univerzitet u beograd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AutoShape 4" descr="Резултат слика за univerzitet u beograd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413" y="2138886"/>
            <a:ext cx="643838" cy="8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235675" y="2133600"/>
            <a:ext cx="289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BEOGRADU</a:t>
            </a:r>
          </a:p>
          <a:p>
            <a:r>
              <a:rPr lang="sr-Latn-RS" sz="1500" b="1" dirty="0"/>
              <a:t>ŠUMARSKI FAKULTET</a:t>
            </a:r>
          </a:p>
          <a:p>
            <a:r>
              <a:rPr lang="sr-Latn-CS" sz="1600" u="sng" dirty="0">
                <a:hlinkClick r:id="rId3"/>
              </a:rPr>
              <a:t>http://www.sfb.bg.ac.rs/</a:t>
            </a:r>
            <a:r>
              <a:rPr lang="sr-Latn-CS" sz="1600" dirty="0"/>
              <a:t>;</a:t>
            </a:r>
            <a:endParaRPr lang="sr-Latn-RS" sz="1600" dirty="0"/>
          </a:p>
        </p:txBody>
      </p:sp>
      <p:sp>
        <p:nvSpPr>
          <p:cNvPr id="32775" name="AutoShape 7" descr="Резултат слика за univerzitet u novom sadu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4821" y="2077997"/>
            <a:ext cx="916586" cy="91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AutoShape 10" descr="Резултат слика за univerzitet u NIŠ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399" y="2117124"/>
            <a:ext cx="859439" cy="85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062152" y="2113006"/>
            <a:ext cx="306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NOVOM SADU</a:t>
            </a:r>
          </a:p>
          <a:p>
            <a:r>
              <a:rPr lang="sr-Latn-RS" sz="1500" b="1" dirty="0"/>
              <a:t>POLJOPRIVREDNI FAKULTET</a:t>
            </a:r>
            <a:r>
              <a:rPr lang="sr-Latn-CS" sz="1500" b="1" u="sng" dirty="0">
                <a:hlinkClick r:id="rId6"/>
              </a:rPr>
              <a:t> </a:t>
            </a:r>
            <a:r>
              <a:rPr lang="sr-Latn-CS" sz="1600" u="sng" dirty="0">
                <a:hlinkClick r:id="rId6"/>
              </a:rPr>
              <a:t>http://polj.uns.ac.rs/</a:t>
            </a:r>
            <a:r>
              <a:rPr lang="sr-Latn-CS" sz="1600" dirty="0"/>
              <a:t>; </a:t>
            </a:r>
            <a:endParaRPr lang="sr-Latn-R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9028671" y="2108887"/>
            <a:ext cx="28927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NIŠU</a:t>
            </a:r>
          </a:p>
          <a:p>
            <a:r>
              <a:rPr lang="sr-Latn-RS" sz="1500" b="1" dirty="0"/>
              <a:t>FAKULTET ZAŠTITE NA RADU</a:t>
            </a:r>
          </a:p>
          <a:p>
            <a:r>
              <a:rPr lang="sr-Latn-CS" sz="1600" u="sng" dirty="0">
                <a:hlinkClick r:id="rId7"/>
              </a:rPr>
              <a:t>https://www.znrfak.ni.ac.rs/</a:t>
            </a:r>
            <a:r>
              <a:rPr lang="sr-Latn-CS" sz="1600" u="sng" dirty="0"/>
              <a:t>)</a:t>
            </a:r>
            <a:r>
              <a:rPr lang="sr-Latn-CS" sz="1600" dirty="0"/>
              <a:t>.</a:t>
            </a:r>
            <a:endParaRPr lang="sr-Latn-RS" sz="1700" dirty="0"/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2795" y="3476368"/>
            <a:ext cx="818249" cy="81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3348680" y="3546389"/>
            <a:ext cx="28927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BANJOJ LUCI</a:t>
            </a:r>
          </a:p>
          <a:p>
            <a:r>
              <a:rPr lang="sr-Latn-RS" sz="1500" b="1" dirty="0"/>
              <a:t>ŠUMARSKI FAKULTET</a:t>
            </a:r>
          </a:p>
          <a:p>
            <a:r>
              <a:rPr lang="en-US" sz="1500" dirty="0">
                <a:hlinkClick r:id="rId9"/>
              </a:rPr>
              <a:t>https://www.unibl.org/</a:t>
            </a:r>
            <a:r>
              <a:rPr lang="sr-Latn-RS" sz="1500" dirty="0"/>
              <a:t> </a:t>
            </a:r>
          </a:p>
        </p:txBody>
      </p:sp>
      <p:sp>
        <p:nvSpPr>
          <p:cNvPr id="32782" name="AutoShape 14" descr="Резултат слика за univerzitet u BANJOJ LUC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4302" y="3503141"/>
            <a:ext cx="872438" cy="8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7084540" y="3492844"/>
            <a:ext cx="289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SARAJEVU</a:t>
            </a:r>
          </a:p>
          <a:p>
            <a:r>
              <a:rPr lang="sr-Latn-RS" sz="1500" b="1" dirty="0"/>
              <a:t>ŠUMARSKI FAKULTET</a:t>
            </a:r>
          </a:p>
          <a:p>
            <a:r>
              <a:rPr lang="en-US" sz="1600" dirty="0">
                <a:hlinkClick r:id="rId11"/>
              </a:rPr>
              <a:t>https://www.unsa.ba/</a:t>
            </a:r>
            <a:r>
              <a:rPr lang="sr-Latn-RS" sz="1600" dirty="0"/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41763" y="5180226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 b="1" u="sng" dirty="0">
                <a:hlinkClick r:id="rId12"/>
              </a:rPr>
              <a:t>https://www.setof.org/</a:t>
            </a:r>
            <a:endParaRPr lang="en-U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1EBAB-DFD1-4562-A413-658895A2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093" y="4862083"/>
            <a:ext cx="5257801" cy="9826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Seidl</a:t>
            </a:r>
            <a:r>
              <a:rPr lang="bs-Latn-BA" dirty="0"/>
              <a:t> </a:t>
            </a:r>
            <a:r>
              <a:rPr lang="bs-Latn-BA" dirty="0" err="1"/>
              <a:t>et</a:t>
            </a:r>
            <a:r>
              <a:rPr lang="bs-Latn-BA" dirty="0"/>
              <a:t> al. </a:t>
            </a:r>
            <a:r>
              <a:rPr lang="en-US" dirty="0"/>
              <a:t>2011</a:t>
            </a:r>
          </a:p>
        </p:txBody>
      </p:sp>
      <p:pic>
        <p:nvPicPr>
          <p:cNvPr id="1026" name="Picture 2" descr="Planinari upozoravaju: Nekontrolirana sječa šuma oko Sarajeva imat će  strašne posljedice | Crna hronika BiH">
            <a:extLst>
              <a:ext uri="{FF2B5EF4-FFF2-40B4-BE49-F238E27FC236}">
                <a16:creationId xmlns:a16="http://schemas.microsoft.com/office/drawing/2014/main" id="{17FC5C50-F11A-4750-9169-8F4C8C4B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" y="1408670"/>
            <a:ext cx="5914768" cy="44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E357F5-168F-4B94-B3CF-04BC275F0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093" y="365125"/>
            <a:ext cx="58102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576D-0520-4B25-AC98-CED6A6B3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424"/>
            <a:ext cx="10515600" cy="1325563"/>
          </a:xfrm>
        </p:spPr>
        <p:txBody>
          <a:bodyPr/>
          <a:lstStyle/>
          <a:p>
            <a:r>
              <a:rPr lang="bs-Latn-BA" sz="3200" b="1" dirty="0"/>
              <a:t>Prirodni poremećaji šumskog ekosistema koji ubrzavaju erozione procese: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74A5D-3CED-440C-ABAF-725179502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s-Latn-BA" dirty="0"/>
              <a:t/>
            </a:r>
            <a:br>
              <a:rPr lang="bs-Latn-BA" dirty="0"/>
            </a:br>
            <a:r>
              <a:rPr lang="bs-Latn-BA" dirty="0"/>
              <a:t>1. </a:t>
            </a:r>
            <a:r>
              <a:rPr lang="bs-Latn-BA" dirty="0" err="1"/>
              <a:t>Vjetroizvale</a:t>
            </a:r>
            <a:r>
              <a:rPr lang="bs-Latn-BA" dirty="0"/>
              <a:t> </a:t>
            </a:r>
            <a:r>
              <a:rPr lang="bs-Latn-BA" sz="2400" dirty="0">
                <a:solidFill>
                  <a:srgbClr val="00B0F0"/>
                </a:solidFill>
              </a:rPr>
              <a:t>(</a:t>
            </a:r>
            <a:r>
              <a:rPr lang="bs-Latn-BA" sz="2400" dirty="0" err="1">
                <a:solidFill>
                  <a:srgbClr val="00B0F0"/>
                </a:solidFill>
              </a:rPr>
              <a:t>Spinoni</a:t>
            </a:r>
            <a:r>
              <a:rPr lang="bs-Latn-BA" sz="2400" dirty="0">
                <a:solidFill>
                  <a:srgbClr val="00B0F0"/>
                </a:solidFill>
              </a:rPr>
              <a:t> </a:t>
            </a:r>
            <a:r>
              <a:rPr lang="bs-Latn-BA" sz="2400" dirty="0" err="1">
                <a:solidFill>
                  <a:srgbClr val="00B0F0"/>
                </a:solidFill>
              </a:rPr>
              <a:t>et</a:t>
            </a:r>
            <a:r>
              <a:rPr lang="bs-Latn-BA" sz="2400" dirty="0">
                <a:solidFill>
                  <a:srgbClr val="00B0F0"/>
                </a:solidFill>
              </a:rPr>
              <a:t> al. 2020)</a:t>
            </a:r>
          </a:p>
          <a:p>
            <a:pPr marL="0" indent="0">
              <a:buNone/>
            </a:pPr>
            <a:r>
              <a:rPr lang="bs-Latn-BA" dirty="0"/>
              <a:t>2. Požari </a:t>
            </a:r>
            <a:r>
              <a:rPr lang="bs-Latn-BA" sz="2400" dirty="0">
                <a:solidFill>
                  <a:srgbClr val="00B0F0"/>
                </a:solidFill>
              </a:rPr>
              <a:t>(</a:t>
            </a:r>
            <a:r>
              <a:rPr lang="en-US" sz="2400" dirty="0">
                <a:solidFill>
                  <a:srgbClr val="00B0F0"/>
                </a:solidFill>
              </a:rPr>
              <a:t>EEA, ‘Climate Change, Impacts and Vulnerability in Europe 2016</a:t>
            </a:r>
            <a:r>
              <a:rPr lang="bs-Latn-BA" sz="2400" dirty="0">
                <a:solidFill>
                  <a:srgbClr val="00B0F0"/>
                </a:solidFill>
              </a:rPr>
              <a:t>)</a:t>
            </a:r>
            <a:endParaRPr lang="bs-Latn-BA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bs-Latn-BA" dirty="0"/>
              <a:t>3. </a:t>
            </a:r>
            <a:r>
              <a:rPr lang="bs-Latn-BA" dirty="0" err="1"/>
              <a:t>Prenamnoženje</a:t>
            </a:r>
            <a:r>
              <a:rPr lang="bs-Latn-BA" dirty="0"/>
              <a:t> insekata, bolesti, divljač </a:t>
            </a:r>
            <a:r>
              <a:rPr lang="bs-Latn-BA" sz="2400" dirty="0">
                <a:solidFill>
                  <a:srgbClr val="00B0F0"/>
                </a:solidFill>
              </a:rPr>
              <a:t>(</a:t>
            </a:r>
            <a:r>
              <a:rPr lang="en-US" sz="2400" dirty="0">
                <a:solidFill>
                  <a:srgbClr val="00B0F0"/>
                </a:solidFill>
              </a:rPr>
              <a:t>Kautz</a:t>
            </a:r>
            <a:r>
              <a:rPr lang="bs-Latn-BA" sz="2400" dirty="0">
                <a:solidFill>
                  <a:srgbClr val="00B0F0"/>
                </a:solidFill>
              </a:rPr>
              <a:t> </a:t>
            </a:r>
            <a:r>
              <a:rPr lang="bs-Latn-BA" sz="2400" dirty="0" err="1">
                <a:solidFill>
                  <a:srgbClr val="00B0F0"/>
                </a:solidFill>
              </a:rPr>
              <a:t>et</a:t>
            </a:r>
            <a:r>
              <a:rPr lang="bs-Latn-BA" sz="2400" dirty="0">
                <a:solidFill>
                  <a:srgbClr val="00B0F0"/>
                </a:solidFill>
              </a:rPr>
              <a:t> al. 2017)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35B3F-267D-4E83-8BB5-3310417D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849" y="3465810"/>
            <a:ext cx="1805298" cy="2411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D2B854-FC31-491F-A47B-6764C09A8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53" y="4017590"/>
            <a:ext cx="4359526" cy="24522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7AB34-760A-4060-ABA7-F4CBB48AF4AF}"/>
              </a:ext>
            </a:extLst>
          </p:cNvPr>
          <p:cNvSpPr/>
          <p:nvPr/>
        </p:nvSpPr>
        <p:spPr>
          <a:xfrm>
            <a:off x="248853" y="6459582"/>
            <a:ext cx="5708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https://www.fokus.ba/vijesti/bih/prizor-iz-bih-snazan-vjetar-poharao-skoro-cijelu-sumu-steta-je-ogromna-foto/1839106/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86B167-B9C9-4EE1-A008-70796D304F0B}"/>
              </a:ext>
            </a:extLst>
          </p:cNvPr>
          <p:cNvSpPr/>
          <p:nvPr/>
        </p:nvSpPr>
        <p:spPr>
          <a:xfrm>
            <a:off x="7174831" y="6415571"/>
            <a:ext cx="4038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https://ussume.ba/vijesti/--umsko-privredno-drustvo--u-opsirnoj-akciji-sanacije-cetinarskih-suma-pogodenih-susenjem-588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EE625-9B9B-4BAB-8A68-CB25648A3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630" y="4017589"/>
            <a:ext cx="4087055" cy="24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7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D41F3-7063-45F1-910B-411E6AE1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680" y="443865"/>
            <a:ext cx="8448040" cy="4351338"/>
          </a:xfrm>
        </p:spPr>
        <p:txBody>
          <a:bodyPr/>
          <a:lstStyle/>
          <a:p>
            <a:pPr marL="0" indent="0">
              <a:buNone/>
            </a:pPr>
            <a:r>
              <a:rPr lang="bs-Latn-BA" sz="3200" b="1" dirty="0"/>
              <a:t>Posljedice</a:t>
            </a:r>
            <a:endParaRPr lang="en-US" sz="3200" b="1" dirty="0"/>
          </a:p>
        </p:txBody>
      </p:sp>
      <p:pic>
        <p:nvPicPr>
          <p:cNvPr id="2050" name="Picture 2" descr="Drama u Sarajevu, još jedan muškarac pao u Miljacku">
            <a:extLst>
              <a:ext uri="{FF2B5EF4-FFF2-40B4-BE49-F238E27FC236}">
                <a16:creationId xmlns:a16="http://schemas.microsoft.com/office/drawing/2014/main" id="{F1E8DAA3-0E32-4E10-BA69-F57B6194B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75" y="2801146"/>
            <a:ext cx="4066256" cy="257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03E546-A5B4-46D2-8F76-68D1E2704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770" y="2801146"/>
            <a:ext cx="3426757" cy="2574052"/>
          </a:xfrm>
          <a:prstGeom prst="rect">
            <a:avLst/>
          </a:prstGeom>
        </p:spPr>
      </p:pic>
      <p:pic>
        <p:nvPicPr>
          <p:cNvPr id="2052" name="Picture 4" descr="POCETAK POPLAVE U BIJELJINI 2014 - YouTube">
            <a:extLst>
              <a:ext uri="{FF2B5EF4-FFF2-40B4-BE49-F238E27FC236}">
                <a16:creationId xmlns:a16="http://schemas.microsoft.com/office/drawing/2014/main" id="{C7EA9145-4169-49FB-9161-BA100796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08" y="2801146"/>
            <a:ext cx="4553969" cy="25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7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586E8-F59F-4AE6-A12D-013DB56AE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15" t="19219" r="1589" b="13814"/>
          <a:stretch/>
        </p:blipFill>
        <p:spPr>
          <a:xfrm>
            <a:off x="1210962" y="1208883"/>
            <a:ext cx="7780638" cy="4968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9E334E-5322-451A-9168-F9A138C0A334}"/>
              </a:ext>
            </a:extLst>
          </p:cNvPr>
          <p:cNvSpPr/>
          <p:nvPr/>
        </p:nvSpPr>
        <p:spPr>
          <a:xfrm>
            <a:off x="4191000" y="562552"/>
            <a:ext cx="6997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bs-Latn-BA" dirty="0"/>
              <a:t>Količina sedimenata s područja BiH </a:t>
            </a:r>
            <a:r>
              <a:rPr lang="en-US" dirty="0"/>
              <a:t>16,518,031 m³, or 323 m³/km². </a:t>
            </a:r>
          </a:p>
        </p:txBody>
      </p:sp>
    </p:spTree>
    <p:extLst>
      <p:ext uri="{BB962C8B-B14F-4D97-AF65-F5344CB8AC3E}">
        <p14:creationId xmlns:p14="http://schemas.microsoft.com/office/powerpoint/2010/main" val="258110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F039-C658-4BE8-A249-5B7B49F6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00" y="365125"/>
            <a:ext cx="7340600" cy="823595"/>
          </a:xfrm>
        </p:spPr>
        <p:txBody>
          <a:bodyPr/>
          <a:lstStyle/>
          <a:p>
            <a:r>
              <a:rPr lang="bs-Latn-BA" sz="3200" b="1" dirty="0"/>
              <a:t>Vodna erozija kao dominantan tip erozije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A9A7D-3B92-4AC2-83F4-00E69F69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/>
          <a:lstStyle/>
          <a:p>
            <a:r>
              <a:rPr lang="bs-Latn-BA" sz="2400" dirty="0"/>
              <a:t>82% teritorije sa nagibom &gt;13%</a:t>
            </a:r>
          </a:p>
          <a:p>
            <a:r>
              <a:rPr lang="bs-Latn-BA" sz="2400" dirty="0"/>
              <a:t>prisutan trend smanjenja šumskog i poljoprivrednog </a:t>
            </a:r>
            <a:r>
              <a:rPr lang="bs-Latn-BA" sz="2400" dirty="0" err="1"/>
              <a:t>zemljišta</a:t>
            </a:r>
            <a:r>
              <a:rPr lang="bs-Latn-BA" sz="2400" dirty="0"/>
              <a:t> (CORINE </a:t>
            </a:r>
            <a:r>
              <a:rPr lang="bs-Latn-BA" sz="2400" dirty="0" err="1"/>
              <a:t>Landcover</a:t>
            </a:r>
            <a:r>
              <a:rPr lang="bs-Latn-BA" sz="2400" dirty="0"/>
              <a:t> </a:t>
            </a:r>
            <a:r>
              <a:rPr lang="bs-Latn-BA" sz="2400" dirty="0" err="1"/>
              <a:t>database</a:t>
            </a:r>
            <a:r>
              <a:rPr lang="bs-Latn-BA" sz="24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F8632-40B2-42BE-9851-7F416AEB3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058" y="2783148"/>
            <a:ext cx="6393942" cy="38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7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EA2F-D6F4-4B8B-9CF8-DC779168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0" y="434459"/>
            <a:ext cx="7416800" cy="796409"/>
          </a:xfrm>
        </p:spPr>
        <p:txBody>
          <a:bodyPr/>
          <a:lstStyle/>
          <a:p>
            <a:r>
              <a:rPr lang="bs-Latn-BA" sz="3200" b="1" dirty="0"/>
              <a:t>Mapa erozije za RS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5552C-B578-488C-A7F2-9BF24D73E8D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1011" r="768" b="896"/>
          <a:stretch/>
        </p:blipFill>
        <p:spPr bwMode="auto">
          <a:xfrm>
            <a:off x="1130300" y="1345905"/>
            <a:ext cx="8177212" cy="5146970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0AF501-C3D0-4399-BAB6-D1FB1925CFE5}"/>
              </a:ext>
            </a:extLst>
          </p:cNvPr>
          <p:cNvSpPr/>
          <p:nvPr/>
        </p:nvSpPr>
        <p:spPr>
          <a:xfrm>
            <a:off x="9588637" y="5327134"/>
            <a:ext cx="1765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Tošić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et al., 2012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4E116A-A5D9-4361-9740-CDDC677F8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763808"/>
              </p:ext>
            </p:extLst>
          </p:nvPr>
        </p:nvGraphicFramePr>
        <p:xfrm>
          <a:off x="9680077" y="1495028"/>
          <a:ext cx="2363538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4883">
                  <a:extLst>
                    <a:ext uri="{9D8B030D-6E8A-4147-A177-3AD203B41FA5}">
                      <a16:colId xmlns:a16="http://schemas.microsoft.com/office/drawing/2014/main" val="4084217100"/>
                    </a:ext>
                  </a:extLst>
                </a:gridCol>
                <a:gridCol w="780809">
                  <a:extLst>
                    <a:ext uri="{9D8B030D-6E8A-4147-A177-3AD203B41FA5}">
                      <a16:colId xmlns:a16="http://schemas.microsoft.com/office/drawing/2014/main" val="1806211839"/>
                    </a:ext>
                  </a:extLst>
                </a:gridCol>
                <a:gridCol w="787846">
                  <a:extLst>
                    <a:ext uri="{9D8B030D-6E8A-4147-A177-3AD203B41FA5}">
                      <a16:colId xmlns:a16="http://schemas.microsoft.com/office/drawing/2014/main" val="4014490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hr-H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(1985)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(2011)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52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hr-H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89,1%)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87,0%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97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900" dirty="0"/>
                        <a:t>Ekstenzivna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1,22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0.87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643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Jaka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1.79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0,33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95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Srednja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11,05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5,22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72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Slaba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9,15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17,1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607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Veoma slaba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76,77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76,77</a:t>
                      </a:r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531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23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3946CAB-D033-4B7F-9721-95FCB29C39DE}"/>
              </a:ext>
            </a:extLst>
          </p:cNvPr>
          <p:cNvSpPr/>
          <p:nvPr/>
        </p:nvSpPr>
        <p:spPr>
          <a:xfrm>
            <a:off x="4272207" y="1817146"/>
            <a:ext cx="3532593" cy="101065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dirty="0"/>
              <a:t>Gubitak tla vodnom erozijom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3C5186-4780-41DA-BD2B-109B5576F9FA}"/>
              </a:ext>
            </a:extLst>
          </p:cNvPr>
          <p:cNvCxnSpPr>
            <a:cxnSpLocks/>
          </p:cNvCxnSpPr>
          <p:nvPr/>
        </p:nvCxnSpPr>
        <p:spPr>
          <a:xfrm flipH="1">
            <a:off x="1768642" y="2652385"/>
            <a:ext cx="2503566" cy="14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216C3F7-55FF-4C2D-B605-DF346FE4739D}"/>
              </a:ext>
            </a:extLst>
          </p:cNvPr>
          <p:cNvSpPr/>
          <p:nvPr/>
        </p:nvSpPr>
        <p:spPr>
          <a:xfrm>
            <a:off x="526381" y="4213640"/>
            <a:ext cx="2484521" cy="137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Erozivnost padavina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2881E3-F179-40F6-87C9-3A123108E74D}"/>
              </a:ext>
            </a:extLst>
          </p:cNvPr>
          <p:cNvSpPr/>
          <p:nvPr/>
        </p:nvSpPr>
        <p:spPr>
          <a:xfrm>
            <a:off x="3373850" y="4221659"/>
            <a:ext cx="2484521" cy="13789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E08BAD-F0EF-490D-AA65-0A2E58E4C45D}"/>
              </a:ext>
            </a:extLst>
          </p:cNvPr>
          <p:cNvSpPr/>
          <p:nvPr/>
        </p:nvSpPr>
        <p:spPr>
          <a:xfrm>
            <a:off x="6209295" y="4205615"/>
            <a:ext cx="2484521" cy="137895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Nagib i dužina padine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3540BC-1E24-4588-8E9B-75A2A4AFD965}"/>
              </a:ext>
            </a:extLst>
          </p:cNvPr>
          <p:cNvSpPr/>
          <p:nvPr/>
        </p:nvSpPr>
        <p:spPr>
          <a:xfrm>
            <a:off x="9080834" y="4201603"/>
            <a:ext cx="2484521" cy="137895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Pokrivenost vegetacijom i način korištenja </a:t>
            </a:r>
            <a:r>
              <a:rPr lang="bs-Latn-BA" dirty="0" err="1"/>
              <a:t>zemljišta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36E413-F987-4820-BE77-0FCC8B24CD7B}"/>
              </a:ext>
            </a:extLst>
          </p:cNvPr>
          <p:cNvCxnSpPr>
            <a:cxnSpLocks/>
          </p:cNvCxnSpPr>
          <p:nvPr/>
        </p:nvCxnSpPr>
        <p:spPr>
          <a:xfrm flipH="1">
            <a:off x="4448668" y="2902308"/>
            <a:ext cx="732928" cy="123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A13D39-EADA-4A85-89F5-BFAFC638F36F}"/>
              </a:ext>
            </a:extLst>
          </p:cNvPr>
          <p:cNvCxnSpPr>
            <a:cxnSpLocks/>
          </p:cNvCxnSpPr>
          <p:nvPr/>
        </p:nvCxnSpPr>
        <p:spPr>
          <a:xfrm>
            <a:off x="6823913" y="2902308"/>
            <a:ext cx="780045" cy="123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CA5FD8-75CD-451B-93A1-E2576E35C8EB}"/>
              </a:ext>
            </a:extLst>
          </p:cNvPr>
          <p:cNvCxnSpPr>
            <a:cxnSpLocks/>
          </p:cNvCxnSpPr>
          <p:nvPr/>
        </p:nvCxnSpPr>
        <p:spPr>
          <a:xfrm>
            <a:off x="7444534" y="2652385"/>
            <a:ext cx="2878560" cy="148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D62F2F-B221-45AA-B474-FDC7FD303EAD}"/>
              </a:ext>
            </a:extLst>
          </p:cNvPr>
          <p:cNvCxnSpPr/>
          <p:nvPr/>
        </p:nvCxnSpPr>
        <p:spPr>
          <a:xfrm flipV="1">
            <a:off x="9661358" y="1386540"/>
            <a:ext cx="2273969" cy="565484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D7B15B4-1895-4EEC-859E-603588B144B7}"/>
              </a:ext>
            </a:extLst>
          </p:cNvPr>
          <p:cNvSpPr/>
          <p:nvPr/>
        </p:nvSpPr>
        <p:spPr>
          <a:xfrm>
            <a:off x="10005252" y="1672767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CFE0CB-862D-44FD-9BC8-666DF1512794}"/>
              </a:ext>
            </a:extLst>
          </p:cNvPr>
          <p:cNvSpPr/>
          <p:nvPr/>
        </p:nvSpPr>
        <p:spPr>
          <a:xfrm>
            <a:off x="11039970" y="1434666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0B429E-F6C9-4875-95F3-151EA0B03935}"/>
              </a:ext>
            </a:extLst>
          </p:cNvPr>
          <p:cNvCxnSpPr/>
          <p:nvPr/>
        </p:nvCxnSpPr>
        <p:spPr>
          <a:xfrm>
            <a:off x="10768264" y="640204"/>
            <a:ext cx="0" cy="938841"/>
          </a:xfrm>
          <a:prstGeom prst="straightConnector1">
            <a:avLst/>
          </a:prstGeom>
          <a:ln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11CF685-12D8-4552-A24F-F46B67746054}"/>
              </a:ext>
            </a:extLst>
          </p:cNvPr>
          <p:cNvSpPr/>
          <p:nvPr/>
        </p:nvSpPr>
        <p:spPr>
          <a:xfrm>
            <a:off x="10029317" y="1164753"/>
            <a:ext cx="738947" cy="565484"/>
          </a:xfrm>
          <a:custGeom>
            <a:avLst/>
            <a:gdLst>
              <a:gd name="connsiteX0" fmla="*/ 498527 w 498527"/>
              <a:gd name="connsiteY0" fmla="*/ 433948 h 530200"/>
              <a:gd name="connsiteX1" fmla="*/ 125548 w 498527"/>
              <a:gd name="connsiteY1" fmla="*/ 811 h 530200"/>
              <a:gd name="connsiteX2" fmla="*/ 5232 w 498527"/>
              <a:gd name="connsiteY2" fmla="*/ 530200 h 5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527" h="530200">
                <a:moveTo>
                  <a:pt x="498527" y="433948"/>
                </a:moveTo>
                <a:cubicBezTo>
                  <a:pt x="353145" y="209358"/>
                  <a:pt x="207764" y="-15231"/>
                  <a:pt x="125548" y="811"/>
                </a:cubicBezTo>
                <a:cubicBezTo>
                  <a:pt x="43332" y="16853"/>
                  <a:pt x="-18831" y="506137"/>
                  <a:pt x="5232" y="530200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808C6D0-B6B8-4DAF-A593-6B140D3546C9}"/>
              </a:ext>
            </a:extLst>
          </p:cNvPr>
          <p:cNvSpPr/>
          <p:nvPr/>
        </p:nvSpPr>
        <p:spPr>
          <a:xfrm>
            <a:off x="10780295" y="1164753"/>
            <a:ext cx="312821" cy="471542"/>
          </a:xfrm>
          <a:custGeom>
            <a:avLst/>
            <a:gdLst>
              <a:gd name="connsiteX0" fmla="*/ 0 w 312821"/>
              <a:gd name="connsiteY0" fmla="*/ 471542 h 471542"/>
              <a:gd name="connsiteX1" fmla="*/ 120316 w 312821"/>
              <a:gd name="connsiteY1" fmla="*/ 2310 h 471542"/>
              <a:gd name="connsiteX2" fmla="*/ 312821 w 312821"/>
              <a:gd name="connsiteY2" fmla="*/ 291068 h 47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" h="471542">
                <a:moveTo>
                  <a:pt x="0" y="471542"/>
                </a:moveTo>
                <a:cubicBezTo>
                  <a:pt x="34089" y="251965"/>
                  <a:pt x="68179" y="32389"/>
                  <a:pt x="120316" y="2310"/>
                </a:cubicBezTo>
                <a:cubicBezTo>
                  <a:pt x="172453" y="-27769"/>
                  <a:pt x="270710" y="244947"/>
                  <a:pt x="312821" y="291068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EDFD4C-AC16-4B0E-9157-379E6591D563}"/>
              </a:ext>
            </a:extLst>
          </p:cNvPr>
          <p:cNvSpPr txBox="1"/>
          <p:nvPr/>
        </p:nvSpPr>
        <p:spPr>
          <a:xfrm>
            <a:off x="10260879" y="348481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Razdvajanje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111B26-AEFB-4631-BE3F-0675F3E6245E}"/>
              </a:ext>
            </a:extLst>
          </p:cNvPr>
          <p:cNvSpPr txBox="1"/>
          <p:nvPr/>
        </p:nvSpPr>
        <p:spPr>
          <a:xfrm rot="18489266">
            <a:off x="9362935" y="1067610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Transport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98402D-FED4-4ADD-83F4-E86CA860E7E7}"/>
              </a:ext>
            </a:extLst>
          </p:cNvPr>
          <p:cNvSpPr txBox="1"/>
          <p:nvPr/>
        </p:nvSpPr>
        <p:spPr>
          <a:xfrm rot="20913913">
            <a:off x="8662791" y="173448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Sedimentacija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C2090-A62E-4014-AAA0-974C475B71C1}"/>
              </a:ext>
            </a:extLst>
          </p:cNvPr>
          <p:cNvSpPr txBox="1"/>
          <p:nvPr/>
        </p:nvSpPr>
        <p:spPr>
          <a:xfrm>
            <a:off x="3867505" y="566241"/>
            <a:ext cx="3937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3200" b="1" dirty="0"/>
              <a:t>Glavni faktori erozije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29427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7626</TotalTime>
  <Words>2660</Words>
  <Application>Microsoft Office PowerPoint</Application>
  <PresentationFormat>Widescreen</PresentationFormat>
  <Paragraphs>654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Candara</vt:lpstr>
      <vt:lpstr>Times New Roman</vt:lpstr>
      <vt:lpstr>Office Theme</vt:lpstr>
      <vt:lpstr>  ZEMLJIŠTE I EROZIJA – VAŽNOST POZNAVANJA OBILJEŽJA ZEMLJIŠTA ZA PREVENCIJU EROZIJE</vt:lpstr>
      <vt:lpstr>PowerPoint Presentation</vt:lpstr>
      <vt:lpstr>PowerPoint Presentation</vt:lpstr>
      <vt:lpstr>Prirodni poremećaji šumskog ekosistema koji ubrzavaju erozione procese:</vt:lpstr>
      <vt:lpstr>PowerPoint Presentation</vt:lpstr>
      <vt:lpstr>PowerPoint Presentation</vt:lpstr>
      <vt:lpstr>Vodna erozija kao dominantan tip erozije</vt:lpstr>
      <vt:lpstr>Mapa erozije za 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Zaštitna uloga prostirke, proraslost korijenom prizemne vegetacije</vt:lpstr>
      <vt:lpstr>PowerPoint Presentation</vt:lpstr>
      <vt:lpstr>Serija tla na krečnjaku i dolomitu Sirozem na krečnjaku-crnica na krečnjaku/rendzina na moreni-smeđe tlo-ilimerizovano </vt:lpstr>
      <vt:lpstr>PowerPoint Presentation</vt:lpstr>
      <vt:lpstr>Serija tla na silikatnim supstratima Sirozem(silikatni) – humusno silikatno –  kiselo smeđe tlo – Ilimerizovano/smeđe podzolasto/podzol</vt:lpstr>
      <vt:lpstr>PowerPoint Presentation</vt:lpstr>
      <vt:lpstr>Serija tla na silikatnim supstratima Sirozem(silikatni) – humusno silikatno –  rendzina  smeđe na peridotitu – eutrično smeđe - Ilimerizovano/smeđe duboko - pseudoglej</vt:lpstr>
      <vt:lpstr>Serija tla na silikatnim supstratima Smonica</vt:lpstr>
      <vt:lpstr>PowerPoint Presentation</vt:lpstr>
      <vt:lpstr>DOBRO DOŠLI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Sinisa</dc:creator>
  <cp:lastModifiedBy>BC</cp:lastModifiedBy>
  <cp:revision>348</cp:revision>
  <dcterms:created xsi:type="dcterms:W3CDTF">2018-12-08T13:04:29Z</dcterms:created>
  <dcterms:modified xsi:type="dcterms:W3CDTF">2021-05-27T08:52:29Z</dcterms:modified>
</cp:coreProperties>
</file>