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261" r:id="rId5"/>
    <p:sldId id="309" r:id="rId6"/>
    <p:sldId id="294" r:id="rId7"/>
    <p:sldId id="306" r:id="rId8"/>
    <p:sldId id="305" r:id="rId9"/>
    <p:sldId id="304" r:id="rId10"/>
    <p:sldId id="262" r:id="rId11"/>
    <p:sldId id="263" r:id="rId12"/>
    <p:sldId id="264" r:id="rId13"/>
    <p:sldId id="265" r:id="rId14"/>
    <p:sldId id="266" r:id="rId15"/>
    <p:sldId id="267" r:id="rId16"/>
    <p:sldId id="310" r:id="rId17"/>
    <p:sldId id="296" r:id="rId18"/>
    <p:sldId id="277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80117" autoAdjust="0"/>
  </p:normalViewPr>
  <p:slideViewPr>
    <p:cSldViewPr snapToGrid="0">
      <p:cViewPr varScale="1">
        <p:scale>
          <a:sx n="92" d="100"/>
          <a:sy n="92" d="100"/>
        </p:scale>
        <p:origin x="15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9598B6-9E34-45D4-B4D3-824BBF7702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86A93-AE76-4E93-8B7F-3B4B0F3440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11E652-19DD-41D6-87A4-CA19DA52D36B}" type="datetimeFigureOut">
              <a:rPr lang="hr-HR"/>
              <a:pPr>
                <a:defRPr/>
              </a:pPr>
              <a:t>16.9.2021.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0BE51A-A7FC-4882-8D65-5867B0BCA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3E6AB8-29C6-4E7A-AEA9-2A66644F2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FA0FC-8431-42D7-BA9C-09D9E6C2E3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DCBED-AF13-4B12-8B62-89DFF5ECB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BF3AB5-57EF-4CDF-94ED-8D891D043B7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Pechony+O&amp;cauthor_id=2097491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ubmed.ncbi.nlm.nih.gov/?term=Shindell+DT&amp;cauthor_id=20974914" TargetMode="External"/><Relationship Id="rId4" Type="http://schemas.openxmlformats.org/officeDocument/2006/relationships/hyperlink" Target="https://pubmed.ncbi.nlm.nih.gov/20974914/#affiliation-1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9161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Pretpostavljamo da su znanja vezana za zemljište kod inžinjera šumarstva pretežno vezana za njihovu tipsku pripadnost i </a:t>
            </a:r>
          </a:p>
          <a:p>
            <a:r>
              <a:rPr lang="hr-HR" dirty="0"/>
              <a:t>Poziciju koje tlo ima u prepoznavanju tipa staništa i određivanja gazdinske klase. </a:t>
            </a:r>
          </a:p>
          <a:p>
            <a:r>
              <a:rPr lang="hr-HR" dirty="0"/>
              <a:t>Brojne su kategorije zemljišta i ona se teško mogu klasificirati u po erozivnosti kada je riječ o njihovoj tipskoj pripadnosti jer zemljišta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5597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Ovo su zemljišta koja imaju krupne pore.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Visoka infiltracija..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Ona nisu povezana..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Nisu kohezivni .. Kompost može stabilizirati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687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To su i dalje rastresita tla.. Dominiraju krupne i srednje pore...</a:t>
            </a:r>
          </a:p>
          <a:p>
            <a:r>
              <a:rPr lang="hr-HR" dirty="0"/>
              <a:t>U njima ima više praha, tako da će se pore napuniti praškastom frakcijom, doće do zbijanja i ona se onda mogu urušiti i prestat će upijati vodu..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0577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Kod ovog zemljišta se mogu primjetiti grude, grudice...</a:t>
            </a:r>
          </a:p>
          <a:p>
            <a:r>
              <a:rPr lang="hr-HR" dirty="0"/>
              <a:t>Ovo je zemljište sa glinama kao što su kaolinitske gline iz granita mnogo više nutritienata ..</a:t>
            </a:r>
          </a:p>
          <a:p>
            <a:r>
              <a:rPr lang="hr-HR" dirty="0"/>
              <a:t>Ovo su dosta stabilna tla..Ovo su najbolja moguća zemljišta.</a:t>
            </a:r>
          </a:p>
          <a:p>
            <a:r>
              <a:rPr lang="hr-HR" dirty="0"/>
              <a:t>Pogotovo ako je moguće unaprijediti strukturu tla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6877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3:1 padina</a:t>
            </a:r>
          </a:p>
          <a:p>
            <a:r>
              <a:rPr lang="hr-HR" dirty="0"/>
              <a:t>2:1 padina</a:t>
            </a:r>
          </a:p>
          <a:p>
            <a:r>
              <a:rPr lang="hr-HR" dirty="0"/>
              <a:t>1..5:1 – kreće se naniže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0610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3:1 padina</a:t>
            </a:r>
          </a:p>
          <a:p>
            <a:r>
              <a:rPr lang="hr-HR" dirty="0"/>
              <a:t>2:1 padina</a:t>
            </a:r>
          </a:p>
          <a:p>
            <a:r>
              <a:rPr lang="hr-HR" dirty="0"/>
              <a:t>1..5:1 – kreće se naniže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719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Nećemo puno govoriti o tome šta je tlo, moguće da se neko sjeća rečenice iz udžbenika da je u šumarstvu tvo osnovno sredstvo proizvodnje, pa se ta definicija dalje proširuje shodno njegovim funkcijama</a:t>
            </a:r>
          </a:p>
          <a:p>
            <a:r>
              <a:rPr lang="hr-HR" dirty="0"/>
              <a:t>kao što su infiltracija, transformacija ...</a:t>
            </a:r>
          </a:p>
          <a:p>
            <a:r>
              <a:rPr lang="hr-HR" dirty="0"/>
              <a:t>Karakteriše se promjenjivim i neujednačnim osobinama u pogledu svih njegovih osobina što je otežavajuća okolnost za generalizaciju bilo kakvog zaključka vezano za tlo.</a:t>
            </a:r>
          </a:p>
          <a:p>
            <a:r>
              <a:rPr lang="bs-Latn-BA" dirty="0"/>
              <a:t>1.Olujni vjetar je jedan od najštetnijih prirodnih faktora, samo u EU procjenjuje se da se troši oko 5milijardi eura za otklanjanje šteta olujnog vjetra. Broj prijavljenih olujnih događaja se </a:t>
            </a:r>
            <a:r>
              <a:rPr lang="bs-Latn-BA" dirty="0" err="1"/>
              <a:t>povećava</a:t>
            </a:r>
            <a:r>
              <a:rPr lang="bs-Latn-BA" dirty="0"/>
              <a:t> u toku posljednjeg desetljeća, ali nema </a:t>
            </a:r>
            <a:r>
              <a:rPr lang="bs-Latn-BA" dirty="0" err="1"/>
              <a:t>koncenzusa</a:t>
            </a:r>
            <a:r>
              <a:rPr lang="bs-Latn-BA" dirty="0"/>
              <a:t> da su ti događaji posljedica klimatskih promjena u </a:t>
            </a:r>
            <a:r>
              <a:rPr lang="bs-Latn-BA" dirty="0" err="1"/>
              <a:t>Europi</a:t>
            </a:r>
            <a:r>
              <a:rPr lang="bs-Latn-BA" dirty="0"/>
              <a:t>. </a:t>
            </a:r>
            <a:r>
              <a:rPr lang="en-US" dirty="0" err="1"/>
              <a:t>Spinoni</a:t>
            </a:r>
            <a:r>
              <a:rPr lang="en-US" dirty="0"/>
              <a:t> J., </a:t>
            </a:r>
            <a:r>
              <a:rPr lang="en-US" dirty="0" err="1"/>
              <a:t>Formetta</a:t>
            </a:r>
            <a:r>
              <a:rPr lang="en-US" dirty="0"/>
              <a:t> G.(a) , </a:t>
            </a:r>
            <a:r>
              <a:rPr lang="en-US" dirty="0" err="1"/>
              <a:t>Mentaschi</a:t>
            </a:r>
            <a:r>
              <a:rPr lang="en-US" dirty="0"/>
              <a:t> L., </a:t>
            </a:r>
            <a:r>
              <a:rPr lang="en-US" dirty="0" err="1"/>
              <a:t>Forzieri</a:t>
            </a:r>
            <a:r>
              <a:rPr lang="en-US" dirty="0"/>
              <a:t> G., and </a:t>
            </a:r>
            <a:r>
              <a:rPr lang="en-US" dirty="0" err="1"/>
              <a:t>Feyen</a:t>
            </a:r>
            <a:r>
              <a:rPr lang="en-US" dirty="0"/>
              <a:t> L., Global warming and windstorm impacts in the EU, EUR 29960 EN, Publications Office of the European Union, Luxembourg, 2020, ISBN 978-92-76-12955-4, doi:10.2760/039014. JRC118595.</a:t>
            </a:r>
            <a:r>
              <a:rPr lang="bs-Latn-BA" dirty="0"/>
              <a:t> </a:t>
            </a:r>
            <a:r>
              <a:rPr lang="en-US" dirty="0"/>
              <a:t>Absolute</a:t>
            </a:r>
          </a:p>
          <a:p>
            <a:r>
              <a:rPr lang="en-US" dirty="0"/>
              <a:t>losses are highest in Germany (850 €million/year), France (680 €million/year), Italy (540 €million/year) and the</a:t>
            </a:r>
          </a:p>
          <a:p>
            <a:r>
              <a:rPr lang="en-US" dirty="0"/>
              <a:t>UK (530 €million/year), while impacts relative to the size of the economy are double the EU average in Bulgaria</a:t>
            </a:r>
          </a:p>
          <a:p>
            <a:r>
              <a:rPr lang="en-US" dirty="0"/>
              <a:t>and Estonia (0.08% of GDP), and 0.07% of GDP in Latvia, Lithuania and Slovenia.</a:t>
            </a:r>
            <a:endParaRPr lang="bs-Latn-BA" dirty="0"/>
          </a:p>
          <a:p>
            <a:endParaRPr lang="bs-Latn-BA" dirty="0"/>
          </a:p>
          <a:p>
            <a:r>
              <a:rPr lang="bs-Latn-BA" dirty="0"/>
              <a:t>2. S druge strane brojna </a:t>
            </a:r>
            <a:r>
              <a:rPr lang="bs-Latn-BA" dirty="0" err="1"/>
              <a:t>istraživanja</a:t>
            </a:r>
            <a:r>
              <a:rPr lang="bs-Latn-BA" dirty="0"/>
              <a:t> povezuju promjene klime sa promjenama u obrascu u pojavljivanju požara </a:t>
            </a:r>
            <a:r>
              <a:rPr lang="bs-Latn-BA" dirty="0" err="1"/>
              <a:t>istraživanja</a:t>
            </a:r>
            <a:r>
              <a:rPr lang="bs-Latn-BA" dirty="0"/>
              <a:t> upućuju da učestalost požara u rano proljeće </a:t>
            </a:r>
            <a:r>
              <a:rPr lang="bs-Latn-BA" dirty="0" err="1"/>
              <a:t>povećava</a:t>
            </a:r>
            <a:r>
              <a:rPr lang="bs-Latn-BA" dirty="0"/>
              <a:t>, iako su proljetni i jesenji požari vezani uz ljudske aktivnosti, oni su najopasniji za kontinentalnu klimu zbog toga što su u tom periodu i najveće padavine. Projekcije upućuju na to da će požari biti uzrokovani </a:t>
            </a:r>
            <a:r>
              <a:rPr lang="bs-Latn-BA" dirty="0" err="1"/>
              <a:t>climatskim</a:t>
            </a:r>
            <a:r>
              <a:rPr lang="bs-Latn-BA" dirty="0"/>
              <a:t> promjenama rasta temperature i da smanjivati količina vegetacije na 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 Pechony</a:t>
            </a:r>
            <a:r>
              <a:rPr lang="de-DE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National Aeronautics and Space Administration Goddard Institute for Space Studies and Columbia University, 2880 Broadway, New York, NY 10025, USA. opechony@giss.nasa.gov"/>
              </a:rPr>
              <a:t>1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 T Shindell</a:t>
            </a:r>
            <a:r>
              <a:rPr lang="bs-Latn-B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2010</a:t>
            </a:r>
            <a:endParaRPr lang="bs-Latn-BA" dirty="0"/>
          </a:p>
          <a:p>
            <a:endParaRPr lang="bs-Latn-BA" dirty="0"/>
          </a:p>
          <a:p>
            <a:r>
              <a:rPr lang="en-US" dirty="0"/>
              <a:t>3</a:t>
            </a:r>
            <a:r>
              <a:rPr lang="bs-Latn-BA" dirty="0"/>
              <a:t>. Projekcije klimatskih promjena u južnom dijelu </a:t>
            </a:r>
            <a:r>
              <a:rPr lang="bs-Latn-BA" dirty="0" err="1"/>
              <a:t>Europe</a:t>
            </a:r>
            <a:r>
              <a:rPr lang="bs-Latn-BA" dirty="0"/>
              <a:t> upućuju na zatopljenje, povećanja broja toplotnih talasa, veću sušu i češće i duže požare. JRC PESTAIII upućuju na povećanje požara. </a:t>
            </a:r>
          </a:p>
          <a:p>
            <a:r>
              <a:rPr lang="bs-Latn-BA" dirty="0"/>
              <a:t>Modeli koriste podatke o suhoći ekosistema i </a:t>
            </a:r>
            <a:r>
              <a:rPr lang="bs-Latn-BA" dirty="0" err="1"/>
              <a:t>zemljišta</a:t>
            </a:r>
            <a:r>
              <a:rPr lang="bs-Latn-BA" dirty="0"/>
              <a:t> za predikciju požara.</a:t>
            </a:r>
          </a:p>
          <a:p>
            <a:r>
              <a:rPr lang="bs-Latn-BA" dirty="0"/>
              <a:t>https://www.eea.europa.eu/data-and-maps/indicators/forest-fire-danger-3/assessment/#_edn9</a:t>
            </a:r>
          </a:p>
          <a:p>
            <a:endParaRPr lang="bs-Latn-BA" dirty="0"/>
          </a:p>
          <a:p>
            <a:r>
              <a:rPr lang="bs-Latn-BA" dirty="0"/>
              <a:t>3. </a:t>
            </a:r>
            <a:r>
              <a:rPr lang="bs-Latn-BA" dirty="0" err="1"/>
              <a:t>Prenamnoženje</a:t>
            </a:r>
            <a:r>
              <a:rPr lang="bs-Latn-BA" dirty="0"/>
              <a:t> insekata, bolesti i divljač tako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697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Vodna erozija je svakako najznačajniji faktor degradacije zemljišta uopšte kao takva je prepoznata.</a:t>
            </a:r>
          </a:p>
          <a:p>
            <a:r>
              <a:rPr lang="hr-HR" dirty="0"/>
              <a:t>Vjerujem da je to jedna od degradacijskih pojava koja je među onim uočljivim jer mnoge oblike degradacije oko eksperta a ne lajika ne može da uoči.</a:t>
            </a:r>
          </a:p>
          <a:p>
            <a:r>
              <a:rPr lang="hr-HR" dirty="0"/>
              <a:t>Eroziju je moguće uočiti i to na osnovu voda koje cirkuliraju određenim terenom, ali obično konkretna reakcija izostaje sve do onih momenata kada je tlo nepovratno degradirano i uništeno.</a:t>
            </a:r>
          </a:p>
          <a:p>
            <a:endParaRPr lang="hr-HR" dirty="0"/>
          </a:p>
          <a:p>
            <a:r>
              <a:rPr lang="hr-HR" dirty="0"/>
              <a:t>Vodna erozija se dijeli na:</a:t>
            </a:r>
          </a:p>
          <a:p>
            <a:r>
              <a:rPr lang="hr-HR" dirty="0"/>
              <a:t>Slojevita (površinska) – glavni faktor je udar kišnih kapi pojavljuju se linijski tokovi kišnih kapi (ova erozija zahvata širi prostor ravnomjerno) ali se vidi tek kada se odnese humusni sloj </a:t>
            </a:r>
          </a:p>
          <a:p>
            <a:r>
              <a:rPr lang="hr-HR" dirty="0"/>
              <a:t>Brazdasta – pojavljuje se kada se tokovi vode koncentrišu u plitke brazde.Brazde i kanalići se mogu ukloniti oranjem čime se ponovo homogenizira zemljište to se dešava duž linija izvlačenja drveta ili na opožarenim površinama. </a:t>
            </a:r>
          </a:p>
          <a:p>
            <a:r>
              <a:rPr lang="hr-HR" dirty="0"/>
              <a:t>Jaružasta</a:t>
            </a:r>
          </a:p>
          <a:p>
            <a:r>
              <a:rPr lang="hr-HR" dirty="0"/>
              <a:t>Klizišta</a:t>
            </a:r>
          </a:p>
          <a:p>
            <a:endParaRPr lang="hr-HR" dirty="0"/>
          </a:p>
          <a:p>
            <a:r>
              <a:rPr lang="hr-HR" dirty="0"/>
              <a:t>Postoje oblici erozije među kojima je erozija koja formira kanale i cijevi u tlu, karstna erozija i riječna erozija o kojima se neće više govoriti u ovom radu.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20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Oštećenja tla, ocijenjena na terenu, su ovisila o poziciji profila, kategoriji šumskog puta, obliku reljefa, periodu nakon poremećaja i zakorovljenosti (Slika 11). Na osnovu podataka šumskogospodarske osnove za GJ „Igman“ udio šumskih komunikacija je iznosio oko 1,5 %. </a:t>
            </a:r>
          </a:p>
          <a:p>
            <a:r>
              <a:rPr lang="hr-HR" dirty="0"/>
              <a:t>Na osnovu vlastitih mjerenja, udio šumskih vlaka na istraživačkim plohama, koji je izračunat na osnovu podataka dobijenih terenskim mjerenjem, je iznosio 1,2% u odjeljenju 128, 7,2% u odjeljenju 125, 4,1% u odjeljenju 126 i oko 1,5% u odjeljenju 127.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5783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s-Latn-BA" dirty="0"/>
              <a:t>Šta podrazumijeva erozija </a:t>
            </a:r>
          </a:p>
          <a:p>
            <a:pPr marL="0" indent="0">
              <a:buNone/>
            </a:pPr>
            <a:r>
              <a:rPr lang="bs-Latn-BA" dirty="0"/>
              <a:t>Razdvajanje</a:t>
            </a:r>
          </a:p>
          <a:p>
            <a:pPr marL="0" indent="0">
              <a:buNone/>
            </a:pPr>
            <a:r>
              <a:rPr lang="bs-Latn-BA" dirty="0"/>
              <a:t>Transport</a:t>
            </a:r>
          </a:p>
          <a:p>
            <a:pPr marL="0" indent="0">
              <a:buNone/>
            </a:pPr>
            <a:r>
              <a:rPr lang="bs-Latn-BA" dirty="0"/>
              <a:t>Sedimentacija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Glavni faktori erozije (potencijalnog razvoja erozije) su jačina padavina i količina padavina (masa kapi i brzina padanja=energija), odnosno tekuća voda koja se kreće niz padinu preko </a:t>
            </a:r>
            <a:r>
              <a:rPr lang="bs-Latn-BA" dirty="0" err="1"/>
              <a:t>zemljišta</a:t>
            </a:r>
            <a:r>
              <a:rPr lang="bs-Latn-BA" dirty="0"/>
              <a:t> što je funkcija nagiba.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Bez obzira na postojanje uslova za potencijalnu eroziju, stvarna erozija moguće da ne postoji zahvaljujući vegetacijskom </a:t>
            </a:r>
            <a:r>
              <a:rPr lang="bs-Latn-BA" dirty="0" err="1"/>
              <a:t>pokrivaču</a:t>
            </a:r>
            <a:r>
              <a:rPr lang="bs-Latn-BA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Dakle, tek gubitkom vegetacijskog </a:t>
            </a:r>
            <a:r>
              <a:rPr lang="bs-Latn-BA" dirty="0" err="1"/>
              <a:t>pokrivača</a:t>
            </a:r>
            <a:r>
              <a:rPr lang="bs-Latn-BA" dirty="0"/>
              <a:t> može doći do razvoja erozionih procesa, gubitkom ankera koji je korijen ili pokrivenost tla prostirkom.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Koje su posljedice: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4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Najvažnija obilježja tla koja utiču na erozivnost su tekstura/granulometrijski sastav. </a:t>
            </a:r>
            <a:br>
              <a:rPr lang="hr-HR" dirty="0"/>
            </a:br>
            <a:r>
              <a:rPr lang="hr-HR" dirty="0"/>
              <a:t>On utiče direktno na otpornost tla na eroziju te ukoliko je tlo više pjeskovito njegova otpornost je manja jer su čestice odvojene ne drže se skupa. </a:t>
            </a:r>
          </a:p>
          <a:p>
            <a:r>
              <a:rPr lang="hr-HR" dirty="0"/>
              <a:t>Tla sa veći udjelom gline pružaju veću otpornost na eroziju . Međutim kod tla sa većim udjelom gline zbog manje infiltracione moće stvara se površinski oticaj i uopšte postoje specifičnosti u smislu erozije, kretanja vode, formiranja kaverni u tlu i sl. </a:t>
            </a:r>
          </a:p>
          <a:p>
            <a:r>
              <a:rPr lang="hr-HR" dirty="0"/>
              <a:t>Kod tla sa većim udjelom gline bitan je mineraloški sastav odnoso odnos ..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6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Erodibilnost u odnosu na tip tla i teksturu</a:t>
            </a:r>
            <a:br>
              <a:rPr lang="hr-HR" dirty="0"/>
            </a:br>
            <a:r>
              <a:rPr lang="hr-HR" dirty="0"/>
              <a:t>Aguirre-Salado et al.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Filling the European blank spot—Swiss soil erodibility assessment with topsoil samples Simon Schmidt1*, Cristiano Ballabio2, Christine Alewell1, </a:t>
            </a:r>
            <a:r>
              <a:rPr lang="en-US" dirty="0" err="1"/>
              <a:t>Panos</a:t>
            </a:r>
            <a:r>
              <a:rPr lang="en-US" dirty="0"/>
              <a:t> Panagos2, and Katrin Meusburger1,3 1 Environmental Geosciences, University of Basel, Ber</a:t>
            </a:r>
          </a:p>
          <a:p>
            <a:r>
              <a:rPr lang="bs-Latn-BA" dirty="0" err="1"/>
              <a:t>Erodibilnost</a:t>
            </a:r>
            <a:r>
              <a:rPr lang="bs-Latn-BA" dirty="0"/>
              <a:t> površinskog sloja u Švicarskoj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49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https://hal.archives-ouvertes.fr/hal-01007538/file/TGRG.pdf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4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Pretpostavljamo da su znanja vezana za zemljište kod inžinjera šumarstva pretežno vezana za njihovu tipsku pripadnost i </a:t>
            </a:r>
          </a:p>
          <a:p>
            <a:r>
              <a:rPr lang="hr-HR" dirty="0"/>
              <a:t>Poziciju koje tlo ima u prepoznavanju tipa staništa i određivanja gazdinske klase. </a:t>
            </a:r>
          </a:p>
          <a:p>
            <a:r>
              <a:rPr lang="hr-HR" dirty="0"/>
              <a:t>Brojne su kategorije zemljišta i ona se teško mogu klasificirati u po erozivnosti kada je riječ o njihovoj tipskoj pripadnosti jer zemljišta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F3AB5-57EF-4CDF-94ED-8D891D043B7C}" type="slidenum">
              <a:rPr lang="hr-HR" smtClean="0"/>
              <a:pPr>
                <a:defRPr/>
              </a:pPr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966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D551B-6315-4BC3-BB1E-08D2EC2E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118A-ED9E-4419-95B8-7BB4A2B50D6F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F0EE8-7C9B-4F99-B461-70D53DF6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A308A-8633-4212-A4C9-DB69FD28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0092-2C1A-4B7C-B6F4-97D66A3A421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3911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93538-B297-46F9-A2E5-2EA03E3B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50B17-9CE8-4543-BD59-512AE00659D3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535EA-03D5-40CE-BD4A-1D79B99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F316C-A548-47D3-AD2E-81FF5D69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C307-C80A-4113-8EE0-317DC5F2998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1702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2DC54-9DE9-4FDF-A7BC-9A63B8BD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7243-E216-4CA7-BBEF-03A65B35D219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D7285-10B5-4D40-A03F-86E228591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DC9E2-97D1-4229-9D37-07B10E64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837A-F914-4446-8845-6D590FC74DA7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9759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4" y="365125"/>
            <a:ext cx="745943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07581-2246-4B8A-8F1C-94D43DD7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3DA57-573D-4832-AFD1-BA2C2D5524A4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2429-4B68-4397-82C6-53817401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10E4B-6B7E-4BCB-82F4-E7AB4C02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F64E8-152C-4A60-9326-91DAF828527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5026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11A1-5F22-4066-AB5D-8E97827D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6B1E2-D220-4372-A1C7-61623B7141AD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1E78A-407A-40E6-B05E-DDD0DEDA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5377E-3F62-4D07-BDAE-F9A85DD9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1BD5-0881-4864-BE00-FF3B5A3DEF0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1890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808CC4-F423-42F9-BAEB-7FFF8E521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655C3-2D6E-4F84-B8DF-88D481752B9A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456533-5B95-4768-A445-29F046E5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30EB38-8039-451B-BC03-3F84DFED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B1FC2-AC2A-4E55-908D-B64BBA1BDCE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775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A4AD44-6ECB-4930-B373-E518FB1E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EA85-CC20-4184-BB5C-1010CAC9FCDE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A2747A-8FAA-46F6-AC9C-5269E83C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5A9F93-16A4-41D0-B608-1E78FBC25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F531-E81B-49C1-8357-F366C859485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329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029A81-A9D8-4426-9952-112E66CD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CAD6-CD4E-4AEB-8528-C32EE33D075B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2BC693-9991-4CB4-AD3A-C4EF7980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98B4F-8860-46F6-A096-FECDE69D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2CEA-6336-4B14-8943-B0A1DEB5601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9830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D7C1473-DE03-48A8-88AD-E53FF33E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5525C-FA29-4DCA-BB87-80BB52E8F263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FA2B69-1B5B-4DFE-B9C3-023B5CBE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344C4E-FC7E-43E7-B678-BF3DFEAD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25844-6328-44CD-A4D6-268991ADFC9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2790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53C7BB-49C0-47BF-AA08-EECE2220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C6916-621B-40F7-A61C-EF824A0CEEA2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6DAA5D-2783-4CF9-81C9-BC3DEBAF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69A22F-D3F1-448E-9E44-95848CDB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F7827-CACB-4896-BE01-7FA89C31A66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9611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r-Cyrl-R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172E1B-2E41-4140-9810-B86074B9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665E9-FD66-47CB-BCA1-927482F284AB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B224EB-800D-438E-BD25-10961366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242CB2-E64E-442F-AAB8-22DE198D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6A857-9D55-439B-8FCC-211797AB63C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39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03D3180-6878-4881-A0AC-C615DAB7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5A094DA-A3D8-4AA8-A5EC-6EA918F933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D4F4D-789C-4E98-A2A6-A266A9BD1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6B8354-2EF8-4E48-89B1-50385F1BAFA6}" type="datetimeFigureOut">
              <a:rPr lang="sr-Cyrl-RS"/>
              <a:pPr>
                <a:defRPr/>
              </a:pPr>
              <a:t>16.09.2021.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CFBE3-F638-4370-85B4-B2CFCEAEB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B26F-0601-49D9-8BF2-5AD97355E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8A5F8D-F9B9-4436-9051-9E862FA5F14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anose="020E0502030303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sfb.bg.ac.rs/" TargetMode="External"/><Relationship Id="rId7" Type="http://schemas.openxmlformats.org/officeDocument/2006/relationships/hyperlink" Target="https://www.znrfak.ni.ac.rs/" TargetMode="External"/><Relationship Id="rId12" Type="http://schemas.openxmlformats.org/officeDocument/2006/relationships/hyperlink" Target="https://www.setof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lj.uns.ac.rs/" TargetMode="External"/><Relationship Id="rId11" Type="http://schemas.openxmlformats.org/officeDocument/2006/relationships/hyperlink" Target="https://www.unsa.ba/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hyperlink" Target="https://www.unibl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81DAAEA4-B522-400B-BBDB-98AD656A8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37" y="5140736"/>
            <a:ext cx="4429660" cy="703095"/>
          </a:xfrm>
        </p:spPr>
        <p:txBody>
          <a:bodyPr/>
          <a:lstStyle/>
          <a:p>
            <a:pPr algn="l" eaLnBrk="1" hangingPunct="1"/>
            <a:r>
              <a:rPr lang="bs-Latn-BA" sz="3600" b="1" dirty="0">
                <a:solidFill>
                  <a:schemeClr val="bg1"/>
                </a:solidFill>
              </a:rPr>
              <a:t>poplava i erozije zemljišta</a:t>
            </a:r>
            <a:br>
              <a:rPr lang="bs-Latn-BA" sz="3600" b="1" dirty="0">
                <a:solidFill>
                  <a:schemeClr val="bg1"/>
                </a:solidFill>
              </a:rPr>
            </a:br>
            <a:r>
              <a:rPr lang="bs-Latn-BA" sz="3200" b="1" dirty="0">
                <a:solidFill>
                  <a:schemeClr val="bg1"/>
                </a:solidFill>
              </a:rPr>
              <a:t>(Upravljanje i sanacija traktorskim putevima – vlakama)</a:t>
            </a:r>
            <a:br>
              <a:rPr lang="bs-Latn-BA" sz="3200" b="1" dirty="0">
                <a:solidFill>
                  <a:schemeClr val="bg1"/>
                </a:solidFill>
              </a:rPr>
            </a:br>
            <a:br>
              <a:rPr lang="bs-Latn-BA" sz="3600" b="1" dirty="0"/>
            </a:br>
            <a:br>
              <a:rPr lang="bs-Latn-BA" sz="4000" b="1" dirty="0"/>
            </a:br>
            <a:r>
              <a:rPr lang="en-US" sz="2000" b="1" i="1" dirty="0">
                <a:latin typeface="+mn-lt"/>
                <a:cs typeface="Arial" panose="020B0604020202020204" pitchFamily="34" charset="0"/>
              </a:rPr>
              <a:t>Doc. </a:t>
            </a:r>
            <a:r>
              <a:rPr lang="en-US" sz="2000" b="1" i="1" dirty="0" err="1">
                <a:latin typeface="+mn-lt"/>
                <a:cs typeface="Arial" panose="020B0604020202020204" pitchFamily="34" charset="0"/>
              </a:rPr>
              <a:t>dr</a:t>
            </a:r>
            <a:r>
              <a:rPr lang="en-US" sz="2000" b="1" i="1" dirty="0">
                <a:latin typeface="+mn-lt"/>
                <a:cs typeface="Arial" panose="020B0604020202020204" pitchFamily="34" charset="0"/>
              </a:rPr>
              <a:t> Emira </a:t>
            </a:r>
            <a:r>
              <a:rPr lang="en-US" sz="2000" b="1" i="1" dirty="0" err="1">
                <a:latin typeface="+mn-lt"/>
                <a:cs typeface="Arial" panose="020B0604020202020204" pitchFamily="34" charset="0"/>
              </a:rPr>
              <a:t>Huki</a:t>
            </a:r>
            <a:r>
              <a:rPr lang="hr-HR" sz="2000" b="1" i="1" dirty="0">
                <a:latin typeface="+mn-lt"/>
                <a:cs typeface="Arial" panose="020B0604020202020204" pitchFamily="34" charset="0"/>
              </a:rPr>
              <a:t>ć</a:t>
            </a:r>
            <a:br>
              <a:rPr lang="en-US" sz="2000" b="1" i="1" dirty="0">
                <a:latin typeface="+mn-lt"/>
                <a:cs typeface="Arial" panose="020B0604020202020204" pitchFamily="34" charset="0"/>
              </a:rPr>
            </a:br>
            <a:r>
              <a:rPr lang="hr-HR" sz="2000" b="1" i="1" dirty="0">
                <a:latin typeface="+mn-lt"/>
                <a:cs typeface="Arial" panose="020B0604020202020204" pitchFamily="34" charset="0"/>
              </a:rPr>
              <a:t>Doc.dr. Marijana Kapović-Solomun</a:t>
            </a:r>
            <a:endParaRPr lang="en-US" altLang="en-US" sz="2000" i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361EF3C1-F761-4E5A-B139-191CB8874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4727" y="5880163"/>
            <a:ext cx="4333776" cy="703095"/>
          </a:xfrm>
        </p:spPr>
        <p:txBody>
          <a:bodyPr/>
          <a:lstStyle/>
          <a:p>
            <a:pPr eaLnBrk="1" hangingPunct="1"/>
            <a:r>
              <a:rPr lang="en-US" altLang="sr-Latn-RS" sz="2000" dirty="0"/>
              <a:t>Sarajevo, 16.09.2021. </a:t>
            </a:r>
            <a:r>
              <a:rPr lang="en-US" altLang="sr-Latn-RS" sz="2000" dirty="0" err="1"/>
              <a:t>godine</a:t>
            </a:r>
            <a:endParaRPr lang="en-US" altLang="sr-Latn-R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1CA8B5-25BD-477F-A05A-2169B19786DD}"/>
              </a:ext>
            </a:extLst>
          </p:cNvPr>
          <p:cNvSpPr/>
          <p:nvPr/>
        </p:nvSpPr>
        <p:spPr>
          <a:xfrm>
            <a:off x="1386349" y="2107260"/>
            <a:ext cx="10105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3200" b="1" dirty="0">
                <a:solidFill>
                  <a:schemeClr val="accent6">
                    <a:lumMod val="50000"/>
                  </a:schemeClr>
                </a:solidFill>
              </a:rPr>
              <a:t>TLO I EROZIJA, ZNAČAJ POZNAVANJA SVOJSTAVA TLA ZA PREVENCIJU EROZIJE</a:t>
            </a:r>
            <a:br>
              <a:rPr lang="bs-Latn-BA" sz="3200" b="1" dirty="0"/>
            </a:br>
            <a:endParaRPr lang="en-US" sz="3200" dirty="0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84A1053-BE5B-42F1-8F4F-7225EBD9A383}"/>
              </a:ext>
            </a:extLst>
          </p:cNvPr>
          <p:cNvSpPr txBox="1"/>
          <p:nvPr/>
        </p:nvSpPr>
        <p:spPr>
          <a:xfrm>
            <a:off x="2238337" y="3576733"/>
            <a:ext cx="289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9pPr>
          </a:lstStyle>
          <a:p>
            <a:r>
              <a:rPr lang="sr-Latn-RS" sz="1500" b="1" i="1" dirty="0"/>
              <a:t>UNIVERZITET U BANJA LUCI</a:t>
            </a:r>
          </a:p>
          <a:p>
            <a:r>
              <a:rPr lang="sr-Latn-RS" sz="1500" b="1" i="1" dirty="0"/>
              <a:t>ŠUMARSKI FAKULTET</a:t>
            </a:r>
          </a:p>
          <a:p>
            <a:r>
              <a:rPr lang="sr-Latn-CS" sz="1600" u="sng" dirty="0"/>
              <a:t>https://www.sf.unibl.org</a:t>
            </a:r>
            <a:endParaRPr lang="sr-Latn-R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343DA-7315-4B46-86CA-BF53B098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169" y="3429000"/>
            <a:ext cx="1397780" cy="139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id="{DE07BDB0-4E94-40FC-A286-B735287F11AD}"/>
              </a:ext>
            </a:extLst>
          </p:cNvPr>
          <p:cNvSpPr txBox="1"/>
          <p:nvPr/>
        </p:nvSpPr>
        <p:spPr>
          <a:xfrm>
            <a:off x="9111187" y="3706400"/>
            <a:ext cx="267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9pPr>
          </a:lstStyle>
          <a:p>
            <a:r>
              <a:rPr lang="sr-Latn-RS" sz="1500" b="1" i="1" dirty="0"/>
              <a:t>UNIVERZITET U SARAJEVU</a:t>
            </a:r>
          </a:p>
          <a:p>
            <a:r>
              <a:rPr lang="sr-Latn-RS" sz="1500" b="1" i="1" dirty="0"/>
              <a:t>ŠUMARSKI FAKULTET</a:t>
            </a:r>
          </a:p>
          <a:p>
            <a:r>
              <a:rPr lang="en-US" sz="1600" dirty="0"/>
              <a:t>https://www.unsa.ba/</a:t>
            </a:r>
            <a:endParaRPr lang="sr-Latn-R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5D62E-61E5-475B-8EC1-97C7A09E9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76" y="3357157"/>
            <a:ext cx="1293345" cy="12933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5A9FE0-83C8-4AE3-8AF9-29083FB18B90}"/>
              </a:ext>
            </a:extLst>
          </p:cNvPr>
          <p:cNvSpPr txBox="1">
            <a:spLocks/>
          </p:cNvSpPr>
          <p:nvPr/>
        </p:nvSpPr>
        <p:spPr bwMode="auto">
          <a:xfrm>
            <a:off x="838200" y="112748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/>
              <a:t>Mjera kretanja vode u zemljištu svrstava tlo u hidrološku grupu.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66C48-F8F6-499E-B8FC-27B53E9DC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57" y="1976362"/>
            <a:ext cx="7911997" cy="4460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8C5673-B3C5-4EC5-A310-60F08FB77EA9}"/>
              </a:ext>
            </a:extLst>
          </p:cNvPr>
          <p:cNvSpPr/>
          <p:nvPr/>
        </p:nvSpPr>
        <p:spPr>
          <a:xfrm>
            <a:off x="4073237" y="2701972"/>
            <a:ext cx="961901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Padavine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6C5DF-9C0D-4977-BBF6-4EA0E40C2AF1}"/>
              </a:ext>
            </a:extLst>
          </p:cNvPr>
          <p:cNvSpPr/>
          <p:nvPr/>
        </p:nvSpPr>
        <p:spPr>
          <a:xfrm>
            <a:off x="4061362" y="5098808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Infiltracija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B24AE-6955-45D0-813F-721974E99495}"/>
              </a:ext>
            </a:extLst>
          </p:cNvPr>
          <p:cNvSpPr/>
          <p:nvPr/>
        </p:nvSpPr>
        <p:spPr>
          <a:xfrm>
            <a:off x="8286999" y="2092373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Padavine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DBB08-0D66-4463-A18F-5114F1772F79}"/>
              </a:ext>
            </a:extLst>
          </p:cNvPr>
          <p:cNvSpPr/>
          <p:nvPr/>
        </p:nvSpPr>
        <p:spPr>
          <a:xfrm>
            <a:off x="6096000" y="4040306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Oticaj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7C7694-A81A-4850-808F-7CF5D2E23DCC}"/>
              </a:ext>
            </a:extLst>
          </p:cNvPr>
          <p:cNvSpPr/>
          <p:nvPr/>
        </p:nvSpPr>
        <p:spPr>
          <a:xfrm>
            <a:off x="8286998" y="5265063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Infiltracija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D9A34-8CF5-46FA-B914-C9151D473881}"/>
              </a:ext>
            </a:extLst>
          </p:cNvPr>
          <p:cNvSpPr/>
          <p:nvPr/>
        </p:nvSpPr>
        <p:spPr>
          <a:xfrm>
            <a:off x="6650181" y="6043418"/>
            <a:ext cx="2066307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Kapacitet infiltracije</a:t>
            </a:r>
          </a:p>
        </p:txBody>
      </p:sp>
    </p:spTree>
    <p:extLst>
      <p:ext uri="{BB962C8B-B14F-4D97-AF65-F5344CB8AC3E}">
        <p14:creationId xmlns:p14="http://schemas.microsoft.com/office/powerpoint/2010/main" val="82265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5A9FE0-83C8-4AE3-8AF9-29083FB18B90}"/>
              </a:ext>
            </a:extLst>
          </p:cNvPr>
          <p:cNvSpPr txBox="1">
            <a:spLocks/>
          </p:cNvSpPr>
          <p:nvPr/>
        </p:nvSpPr>
        <p:spPr bwMode="auto">
          <a:xfrm>
            <a:off x="838200" y="112748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/>
              <a:t>Mjera kretanja vode u zemljištu svrstava tlo u hidrološku grupu.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66C48-F8F6-499E-B8FC-27B53E9DC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57" y="1976362"/>
            <a:ext cx="7911997" cy="4460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8C5673-B3C5-4EC5-A310-60F08FB77EA9}"/>
              </a:ext>
            </a:extLst>
          </p:cNvPr>
          <p:cNvSpPr/>
          <p:nvPr/>
        </p:nvSpPr>
        <p:spPr>
          <a:xfrm>
            <a:off x="4073237" y="2701972"/>
            <a:ext cx="961901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Padavine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6C5DF-9C0D-4977-BBF6-4EA0E40C2AF1}"/>
              </a:ext>
            </a:extLst>
          </p:cNvPr>
          <p:cNvSpPr/>
          <p:nvPr/>
        </p:nvSpPr>
        <p:spPr>
          <a:xfrm>
            <a:off x="4061362" y="5098808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Infiltracija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B24AE-6955-45D0-813F-721974E99495}"/>
              </a:ext>
            </a:extLst>
          </p:cNvPr>
          <p:cNvSpPr/>
          <p:nvPr/>
        </p:nvSpPr>
        <p:spPr>
          <a:xfrm>
            <a:off x="8286999" y="2092373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Padavine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DBB08-0D66-4463-A18F-5114F1772F79}"/>
              </a:ext>
            </a:extLst>
          </p:cNvPr>
          <p:cNvSpPr/>
          <p:nvPr/>
        </p:nvSpPr>
        <p:spPr>
          <a:xfrm>
            <a:off x="6096000" y="4040306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Oticaj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7C7694-A81A-4850-808F-7CF5D2E23DCC}"/>
              </a:ext>
            </a:extLst>
          </p:cNvPr>
          <p:cNvSpPr/>
          <p:nvPr/>
        </p:nvSpPr>
        <p:spPr>
          <a:xfrm>
            <a:off x="8286998" y="5265063"/>
            <a:ext cx="1128155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Infiltracija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D9A34-8CF5-46FA-B914-C9151D473881}"/>
              </a:ext>
            </a:extLst>
          </p:cNvPr>
          <p:cNvSpPr/>
          <p:nvPr/>
        </p:nvSpPr>
        <p:spPr>
          <a:xfrm>
            <a:off x="6650181" y="6043418"/>
            <a:ext cx="2066307" cy="38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Kapacitet infiltracije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64ADB-62E9-4D3F-8225-C6A33BBDE844}"/>
              </a:ext>
            </a:extLst>
          </p:cNvPr>
          <p:cNvSpPr txBox="1"/>
          <p:nvPr/>
        </p:nvSpPr>
        <p:spPr>
          <a:xfrm>
            <a:off x="841401" y="1598474"/>
            <a:ext cx="10264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</a:rPr>
              <a:t>Na temelju infiltracije tla se mogu svrstati u 4 grupe: A, B, C, D </a:t>
            </a:r>
          </a:p>
        </p:txBody>
      </p:sp>
    </p:spTree>
    <p:extLst>
      <p:ext uri="{BB962C8B-B14F-4D97-AF65-F5344CB8AC3E}">
        <p14:creationId xmlns:p14="http://schemas.microsoft.com/office/powerpoint/2010/main" val="26983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9A5BA3-62BE-4692-BF77-772A8EFEB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7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4000" b="1" dirty="0"/>
              <a:t>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Tekstura : </a:t>
            </a:r>
            <a:r>
              <a:rPr lang="hr-HR" dirty="0"/>
              <a:t>&lt;10% gline i &gt;90% pijeska i šljunka</a:t>
            </a:r>
          </a:p>
          <a:p>
            <a:pPr marL="0" indent="0">
              <a:buNone/>
            </a:pPr>
            <a:r>
              <a:rPr lang="hr-HR" dirty="0"/>
              <a:t>(Ilovasta pjeskuša, pjeskovita ilovača, </a:t>
            </a:r>
          </a:p>
          <a:p>
            <a:pPr marL="0" indent="0">
              <a:buNone/>
            </a:pPr>
            <a:r>
              <a:rPr lang="hr-HR" dirty="0"/>
              <a:t>ilovača i praškasta ilovača)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Infiltracija: </a:t>
            </a:r>
            <a:r>
              <a:rPr lang="hr-HR" dirty="0"/>
              <a:t>Visoka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Erozivnost: </a:t>
            </a:r>
            <a:r>
              <a:rPr lang="hr-HR" dirty="0"/>
              <a:t>Mala</a:t>
            </a:r>
          </a:p>
          <a:p>
            <a:pPr marL="0" indent="0">
              <a:buNone/>
            </a:pP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Geološka podloga: </a:t>
            </a:r>
            <a:r>
              <a:rPr lang="hr-HR" dirty="0"/>
              <a:t>granit, granodiorit, riolit, </a:t>
            </a:r>
          </a:p>
          <a:p>
            <a:pPr marL="0" indent="0">
              <a:buNone/>
            </a:pPr>
            <a:r>
              <a:rPr lang="hr-HR" dirty="0"/>
              <a:t>pijesak, čisti pješčar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0D597-44D8-4E9C-A9F7-AAD59CF22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07" y="709727"/>
            <a:ext cx="3782851" cy="50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126546-E68A-4C37-8FFC-3F24AFFCF86D}"/>
              </a:ext>
            </a:extLst>
          </p:cNvPr>
          <p:cNvSpPr txBox="1">
            <a:spLocks/>
          </p:cNvSpPr>
          <p:nvPr/>
        </p:nvSpPr>
        <p:spPr bwMode="auto">
          <a:xfrm>
            <a:off x="990600" y="19780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4000" b="1" dirty="0"/>
              <a:t>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Tekstura : </a:t>
            </a:r>
            <a:r>
              <a:rPr lang="hr-HR" dirty="0"/>
              <a:t>&lt;10-20% gline i 50-90%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pijeska/praha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(Ilovača, praškasta ilovača, prah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Pjeskovito glinovita ilovača)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Infiltracija: </a:t>
            </a:r>
            <a:r>
              <a:rPr lang="hr-HR" dirty="0"/>
              <a:t>Srednja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Erozivnost: </a:t>
            </a:r>
            <a:r>
              <a:rPr lang="hr-HR" dirty="0"/>
              <a:t>Mala do umjerena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Geološka podloga: </a:t>
            </a:r>
            <a:r>
              <a:rPr lang="hr-HR" dirty="0"/>
              <a:t>teško je predvidjeti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CDE69E-C821-4803-917F-3FEC76B4942D}"/>
              </a:ext>
            </a:extLst>
          </p:cNvPr>
          <p:cNvGrpSpPr/>
          <p:nvPr/>
        </p:nvGrpSpPr>
        <p:grpSpPr>
          <a:xfrm>
            <a:off x="6358456" y="1345018"/>
            <a:ext cx="5735806" cy="4217582"/>
            <a:chOff x="6273536" y="528637"/>
            <a:chExt cx="5668325" cy="4167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D35A16-CB08-44B9-8B59-AB9C4E1F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2670" y="528637"/>
              <a:ext cx="5309191" cy="416796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EB67D8-7A15-41DB-BAB1-37313AE3FDC9}"/>
                </a:ext>
              </a:extLst>
            </p:cNvPr>
            <p:cNvSpPr/>
            <p:nvPr/>
          </p:nvSpPr>
          <p:spPr>
            <a:xfrm rot="16200000">
              <a:off x="7913475" y="997123"/>
              <a:ext cx="719839" cy="23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Glina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D796E0-1B98-4323-9E83-EAD32E8F15AF}"/>
                </a:ext>
              </a:extLst>
            </p:cNvPr>
            <p:cNvSpPr/>
            <p:nvPr/>
          </p:nvSpPr>
          <p:spPr>
            <a:xfrm rot="16200000">
              <a:off x="8510588" y="1147833"/>
              <a:ext cx="1223113" cy="43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Glinovita ilovača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97C632-7475-42FC-9671-1A0183A61C7C}"/>
                </a:ext>
              </a:extLst>
            </p:cNvPr>
            <p:cNvSpPr/>
            <p:nvPr/>
          </p:nvSpPr>
          <p:spPr>
            <a:xfrm rot="16200000">
              <a:off x="9247877" y="2346707"/>
              <a:ext cx="1069310" cy="37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Ilovača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8600F4-267B-4A97-94F5-A1DEA811A30B}"/>
                </a:ext>
              </a:extLst>
            </p:cNvPr>
            <p:cNvSpPr/>
            <p:nvPr/>
          </p:nvSpPr>
          <p:spPr>
            <a:xfrm rot="16200000">
              <a:off x="9940149" y="2528697"/>
              <a:ext cx="1279487" cy="37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Pjeskovita ilovača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C15FA5-B3C8-40C9-BDF6-F0A5C552424A}"/>
                </a:ext>
              </a:extLst>
            </p:cNvPr>
            <p:cNvSpPr/>
            <p:nvPr/>
          </p:nvSpPr>
          <p:spPr>
            <a:xfrm rot="16200000">
              <a:off x="10817257" y="3255256"/>
              <a:ext cx="1279488" cy="37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Ilovasta pjeskulja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EBAEBB-3A63-4088-8C10-22388F5C4FAC}"/>
                </a:ext>
              </a:extLst>
            </p:cNvPr>
            <p:cNvSpPr/>
            <p:nvPr/>
          </p:nvSpPr>
          <p:spPr>
            <a:xfrm rot="16200000">
              <a:off x="5872729" y="2567411"/>
              <a:ext cx="1399898" cy="598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Veličina mm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A67AC-BB68-4162-B60C-AE32CF9F70BC}"/>
              </a:ext>
            </a:extLst>
          </p:cNvPr>
          <p:cNvSpPr/>
          <p:nvPr/>
        </p:nvSpPr>
        <p:spPr>
          <a:xfrm>
            <a:off x="9347200" y="3002482"/>
            <a:ext cx="2747062" cy="25601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3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2295E1-81D7-4D18-8B0C-E3DC463471A4}"/>
              </a:ext>
            </a:extLst>
          </p:cNvPr>
          <p:cNvSpPr txBox="1">
            <a:spLocks/>
          </p:cNvSpPr>
          <p:nvPr/>
        </p:nvSpPr>
        <p:spPr bwMode="auto">
          <a:xfrm>
            <a:off x="838200" y="1681789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4000" b="1" dirty="0"/>
              <a:t>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Tekstura : </a:t>
            </a:r>
            <a:r>
              <a:rPr lang="hr-HR" dirty="0"/>
              <a:t>&lt;20% do 40% gline i &lt;50% pijeska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(Glina, praškasta glina, pjeskovita glina)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Infiltracija: </a:t>
            </a:r>
            <a:r>
              <a:rPr lang="hr-HR" dirty="0"/>
              <a:t>Srednja do niska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Erozivnost: </a:t>
            </a:r>
            <a:r>
              <a:rPr lang="hr-HR" dirty="0"/>
              <a:t>Srednja do visoka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Geološka podloga: </a:t>
            </a:r>
            <a:r>
              <a:rPr lang="hr-HR" dirty="0"/>
              <a:t>lapori, laporovite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podloge, gabro, laporci, krečnjaci..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34D27-A2C2-4F03-BB80-125D39D49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02" y="0"/>
            <a:ext cx="4551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50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D36E3F-63EF-4812-86C4-00AAB8A7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4000" b="1" dirty="0"/>
              <a:t>D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Tekstura : </a:t>
            </a:r>
            <a:r>
              <a:rPr lang="hr-HR" dirty="0"/>
              <a:t>&gt;40% gline i &lt;50% pijeska</a:t>
            </a:r>
          </a:p>
          <a:p>
            <a:pPr marL="0" indent="0">
              <a:buNone/>
            </a:pPr>
            <a:r>
              <a:rPr lang="hr-HR" dirty="0"/>
              <a:t>(glinovito tlo sa velikom mogućnošću </a:t>
            </a:r>
          </a:p>
          <a:p>
            <a:pPr marL="0" indent="0">
              <a:buNone/>
            </a:pPr>
            <a:r>
              <a:rPr lang="hr-HR" dirty="0"/>
              <a:t>bubrenja, sa visokim nivoom podzemne </a:t>
            </a:r>
          </a:p>
          <a:p>
            <a:pPr marL="0" indent="0">
              <a:buNone/>
            </a:pPr>
            <a:r>
              <a:rPr lang="hr-HR" dirty="0"/>
              <a:t>vode, glinoviti sloj blizu površini, </a:t>
            </a:r>
          </a:p>
          <a:p>
            <a:pPr marL="0" indent="0">
              <a:buNone/>
            </a:pPr>
            <a:r>
              <a:rPr lang="hr-HR" dirty="0"/>
              <a:t>ili plitko tlo iznad nepropusne podloge)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Infiltracija: </a:t>
            </a:r>
            <a:r>
              <a:rPr lang="hr-HR" dirty="0"/>
              <a:t>Niska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Erozivnost: </a:t>
            </a:r>
            <a:r>
              <a:rPr lang="hr-HR" dirty="0"/>
              <a:t>Visoka</a:t>
            </a:r>
          </a:p>
          <a:p>
            <a:pPr marL="0" indent="0">
              <a:buNone/>
            </a:pP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Geološka podloga: </a:t>
            </a:r>
            <a:r>
              <a:rPr lang="hr-HR" dirty="0"/>
              <a:t>serpentiniti, peridotiti</a:t>
            </a:r>
          </a:p>
          <a:p>
            <a:pPr marL="0" indent="0">
              <a:buNone/>
            </a:pPr>
            <a:r>
              <a:rPr lang="hr-HR" dirty="0"/>
              <a:t>miocenske gline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3CFBE-9D65-42A0-AEFF-C5B9BA07E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08" y="1530551"/>
            <a:ext cx="5721002" cy="37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0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D36E3F-63EF-4812-86C4-00AAB8A7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682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4000" b="1" dirty="0"/>
              <a:t>D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Tekstura : </a:t>
            </a:r>
            <a:r>
              <a:rPr lang="hr-HR" dirty="0"/>
              <a:t>&gt;40% gline i &lt;50% pijeska</a:t>
            </a:r>
          </a:p>
          <a:p>
            <a:pPr marL="0" indent="0">
              <a:buNone/>
            </a:pPr>
            <a:r>
              <a:rPr lang="hr-HR" dirty="0"/>
              <a:t>(glinovito tlo sa velikom mogućnošću </a:t>
            </a:r>
          </a:p>
          <a:p>
            <a:pPr marL="0" indent="0">
              <a:buNone/>
            </a:pPr>
            <a:r>
              <a:rPr lang="hr-HR" dirty="0"/>
              <a:t>bubrenja, sa visokim nivoom podzemne </a:t>
            </a:r>
          </a:p>
          <a:p>
            <a:pPr marL="0" indent="0">
              <a:buNone/>
            </a:pPr>
            <a:r>
              <a:rPr lang="hr-HR" dirty="0"/>
              <a:t>vode, glinoviti sloj blizu površini, </a:t>
            </a:r>
          </a:p>
          <a:p>
            <a:pPr marL="0" indent="0">
              <a:buNone/>
            </a:pPr>
            <a:r>
              <a:rPr lang="hr-HR" dirty="0"/>
              <a:t>ili plitko tlo iznad nepropusne podloge)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Infiltracija: </a:t>
            </a:r>
            <a:r>
              <a:rPr lang="hr-HR" dirty="0"/>
              <a:t>Niska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Erozivnost: </a:t>
            </a:r>
            <a:r>
              <a:rPr lang="hr-HR" dirty="0"/>
              <a:t>Visoka</a:t>
            </a:r>
          </a:p>
          <a:p>
            <a:pPr marL="0" indent="0">
              <a:buNone/>
            </a:pP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Geološka podloga: </a:t>
            </a:r>
            <a:r>
              <a:rPr lang="hr-HR" dirty="0"/>
              <a:t>serpentiniti, peridotiti</a:t>
            </a:r>
          </a:p>
          <a:p>
            <a:pPr marL="0" indent="0">
              <a:buNone/>
            </a:pPr>
            <a:r>
              <a:rPr lang="hr-HR" dirty="0"/>
              <a:t>miocenske gline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BB1EE-79AD-4CE9-8BC4-E9B66C8BD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42" y="768926"/>
            <a:ext cx="3013643" cy="4540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A4056-5BE1-4858-B862-1F5EADBD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9143" y="1532519"/>
            <a:ext cx="4540831" cy="30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5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CAF9-23F5-480C-9C5B-996E81186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94" y="1263724"/>
            <a:ext cx="8161962" cy="4818580"/>
          </a:xfrm>
        </p:spPr>
        <p:txBody>
          <a:bodyPr/>
          <a:lstStyle/>
          <a:p>
            <a:pPr marL="0" indent="0">
              <a:buNone/>
            </a:pPr>
            <a:r>
              <a:rPr lang="bs-Latn-BA" sz="2400" b="1" dirty="0"/>
              <a:t>Zaključak</a:t>
            </a:r>
          </a:p>
          <a:p>
            <a:pPr marL="0" indent="0">
              <a:buNone/>
            </a:pPr>
            <a:r>
              <a:rPr lang="bs-Latn-BA" sz="2400" b="1" dirty="0"/>
              <a:t>Nema tla otpornog na eroziju.</a:t>
            </a:r>
          </a:p>
          <a:p>
            <a:pPr marL="0" indent="0">
              <a:buNone/>
            </a:pPr>
            <a:r>
              <a:rPr lang="hr-HR" sz="2400" dirty="0"/>
              <a:t>Najlošija tla u smilu erozivnosti su tla iz grupe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b="1" dirty="0">
                <a:solidFill>
                  <a:srgbClr val="FF0000"/>
                </a:solidFill>
              </a:rPr>
              <a:t>B </a:t>
            </a:r>
            <a:r>
              <a:rPr lang="hr-HR" sz="2400" dirty="0"/>
              <a:t>(zbog praha, nekohezivna komponenta)</a:t>
            </a:r>
          </a:p>
          <a:p>
            <a:pPr marL="0" indent="0">
              <a:buNone/>
            </a:pPr>
            <a:r>
              <a:rPr lang="hr-HR" sz="2400" dirty="0"/>
              <a:t>A – rješiv problem</a:t>
            </a:r>
          </a:p>
          <a:p>
            <a:pPr marL="0" indent="0">
              <a:buNone/>
            </a:pPr>
            <a:r>
              <a:rPr lang="hr-HR" sz="2400" dirty="0"/>
              <a:t>D – može se držati zajedno</a:t>
            </a:r>
          </a:p>
          <a:p>
            <a:pPr marL="0" indent="0">
              <a:buNone/>
            </a:pPr>
            <a:r>
              <a:rPr lang="hr-HR" sz="2400" dirty="0"/>
              <a:t>C – najbolja tla</a:t>
            </a:r>
            <a:endParaRPr lang="bs-Latn-BA" sz="2400" b="1" dirty="0"/>
          </a:p>
          <a:p>
            <a:pPr marL="0" indent="0">
              <a:buNone/>
            </a:pPr>
            <a:r>
              <a:rPr lang="bs-Latn-BA" sz="2400" dirty="0"/>
              <a:t>Smanjenje rizika na eroziju se postiže čuvanjem biljnog </a:t>
            </a:r>
            <a:r>
              <a:rPr lang="bs-Latn-BA" sz="2400" dirty="0" err="1"/>
              <a:t>pokrivača</a:t>
            </a:r>
            <a:r>
              <a:rPr lang="bs-Latn-BA" sz="2400" dirty="0"/>
              <a:t>, prostirke ili kamenog </a:t>
            </a:r>
            <a:r>
              <a:rPr lang="bs-Latn-BA" sz="2400" dirty="0" err="1"/>
              <a:t>pokrivača</a:t>
            </a:r>
            <a:r>
              <a:rPr lang="bs-Latn-BA" sz="2400" dirty="0"/>
              <a:t>.</a:t>
            </a:r>
          </a:p>
          <a:p>
            <a:pPr marL="0" indent="0">
              <a:buNone/>
            </a:pPr>
            <a:r>
              <a:rPr lang="bs-Latn-BA" sz="2400" dirty="0"/>
              <a:t>U jednakoj interakciji faktora (padavine, nagib) geološka podloga i osobine tla se mogu klasificirati prema riziku na eroziju:</a:t>
            </a:r>
            <a:br>
              <a:rPr lang="bs-Latn-BA" sz="2400" dirty="0"/>
            </a:br>
            <a:r>
              <a:rPr lang="bs-Latn-BA" sz="2400" b="1" dirty="0">
                <a:solidFill>
                  <a:srgbClr val="FF0000"/>
                </a:solidFill>
              </a:rPr>
              <a:t>Praškasta &gt; Ilovače &gt; Pjeskulje &gt; Glinuše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EDFD3-772C-4392-81A5-B727008DA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5449" y="1935726"/>
            <a:ext cx="4176634" cy="27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9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547" y="864973"/>
            <a:ext cx="5799438" cy="916331"/>
          </a:xfrm>
        </p:spPr>
        <p:txBody>
          <a:bodyPr/>
          <a:lstStyle/>
          <a:p>
            <a:pPr algn="ctr"/>
            <a:r>
              <a:rPr lang="sr-Latn-RS" b="1" dirty="0"/>
              <a:t>Hvala na pažnji</a:t>
            </a:r>
            <a:endParaRPr lang="en-US" b="1" dirty="0"/>
          </a:p>
        </p:txBody>
      </p:sp>
      <p:sp>
        <p:nvSpPr>
          <p:cNvPr id="32770" name="AutoShape 2" descr="Резултат слика за univerzitet u beograd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AutoShape 4" descr="Резултат слика за univerzitet u beograd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413" y="2138886"/>
            <a:ext cx="643838" cy="8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235675" y="2133600"/>
            <a:ext cx="289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BEOGRADU</a:t>
            </a:r>
          </a:p>
          <a:p>
            <a:r>
              <a:rPr lang="sr-Latn-RS" sz="1500" b="1" dirty="0"/>
              <a:t>ŠUMARSKI FAKULTET</a:t>
            </a:r>
          </a:p>
          <a:p>
            <a:r>
              <a:rPr lang="sr-Latn-CS" sz="1600" u="sng" dirty="0">
                <a:hlinkClick r:id="rId3"/>
              </a:rPr>
              <a:t>http://www.sfb.bg.ac.rs/</a:t>
            </a:r>
            <a:r>
              <a:rPr lang="sr-Latn-CS" sz="1600" dirty="0"/>
              <a:t>;</a:t>
            </a:r>
            <a:endParaRPr lang="sr-Latn-RS" sz="1600" dirty="0"/>
          </a:p>
        </p:txBody>
      </p:sp>
      <p:sp>
        <p:nvSpPr>
          <p:cNvPr id="32775" name="AutoShape 7" descr="Резултат слика за univerzitet u novom sadu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4821" y="2077997"/>
            <a:ext cx="916586" cy="91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AutoShape 10" descr="Резултат слика за univerzitet u NIŠ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399" y="2117124"/>
            <a:ext cx="859439" cy="85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062152" y="2113006"/>
            <a:ext cx="306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NOVOM SADU</a:t>
            </a:r>
          </a:p>
          <a:p>
            <a:r>
              <a:rPr lang="sr-Latn-RS" sz="1500" b="1" dirty="0"/>
              <a:t>POLJOPRIVREDNI FAKULTET</a:t>
            </a:r>
            <a:r>
              <a:rPr lang="sr-Latn-CS" sz="1500" b="1" u="sng" dirty="0">
                <a:hlinkClick r:id="rId6"/>
              </a:rPr>
              <a:t> </a:t>
            </a:r>
            <a:r>
              <a:rPr lang="sr-Latn-CS" sz="1600" u="sng" dirty="0">
                <a:hlinkClick r:id="rId6"/>
              </a:rPr>
              <a:t>http://polj.uns.ac.rs/</a:t>
            </a:r>
            <a:r>
              <a:rPr lang="sr-Latn-CS" sz="1600" dirty="0"/>
              <a:t>; </a:t>
            </a:r>
            <a:endParaRPr lang="sr-Latn-R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9028671" y="2108887"/>
            <a:ext cx="2892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NIŠU</a:t>
            </a:r>
          </a:p>
          <a:p>
            <a:r>
              <a:rPr lang="sr-Latn-RS" sz="1500" b="1" dirty="0"/>
              <a:t>FAKULTET ZAŠTITE NA RADU</a:t>
            </a:r>
          </a:p>
          <a:p>
            <a:r>
              <a:rPr lang="sr-Latn-CS" sz="1600" u="sng" dirty="0">
                <a:hlinkClick r:id="rId7"/>
              </a:rPr>
              <a:t>https://www.znrfak.ni.ac.rs/</a:t>
            </a:r>
            <a:r>
              <a:rPr lang="sr-Latn-CS" sz="1600" u="sng" dirty="0"/>
              <a:t>)</a:t>
            </a:r>
            <a:r>
              <a:rPr lang="sr-Latn-CS" sz="1600" dirty="0"/>
              <a:t>.</a:t>
            </a:r>
            <a:endParaRPr lang="sr-Latn-RS" sz="1700" dirty="0"/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2795" y="3476368"/>
            <a:ext cx="818249" cy="81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3348680" y="3546389"/>
            <a:ext cx="28927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BANJOJ LUCI</a:t>
            </a:r>
          </a:p>
          <a:p>
            <a:r>
              <a:rPr lang="sr-Latn-RS" sz="1500" b="1" dirty="0"/>
              <a:t>ŠUMARSKI FAKULTET</a:t>
            </a:r>
          </a:p>
          <a:p>
            <a:r>
              <a:rPr lang="en-US" sz="1500" dirty="0">
                <a:hlinkClick r:id="rId9"/>
              </a:rPr>
              <a:t>https://www.unibl.org/</a:t>
            </a:r>
            <a:r>
              <a:rPr lang="sr-Latn-RS" sz="1500" dirty="0"/>
              <a:t> </a:t>
            </a:r>
          </a:p>
        </p:txBody>
      </p:sp>
      <p:sp>
        <p:nvSpPr>
          <p:cNvPr id="32782" name="AutoShape 14" descr="Резултат слика за univerzitet u BANJOJ LUC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4302" y="3503141"/>
            <a:ext cx="872438" cy="8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084540" y="3492844"/>
            <a:ext cx="2892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b="1" dirty="0"/>
              <a:t>UNIVERZITET U SARAJEVU</a:t>
            </a:r>
          </a:p>
          <a:p>
            <a:r>
              <a:rPr lang="sr-Latn-RS" sz="1500" b="1" dirty="0"/>
              <a:t>ŠUMARSKI FAKULTET</a:t>
            </a:r>
          </a:p>
          <a:p>
            <a:r>
              <a:rPr lang="en-US" sz="1600" dirty="0">
                <a:hlinkClick r:id="rId11"/>
              </a:rPr>
              <a:t>https://www.unsa.ba/</a:t>
            </a:r>
            <a:r>
              <a:rPr lang="sr-Latn-RS" sz="1600" dirty="0"/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41763" y="5180226"/>
            <a:ext cx="3175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 b="1" u="sng" dirty="0">
                <a:hlinkClick r:id="rId12"/>
              </a:rPr>
              <a:t>https://www.setof.org/</a:t>
            </a: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3B4FF-CC09-46E6-BFF4-3E2A0BC19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84" t="9610" r="12737" b="10812"/>
          <a:stretch/>
        </p:blipFill>
        <p:spPr>
          <a:xfrm>
            <a:off x="154072" y="1364911"/>
            <a:ext cx="2714462" cy="3105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AC80B-5AC3-4FED-A56C-512655D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55" t="25826" r="14662" b="12313"/>
          <a:stretch/>
        </p:blipFill>
        <p:spPr>
          <a:xfrm>
            <a:off x="154072" y="3857938"/>
            <a:ext cx="2670886" cy="2632548"/>
          </a:xfrm>
          <a:prstGeom prst="rect">
            <a:avLst/>
          </a:prstGeom>
        </p:spPr>
      </p:pic>
      <p:pic>
        <p:nvPicPr>
          <p:cNvPr id="6" name="Picture 2" descr="Planinari upozoravaju: Nekontrolirana sječa šuma oko Sarajeva imat će  strašne posljedice | Crna hronika BiH">
            <a:extLst>
              <a:ext uri="{FF2B5EF4-FFF2-40B4-BE49-F238E27FC236}">
                <a16:creationId xmlns:a16="http://schemas.microsoft.com/office/drawing/2014/main" id="{79D034E5-B911-4172-8C00-69A8965B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92" y="1364911"/>
            <a:ext cx="5687100" cy="42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E999A-66FB-451B-A77E-F7949AE3B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280" y="1390758"/>
            <a:ext cx="3042802" cy="1711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CC957D-66BB-482E-9F06-8EBDEA212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874" y="3230596"/>
            <a:ext cx="3042802" cy="18256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59A556-FB40-4B9F-9D0B-E7F1F1B54FFB}"/>
              </a:ext>
            </a:extLst>
          </p:cNvPr>
          <p:cNvSpPr/>
          <p:nvPr/>
        </p:nvSpPr>
        <p:spPr>
          <a:xfrm>
            <a:off x="4083627" y="571500"/>
            <a:ext cx="7835065" cy="65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>
                <a:solidFill>
                  <a:schemeClr val="accent1">
                    <a:lumMod val="50000"/>
                  </a:schemeClr>
                </a:solidFill>
              </a:rPr>
              <a:t>Intenziviranje poremećaja šumskih ekosistema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7870DA-1628-4DE4-ACD0-897A44D16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3"/>
          <a:stretch/>
        </p:blipFill>
        <p:spPr>
          <a:xfrm>
            <a:off x="359690" y="3522520"/>
            <a:ext cx="2321668" cy="293023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2C60C-051B-4D8D-BA62-D54FF2F7F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096" y="1195931"/>
            <a:ext cx="2705100" cy="360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1D69E-3EEC-49BF-966E-542EB475C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342" y="1195931"/>
            <a:ext cx="3562350" cy="178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C3204-9C8B-4EA8-BA37-3B9C703A7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757" y="1195931"/>
            <a:ext cx="2543175" cy="381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89667D-7CFA-48F7-875A-784432659193}"/>
              </a:ext>
            </a:extLst>
          </p:cNvPr>
          <p:cNvSpPr/>
          <p:nvPr/>
        </p:nvSpPr>
        <p:spPr>
          <a:xfrm>
            <a:off x="2729849" y="5085528"/>
            <a:ext cx="2543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/>
              <a:t>https://www.google.com/url?sa=i&amp;url=https%3A%2F%2Fegusssd.wordpress.com%2F2012%2F12%2F03%2Fforest-roads-and-soil-erosion%2F&amp;psig=AOvVaw09W2Unv-1zWqJ-aHRoBDEz&amp;ust=1631784325078000&amp;source=images&amp;cd=vfe&amp;ved=0CAwQjhxqFwoTCKC-zb_UgPMCFQAAAAAdAAAAABAD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AA3940-684A-4E03-994F-F752AA60DE20}"/>
              </a:ext>
            </a:extLst>
          </p:cNvPr>
          <p:cNvSpPr/>
          <p:nvPr/>
        </p:nvSpPr>
        <p:spPr>
          <a:xfrm>
            <a:off x="5412423" y="4836654"/>
            <a:ext cx="18446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/>
              <a:t>https://www.qld.gov.au/environment/land/management/soil/erosion/types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9506E-E1AC-478B-80AC-7381D184F517}"/>
              </a:ext>
            </a:extLst>
          </p:cNvPr>
          <p:cNvSpPr/>
          <p:nvPr/>
        </p:nvSpPr>
        <p:spPr>
          <a:xfrm>
            <a:off x="8212196" y="3018671"/>
            <a:ext cx="18446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/>
              <a:t>https://www.qld.gov.au/environment/land/management/soil/erosion/types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3F673-170D-434B-A48E-6877F5956F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26" b="5323"/>
          <a:stretch/>
        </p:blipFill>
        <p:spPr>
          <a:xfrm>
            <a:off x="359690" y="1201765"/>
            <a:ext cx="2303059" cy="22272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79EFB4-3B30-4B78-A57D-7049D7DA0A88}"/>
              </a:ext>
            </a:extLst>
          </p:cNvPr>
          <p:cNvSpPr/>
          <p:nvPr/>
        </p:nvSpPr>
        <p:spPr>
          <a:xfrm>
            <a:off x="4083627" y="571500"/>
            <a:ext cx="7835065" cy="65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>
                <a:solidFill>
                  <a:schemeClr val="accent1">
                    <a:lumMod val="50000"/>
                  </a:schemeClr>
                </a:solidFill>
              </a:rPr>
              <a:t>Oblici vodne erozije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9C0166-5C48-4982-AA5C-6004A3BA49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60" y="1440768"/>
            <a:ext cx="3639340" cy="503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7D5E0-9302-4AF3-8805-C5C65440174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3"/>
          <a:stretch/>
        </p:blipFill>
        <p:spPr bwMode="auto">
          <a:xfrm>
            <a:off x="3786358" y="1440768"/>
            <a:ext cx="3928102" cy="5035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E662F2-8165-464B-84C4-B68A41E5EE57}"/>
              </a:ext>
            </a:extLst>
          </p:cNvPr>
          <p:cNvSpPr/>
          <p:nvPr/>
        </p:nvSpPr>
        <p:spPr>
          <a:xfrm>
            <a:off x="7835900" y="787400"/>
            <a:ext cx="3251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b="1" dirty="0">
                <a:solidFill>
                  <a:schemeClr val="accent1">
                    <a:lumMod val="50000"/>
                  </a:schemeClr>
                </a:solidFill>
              </a:rPr>
              <a:t>Traktorska vlaka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ABF9B-E738-4D05-BB56-8A5D89F1A1BE}"/>
              </a:ext>
            </a:extLst>
          </p:cNvPr>
          <p:cNvSpPr/>
          <p:nvPr/>
        </p:nvSpPr>
        <p:spPr>
          <a:xfrm>
            <a:off x="3962400" y="787400"/>
            <a:ext cx="3251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b="1" dirty="0">
                <a:solidFill>
                  <a:schemeClr val="accent1">
                    <a:lumMod val="50000"/>
                  </a:schemeClr>
                </a:solidFill>
              </a:rPr>
              <a:t>Proizvodna površina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8E48D-6176-4146-9002-6E3250E08957}"/>
              </a:ext>
            </a:extLst>
          </p:cNvPr>
          <p:cNvSpPr/>
          <p:nvPr/>
        </p:nvSpPr>
        <p:spPr>
          <a:xfrm>
            <a:off x="3962400" y="358288"/>
            <a:ext cx="7835065" cy="65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>
                <a:solidFill>
                  <a:schemeClr val="accent1">
                    <a:lumMod val="50000"/>
                  </a:schemeClr>
                </a:solidFill>
              </a:rPr>
              <a:t>Oštećenja tla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1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3946CAB-D033-4B7F-9721-95FCB29C39DE}"/>
              </a:ext>
            </a:extLst>
          </p:cNvPr>
          <p:cNvSpPr/>
          <p:nvPr/>
        </p:nvSpPr>
        <p:spPr>
          <a:xfrm>
            <a:off x="4112316" y="1796879"/>
            <a:ext cx="3532593" cy="101065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/>
              <a:t>Gubitak tla vodnom erozijom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3C5186-4780-41DA-BD2B-109B5576F9FA}"/>
              </a:ext>
            </a:extLst>
          </p:cNvPr>
          <p:cNvCxnSpPr>
            <a:cxnSpLocks/>
          </p:cNvCxnSpPr>
          <p:nvPr/>
        </p:nvCxnSpPr>
        <p:spPr>
          <a:xfrm flipH="1">
            <a:off x="1768642" y="2652385"/>
            <a:ext cx="2503566" cy="14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216C3F7-55FF-4C2D-B605-DF346FE4739D}"/>
              </a:ext>
            </a:extLst>
          </p:cNvPr>
          <p:cNvSpPr/>
          <p:nvPr/>
        </p:nvSpPr>
        <p:spPr>
          <a:xfrm>
            <a:off x="526381" y="4213640"/>
            <a:ext cx="2484521" cy="1378953"/>
          </a:xfrm>
          <a:prstGeom prst="ellipse">
            <a:avLst/>
          </a:prstGeom>
          <a:solidFill>
            <a:srgbClr val="5B9BD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Erozivnost padavina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2881E3-F179-40F6-87C9-3A123108E74D}"/>
              </a:ext>
            </a:extLst>
          </p:cNvPr>
          <p:cNvSpPr/>
          <p:nvPr/>
        </p:nvSpPr>
        <p:spPr>
          <a:xfrm>
            <a:off x="3373850" y="4221659"/>
            <a:ext cx="2484521" cy="1378953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E08BAD-F0EF-490D-AA65-0A2E58E4C45D}"/>
              </a:ext>
            </a:extLst>
          </p:cNvPr>
          <p:cNvSpPr/>
          <p:nvPr/>
        </p:nvSpPr>
        <p:spPr>
          <a:xfrm>
            <a:off x="6209295" y="4205615"/>
            <a:ext cx="2484521" cy="1378953"/>
          </a:xfrm>
          <a:prstGeom prst="ellipse">
            <a:avLst/>
          </a:prstGeom>
          <a:solidFill>
            <a:srgbClr val="FFC000">
              <a:alpha val="43922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Nagib i dužina padine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3540BC-1E24-4588-8E9B-75A2A4AFD965}"/>
              </a:ext>
            </a:extLst>
          </p:cNvPr>
          <p:cNvSpPr/>
          <p:nvPr/>
        </p:nvSpPr>
        <p:spPr>
          <a:xfrm>
            <a:off x="9080834" y="4201603"/>
            <a:ext cx="2484521" cy="1378953"/>
          </a:xfrm>
          <a:prstGeom prst="ellipse">
            <a:avLst/>
          </a:prstGeom>
          <a:solidFill>
            <a:srgbClr val="70AD47">
              <a:alpha val="38039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Pokrivenost vegetacijom i način korištenja </a:t>
            </a:r>
            <a:r>
              <a:rPr lang="bs-Latn-BA" dirty="0" err="1"/>
              <a:t>zemljišta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36E413-F987-4820-BE77-0FCC8B24CD7B}"/>
              </a:ext>
            </a:extLst>
          </p:cNvPr>
          <p:cNvCxnSpPr>
            <a:cxnSpLocks/>
          </p:cNvCxnSpPr>
          <p:nvPr/>
        </p:nvCxnSpPr>
        <p:spPr>
          <a:xfrm flipH="1">
            <a:off x="4448668" y="2902308"/>
            <a:ext cx="732928" cy="12314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A13D39-EADA-4A85-89F5-BFAFC638F36F}"/>
              </a:ext>
            </a:extLst>
          </p:cNvPr>
          <p:cNvCxnSpPr>
            <a:cxnSpLocks/>
          </p:cNvCxnSpPr>
          <p:nvPr/>
        </p:nvCxnSpPr>
        <p:spPr>
          <a:xfrm>
            <a:off x="6823913" y="2902308"/>
            <a:ext cx="780045" cy="123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CA5FD8-75CD-451B-93A1-E2576E35C8EB}"/>
              </a:ext>
            </a:extLst>
          </p:cNvPr>
          <p:cNvCxnSpPr>
            <a:cxnSpLocks/>
          </p:cNvCxnSpPr>
          <p:nvPr/>
        </p:nvCxnSpPr>
        <p:spPr>
          <a:xfrm>
            <a:off x="7444534" y="2652385"/>
            <a:ext cx="2878560" cy="148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D62F2F-B221-45AA-B474-FDC7FD303EAD}"/>
              </a:ext>
            </a:extLst>
          </p:cNvPr>
          <p:cNvCxnSpPr/>
          <p:nvPr/>
        </p:nvCxnSpPr>
        <p:spPr>
          <a:xfrm flipV="1">
            <a:off x="9661358" y="1386540"/>
            <a:ext cx="2273969" cy="565484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D7B15B4-1895-4EEC-859E-603588B144B7}"/>
              </a:ext>
            </a:extLst>
          </p:cNvPr>
          <p:cNvSpPr/>
          <p:nvPr/>
        </p:nvSpPr>
        <p:spPr>
          <a:xfrm>
            <a:off x="10005252" y="1672767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CFE0CB-862D-44FD-9BC8-666DF1512794}"/>
              </a:ext>
            </a:extLst>
          </p:cNvPr>
          <p:cNvSpPr/>
          <p:nvPr/>
        </p:nvSpPr>
        <p:spPr>
          <a:xfrm>
            <a:off x="11039970" y="1434666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0B429E-F6C9-4875-95F3-151EA0B03935}"/>
              </a:ext>
            </a:extLst>
          </p:cNvPr>
          <p:cNvCxnSpPr/>
          <p:nvPr/>
        </p:nvCxnSpPr>
        <p:spPr>
          <a:xfrm>
            <a:off x="10768264" y="640204"/>
            <a:ext cx="0" cy="938841"/>
          </a:xfrm>
          <a:prstGeom prst="straightConnector1">
            <a:avLst/>
          </a:prstGeom>
          <a:ln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11CF685-12D8-4552-A24F-F46B67746054}"/>
              </a:ext>
            </a:extLst>
          </p:cNvPr>
          <p:cNvSpPr/>
          <p:nvPr/>
        </p:nvSpPr>
        <p:spPr>
          <a:xfrm>
            <a:off x="10029317" y="1164753"/>
            <a:ext cx="738947" cy="565484"/>
          </a:xfrm>
          <a:custGeom>
            <a:avLst/>
            <a:gdLst>
              <a:gd name="connsiteX0" fmla="*/ 498527 w 498527"/>
              <a:gd name="connsiteY0" fmla="*/ 433948 h 530200"/>
              <a:gd name="connsiteX1" fmla="*/ 125548 w 498527"/>
              <a:gd name="connsiteY1" fmla="*/ 811 h 530200"/>
              <a:gd name="connsiteX2" fmla="*/ 5232 w 498527"/>
              <a:gd name="connsiteY2" fmla="*/ 530200 h 5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527" h="530200">
                <a:moveTo>
                  <a:pt x="498527" y="433948"/>
                </a:moveTo>
                <a:cubicBezTo>
                  <a:pt x="353145" y="209358"/>
                  <a:pt x="207764" y="-15231"/>
                  <a:pt x="125548" y="811"/>
                </a:cubicBezTo>
                <a:cubicBezTo>
                  <a:pt x="43332" y="16853"/>
                  <a:pt x="-18831" y="506137"/>
                  <a:pt x="5232" y="530200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808C6D0-B6B8-4DAF-A593-6B140D3546C9}"/>
              </a:ext>
            </a:extLst>
          </p:cNvPr>
          <p:cNvSpPr/>
          <p:nvPr/>
        </p:nvSpPr>
        <p:spPr>
          <a:xfrm>
            <a:off x="10780295" y="1164753"/>
            <a:ext cx="312821" cy="471542"/>
          </a:xfrm>
          <a:custGeom>
            <a:avLst/>
            <a:gdLst>
              <a:gd name="connsiteX0" fmla="*/ 0 w 312821"/>
              <a:gd name="connsiteY0" fmla="*/ 471542 h 471542"/>
              <a:gd name="connsiteX1" fmla="*/ 120316 w 312821"/>
              <a:gd name="connsiteY1" fmla="*/ 2310 h 471542"/>
              <a:gd name="connsiteX2" fmla="*/ 312821 w 312821"/>
              <a:gd name="connsiteY2" fmla="*/ 291068 h 47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" h="471542">
                <a:moveTo>
                  <a:pt x="0" y="471542"/>
                </a:moveTo>
                <a:cubicBezTo>
                  <a:pt x="34089" y="251965"/>
                  <a:pt x="68179" y="32389"/>
                  <a:pt x="120316" y="2310"/>
                </a:cubicBezTo>
                <a:cubicBezTo>
                  <a:pt x="172453" y="-27769"/>
                  <a:pt x="270710" y="244947"/>
                  <a:pt x="312821" y="291068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EDFD4C-AC16-4B0E-9157-379E6591D563}"/>
              </a:ext>
            </a:extLst>
          </p:cNvPr>
          <p:cNvSpPr txBox="1"/>
          <p:nvPr/>
        </p:nvSpPr>
        <p:spPr>
          <a:xfrm>
            <a:off x="10260879" y="348481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Razdvajanje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111B26-AEFB-4631-BE3F-0675F3E6245E}"/>
              </a:ext>
            </a:extLst>
          </p:cNvPr>
          <p:cNvSpPr txBox="1"/>
          <p:nvPr/>
        </p:nvSpPr>
        <p:spPr>
          <a:xfrm rot="18489266">
            <a:off x="9362935" y="1067610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Transport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8402D-FED4-4ADD-83F4-E86CA860E7E7}"/>
              </a:ext>
            </a:extLst>
          </p:cNvPr>
          <p:cNvSpPr txBox="1"/>
          <p:nvPr/>
        </p:nvSpPr>
        <p:spPr>
          <a:xfrm rot="20913913">
            <a:off x="8662791" y="173448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Sedimentacija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C2090-A62E-4014-AAA0-974C475B71C1}"/>
              </a:ext>
            </a:extLst>
          </p:cNvPr>
          <p:cNvSpPr txBox="1"/>
          <p:nvPr/>
        </p:nvSpPr>
        <p:spPr>
          <a:xfrm>
            <a:off x="3867505" y="566241"/>
            <a:ext cx="3937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3200" b="1" dirty="0">
                <a:solidFill>
                  <a:schemeClr val="accent1">
                    <a:lumMod val="50000"/>
                  </a:schemeClr>
                </a:solidFill>
              </a:rPr>
              <a:t>Glavni faktori erozije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6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A5A2EC-429D-4905-B93C-5606D76240AF}"/>
              </a:ext>
            </a:extLst>
          </p:cNvPr>
          <p:cNvSpPr/>
          <p:nvPr/>
        </p:nvSpPr>
        <p:spPr>
          <a:xfrm>
            <a:off x="4932864" y="2448989"/>
            <a:ext cx="2484521" cy="1378953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6F13CE-07CB-4154-A117-985790F7DA48}"/>
              </a:ext>
            </a:extLst>
          </p:cNvPr>
          <p:cNvSpPr/>
          <p:nvPr/>
        </p:nvSpPr>
        <p:spPr>
          <a:xfrm>
            <a:off x="950088" y="1193973"/>
            <a:ext cx="284476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600" dirty="0"/>
              <a:t>Fizičke osobine</a:t>
            </a:r>
          </a:p>
          <a:p>
            <a:pPr algn="ctr"/>
            <a:r>
              <a:rPr lang="bs-Latn-BA" sz="1600" b="1" dirty="0" err="1">
                <a:solidFill>
                  <a:schemeClr val="accent1">
                    <a:lumMod val="50000"/>
                  </a:schemeClr>
                </a:solidFill>
              </a:rPr>
              <a:t>Granulometrijski</a:t>
            </a:r>
            <a:r>
              <a:rPr lang="bs-Latn-BA" sz="1600" b="1" dirty="0">
                <a:solidFill>
                  <a:schemeClr val="accent1">
                    <a:lumMod val="50000"/>
                  </a:schemeClr>
                </a:solidFill>
              </a:rPr>
              <a:t> sastav</a:t>
            </a:r>
          </a:p>
          <a:p>
            <a:pPr algn="ctr"/>
            <a:r>
              <a:rPr lang="bs-Latn-BA" sz="1600" dirty="0"/>
              <a:t>Zapreminska gustina</a:t>
            </a:r>
          </a:p>
          <a:p>
            <a:pPr algn="ctr"/>
            <a:r>
              <a:rPr lang="bs-Latn-BA" sz="1600" dirty="0"/>
              <a:t>Sadržaj vode</a:t>
            </a:r>
          </a:p>
          <a:p>
            <a:pPr algn="ctr"/>
            <a:r>
              <a:rPr lang="bs-Latn-BA" sz="1600" dirty="0"/>
              <a:t>Temperatura</a:t>
            </a:r>
          </a:p>
          <a:p>
            <a:pPr algn="ctr"/>
            <a:r>
              <a:rPr lang="bs-Latn-BA" sz="1600" dirty="0"/>
              <a:t>Struktura</a:t>
            </a:r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B69F82-4083-4204-BE11-CA22748747D8}"/>
              </a:ext>
            </a:extLst>
          </p:cNvPr>
          <p:cNvSpPr/>
          <p:nvPr/>
        </p:nvSpPr>
        <p:spPr>
          <a:xfrm>
            <a:off x="5119139" y="4625667"/>
            <a:ext cx="2962856" cy="1666483"/>
          </a:xfrm>
          <a:prstGeom prst="ellips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600" b="1" dirty="0"/>
              <a:t>Biološke osobine</a:t>
            </a:r>
          </a:p>
          <a:p>
            <a:pPr algn="ctr"/>
            <a:r>
              <a:rPr lang="bs-Latn-BA" sz="1600" dirty="0"/>
              <a:t>Poremećaj sedimenata</a:t>
            </a:r>
          </a:p>
          <a:p>
            <a:pPr algn="ctr"/>
            <a:r>
              <a:rPr lang="bs-Latn-BA" sz="1600" dirty="0"/>
              <a:t>Biogene strukture (proraslost korijenom, hodnici, </a:t>
            </a:r>
            <a:r>
              <a:rPr lang="bs-Latn-BA" sz="1600" dirty="0" err="1"/>
              <a:t>biofilm</a:t>
            </a:r>
            <a:r>
              <a:rPr lang="bs-Latn-BA" sz="1600" dirty="0"/>
              <a:t>)</a:t>
            </a:r>
            <a:endParaRPr lang="en-US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6D921B-1701-4D48-BDCE-D50E72E5ACFE}"/>
              </a:ext>
            </a:extLst>
          </p:cNvPr>
          <p:cNvSpPr/>
          <p:nvPr/>
        </p:nvSpPr>
        <p:spPr>
          <a:xfrm>
            <a:off x="8182396" y="1395342"/>
            <a:ext cx="3400003" cy="1666483"/>
          </a:xfrm>
          <a:prstGeom prst="ellipse">
            <a:avLst/>
          </a:prstGeom>
          <a:ln w="76200">
            <a:solidFill>
              <a:srgbClr val="00CC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600" dirty="0" err="1"/>
              <a:t>Geohemijske</a:t>
            </a:r>
            <a:r>
              <a:rPr lang="bs-Latn-BA" sz="1600" dirty="0"/>
              <a:t> osobine</a:t>
            </a:r>
          </a:p>
          <a:p>
            <a:pPr algn="ctr"/>
            <a:r>
              <a:rPr lang="bs-Latn-BA" sz="1600" dirty="0">
                <a:solidFill>
                  <a:schemeClr val="accent1">
                    <a:lumMod val="50000"/>
                  </a:schemeClr>
                </a:solidFill>
              </a:rPr>
              <a:t>Tip minerala glina</a:t>
            </a:r>
          </a:p>
          <a:p>
            <a:pPr algn="ctr"/>
            <a:r>
              <a:rPr lang="bs-Latn-BA" sz="1600" dirty="0"/>
              <a:t>Količina soli (Na) SAR</a:t>
            </a:r>
          </a:p>
          <a:p>
            <a:pPr algn="ctr"/>
            <a:r>
              <a:rPr lang="bs-Latn-BA" sz="1600" dirty="0"/>
              <a:t>pH</a:t>
            </a:r>
          </a:p>
          <a:p>
            <a:pPr algn="ctr"/>
            <a:r>
              <a:rPr lang="bs-Latn-BA" sz="1600" dirty="0"/>
              <a:t>Metali</a:t>
            </a:r>
          </a:p>
          <a:p>
            <a:pPr algn="ctr"/>
            <a:r>
              <a:rPr lang="bs-Latn-BA" sz="1600" b="1" dirty="0"/>
              <a:t>Organska materija </a:t>
            </a:r>
            <a:endParaRPr lang="en-US" sz="16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18B0B-B17A-4E25-A786-C128042AB160}"/>
              </a:ext>
            </a:extLst>
          </p:cNvPr>
          <p:cNvSpPr txBox="1"/>
          <p:nvPr/>
        </p:nvSpPr>
        <p:spPr>
          <a:xfrm>
            <a:off x="3733703" y="346812"/>
            <a:ext cx="8338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>
                <a:solidFill>
                  <a:schemeClr val="accent1">
                    <a:lumMod val="50000"/>
                  </a:schemeClr>
                </a:solidFill>
              </a:rPr>
              <a:t>Glavne osobine tla koje utiču na otpornost na eroziju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DCB5E0-A45F-43A0-AE69-D2CC5FBB67C3}"/>
              </a:ext>
            </a:extLst>
          </p:cNvPr>
          <p:cNvCxnSpPr>
            <a:cxnSpLocks/>
          </p:cNvCxnSpPr>
          <p:nvPr/>
        </p:nvCxnSpPr>
        <p:spPr>
          <a:xfrm>
            <a:off x="3781070" y="1957886"/>
            <a:ext cx="4387544" cy="1608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75EE67C-DEE8-4CE4-9D0F-2FB7AFA3FF1D}"/>
              </a:ext>
            </a:extLst>
          </p:cNvPr>
          <p:cNvCxnSpPr>
            <a:stCxn id="7" idx="4"/>
            <a:endCxn id="8" idx="0"/>
          </p:cNvCxnSpPr>
          <p:nvPr/>
        </p:nvCxnSpPr>
        <p:spPr>
          <a:xfrm>
            <a:off x="2372470" y="3231024"/>
            <a:ext cx="4228097" cy="139464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72BF983-B227-4486-83AA-DAADB51A31EC}"/>
              </a:ext>
            </a:extLst>
          </p:cNvPr>
          <p:cNvCxnSpPr>
            <a:stCxn id="8" idx="0"/>
            <a:endCxn id="9" idx="4"/>
          </p:cNvCxnSpPr>
          <p:nvPr/>
        </p:nvCxnSpPr>
        <p:spPr>
          <a:xfrm flipV="1">
            <a:off x="6600567" y="3061825"/>
            <a:ext cx="3281831" cy="156384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2EF2475-B00F-4378-9613-B8587F65E1A1}"/>
              </a:ext>
            </a:extLst>
          </p:cNvPr>
          <p:cNvCxnSpPr/>
          <p:nvPr/>
        </p:nvCxnSpPr>
        <p:spPr>
          <a:xfrm flipV="1">
            <a:off x="4617578" y="3571051"/>
            <a:ext cx="553445" cy="3655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821FD5B-70AA-4199-B1EE-EA70F40873A2}"/>
              </a:ext>
            </a:extLst>
          </p:cNvPr>
          <p:cNvCxnSpPr/>
          <p:nvPr/>
        </p:nvCxnSpPr>
        <p:spPr>
          <a:xfrm flipH="1" flipV="1">
            <a:off x="7405039" y="3516876"/>
            <a:ext cx="912199" cy="2709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49E4AC-F0C1-4F00-A338-20EFA686EA02}"/>
              </a:ext>
            </a:extLst>
          </p:cNvPr>
          <p:cNvCxnSpPr>
            <a:endCxn id="4" idx="0"/>
          </p:cNvCxnSpPr>
          <p:nvPr/>
        </p:nvCxnSpPr>
        <p:spPr>
          <a:xfrm>
            <a:off x="6004560" y="1957886"/>
            <a:ext cx="170565" cy="4911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DFAA0E-B368-4DF9-85C4-A910F1AF898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623800" y="3057525"/>
          <a:ext cx="10515600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241111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2785434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56480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03684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Tip tla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Pijesak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Prah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Glina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425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Crnica</a:t>
                      </a:r>
                    </a:p>
                    <a:p>
                      <a:r>
                        <a:rPr lang="hr-HR" dirty="0"/>
                        <a:t>Ranker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97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Luvisol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73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Vertisol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0653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636017-C80B-471D-A126-60214903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9" y="1160801"/>
            <a:ext cx="5756413" cy="4536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F8AD9-EE8D-456F-BDB6-2C59FB3B61EC}"/>
              </a:ext>
            </a:extLst>
          </p:cNvPr>
          <p:cNvSpPr txBox="1"/>
          <p:nvPr/>
        </p:nvSpPr>
        <p:spPr>
          <a:xfrm>
            <a:off x="1101725" y="5923961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/>
              <a:t>Distribucija čestica tla i tekstura tla proporcionalni K faktoru (faktor </a:t>
            </a:r>
            <a:r>
              <a:rPr lang="bs-Latn-BA" dirty="0" err="1"/>
              <a:t>erodibilnosti</a:t>
            </a:r>
            <a:r>
              <a:rPr lang="bs-Latn-BA" dirty="0"/>
              <a:t>;</a:t>
            </a:r>
          </a:p>
          <a:p>
            <a:r>
              <a:rPr lang="bs-Latn-BA" dirty="0" err="1"/>
              <a:t>Schmidt</a:t>
            </a:r>
            <a:r>
              <a:rPr lang="bs-Latn-BA" dirty="0"/>
              <a:t> </a:t>
            </a:r>
            <a:r>
              <a:rPr lang="bs-Latn-BA" dirty="0" err="1"/>
              <a:t>et</a:t>
            </a:r>
            <a:r>
              <a:rPr lang="bs-Latn-BA" dirty="0"/>
              <a:t> al. 2018)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26F73-2873-4E7A-8E34-988C9811C725}"/>
              </a:ext>
            </a:extLst>
          </p:cNvPr>
          <p:cNvSpPr/>
          <p:nvPr/>
        </p:nvSpPr>
        <p:spPr>
          <a:xfrm rot="18000000">
            <a:off x="1072447" y="2515050"/>
            <a:ext cx="1143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Glina (%)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8A795-53A3-46BE-B1EB-DDF17DF5410B}"/>
              </a:ext>
            </a:extLst>
          </p:cNvPr>
          <p:cNvSpPr/>
          <p:nvPr/>
        </p:nvSpPr>
        <p:spPr>
          <a:xfrm rot="3533117">
            <a:off x="4179322" y="3286737"/>
            <a:ext cx="1143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Prah (%)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4C009B-6219-46F6-80D8-8A8CF41A9BC4}"/>
              </a:ext>
            </a:extLst>
          </p:cNvPr>
          <p:cNvSpPr/>
          <p:nvPr/>
        </p:nvSpPr>
        <p:spPr>
          <a:xfrm>
            <a:off x="2677633" y="2676109"/>
            <a:ext cx="491133" cy="381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7747B9-0CCE-40D7-BB47-FEAFB3C4DCCB}"/>
              </a:ext>
            </a:extLst>
          </p:cNvPr>
          <p:cNvSpPr/>
          <p:nvPr/>
        </p:nvSpPr>
        <p:spPr>
          <a:xfrm>
            <a:off x="1736225" y="3513745"/>
            <a:ext cx="467139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PjGl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D92DB2-52AA-49EA-BA05-5AED9155B87C}"/>
              </a:ext>
            </a:extLst>
          </p:cNvPr>
          <p:cNvSpPr/>
          <p:nvPr/>
        </p:nvSpPr>
        <p:spPr>
          <a:xfrm>
            <a:off x="1570782" y="4029601"/>
            <a:ext cx="715071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PjGlII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E2E3C1-E99F-4616-B091-4260D78DF7C5}"/>
              </a:ext>
            </a:extLst>
          </p:cNvPr>
          <p:cNvSpPr/>
          <p:nvPr/>
        </p:nvSpPr>
        <p:spPr>
          <a:xfrm>
            <a:off x="2632759" y="3767017"/>
            <a:ext cx="580880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C6893-6881-40C9-9928-62CEFD2BBC43}"/>
              </a:ext>
            </a:extLst>
          </p:cNvPr>
          <p:cNvSpPr/>
          <p:nvPr/>
        </p:nvSpPr>
        <p:spPr>
          <a:xfrm>
            <a:off x="3613096" y="3326856"/>
            <a:ext cx="467139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PrGl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3AD68A-FC93-4820-9E84-55F822D59347}"/>
              </a:ext>
            </a:extLst>
          </p:cNvPr>
          <p:cNvSpPr/>
          <p:nvPr/>
        </p:nvSpPr>
        <p:spPr>
          <a:xfrm>
            <a:off x="4522305" y="4866958"/>
            <a:ext cx="356374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C58DC8-9417-4684-B44A-6FE382BA968F}"/>
              </a:ext>
            </a:extLst>
          </p:cNvPr>
          <p:cNvSpPr/>
          <p:nvPr/>
        </p:nvSpPr>
        <p:spPr>
          <a:xfrm>
            <a:off x="1704974" y="4598515"/>
            <a:ext cx="580880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PjIl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89519-ED46-434F-8D95-4CA7E46A9F42}"/>
              </a:ext>
            </a:extLst>
          </p:cNvPr>
          <p:cNvSpPr/>
          <p:nvPr/>
        </p:nvSpPr>
        <p:spPr>
          <a:xfrm>
            <a:off x="5380929" y="3933825"/>
            <a:ext cx="715071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PrGlII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AA94EB-B1EC-4E76-9158-2505E0C82C3C}"/>
              </a:ext>
            </a:extLst>
          </p:cNvPr>
          <p:cNvCxnSpPr>
            <a:endCxn id="15" idx="1"/>
          </p:cNvCxnSpPr>
          <p:nvPr/>
        </p:nvCxnSpPr>
        <p:spPr>
          <a:xfrm>
            <a:off x="3951832" y="3933825"/>
            <a:ext cx="1429097" cy="144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0D716B0-A932-46DF-8F44-4654373D162F}"/>
              </a:ext>
            </a:extLst>
          </p:cNvPr>
          <p:cNvSpPr/>
          <p:nvPr/>
        </p:nvSpPr>
        <p:spPr>
          <a:xfrm>
            <a:off x="5513097" y="4823147"/>
            <a:ext cx="715071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PrII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5E5097-86EE-4BCA-A8F3-1CE8C19743A9}"/>
              </a:ext>
            </a:extLst>
          </p:cNvPr>
          <p:cNvCxnSpPr/>
          <p:nvPr/>
        </p:nvCxnSpPr>
        <p:spPr>
          <a:xfrm>
            <a:off x="4036273" y="4821936"/>
            <a:ext cx="1429097" cy="144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F162F-13A3-4A6A-A4CF-DFE9A22F7DF6}"/>
              </a:ext>
            </a:extLst>
          </p:cNvPr>
          <p:cNvSpPr/>
          <p:nvPr/>
        </p:nvSpPr>
        <p:spPr>
          <a:xfrm>
            <a:off x="811285" y="4903734"/>
            <a:ext cx="356374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Pij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20200D-AEF7-41A3-8FD1-ACEE5929E07A}"/>
              </a:ext>
            </a:extLst>
          </p:cNvPr>
          <p:cNvSpPr/>
          <p:nvPr/>
        </p:nvSpPr>
        <p:spPr>
          <a:xfrm>
            <a:off x="2462536" y="4138326"/>
            <a:ext cx="356374" cy="289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endParaRPr 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98EFB-D99B-4929-9BF3-6769232A1FEC}"/>
              </a:ext>
            </a:extLst>
          </p:cNvPr>
          <p:cNvSpPr/>
          <p:nvPr/>
        </p:nvSpPr>
        <p:spPr>
          <a:xfrm>
            <a:off x="2089623" y="5517880"/>
            <a:ext cx="1210168" cy="381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s-Latn-BA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Pijesak(%)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CB4C44-8F66-45AE-ACCD-9EE3C510E475}"/>
              </a:ext>
            </a:extLst>
          </p:cNvPr>
          <p:cNvSpPr/>
          <p:nvPr/>
        </p:nvSpPr>
        <p:spPr>
          <a:xfrm>
            <a:off x="8084581" y="343369"/>
            <a:ext cx="387709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/>
              <a:t>Fizičke osobine</a:t>
            </a:r>
          </a:p>
          <a:p>
            <a:pPr algn="ctr"/>
            <a:r>
              <a:rPr lang="bs-Latn-BA" sz="2800" b="1" dirty="0" err="1"/>
              <a:t>Granulometrijski</a:t>
            </a:r>
            <a:r>
              <a:rPr lang="bs-Latn-BA" sz="2800" b="1" dirty="0"/>
              <a:t> sastav</a:t>
            </a:r>
          </a:p>
          <a:p>
            <a:pPr algn="ctr"/>
            <a:r>
              <a:rPr lang="bs-Latn-BA" sz="1400" dirty="0"/>
              <a:t>Zapreminska gustina</a:t>
            </a:r>
          </a:p>
          <a:p>
            <a:pPr algn="ctr"/>
            <a:r>
              <a:rPr lang="bs-Latn-BA" sz="1400" dirty="0"/>
              <a:t>Sadržaj vode</a:t>
            </a:r>
          </a:p>
          <a:p>
            <a:pPr algn="ctr"/>
            <a:r>
              <a:rPr lang="bs-Latn-BA" sz="1400" dirty="0"/>
              <a:t>Temperatura</a:t>
            </a:r>
          </a:p>
          <a:p>
            <a:pPr algn="ctr"/>
            <a:r>
              <a:rPr lang="bs-Latn-BA" sz="1400" dirty="0"/>
              <a:t>Struktura</a:t>
            </a:r>
            <a:endParaRPr lang="en-US" sz="1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76778-8DE8-48E9-A8CA-3771837E7D5D}"/>
              </a:ext>
            </a:extLst>
          </p:cNvPr>
          <p:cNvGrpSpPr/>
          <p:nvPr/>
        </p:nvGrpSpPr>
        <p:grpSpPr>
          <a:xfrm>
            <a:off x="7334369" y="2491261"/>
            <a:ext cx="4359995" cy="3205938"/>
            <a:chOff x="2336536" y="2242917"/>
            <a:chExt cx="5668325" cy="416796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559993B-0396-42C6-ACA1-C46465F4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5670" y="2242917"/>
              <a:ext cx="5309191" cy="416796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CE58CB-42A3-4BA6-9CD8-9A85082C0C3C}"/>
                </a:ext>
              </a:extLst>
            </p:cNvPr>
            <p:cNvSpPr/>
            <p:nvPr/>
          </p:nvSpPr>
          <p:spPr>
            <a:xfrm rot="16200000">
              <a:off x="3976475" y="2711403"/>
              <a:ext cx="719839" cy="23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Glina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DB3252-DD2E-41AA-99DE-0FF78B620A9D}"/>
                </a:ext>
              </a:extLst>
            </p:cNvPr>
            <p:cNvSpPr/>
            <p:nvPr/>
          </p:nvSpPr>
          <p:spPr>
            <a:xfrm rot="16200000">
              <a:off x="4573588" y="2862113"/>
              <a:ext cx="1223113" cy="432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Glinovita ilovača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73658F-876D-4805-B6E6-E5B9BB0100D3}"/>
                </a:ext>
              </a:extLst>
            </p:cNvPr>
            <p:cNvSpPr/>
            <p:nvPr/>
          </p:nvSpPr>
          <p:spPr>
            <a:xfrm rot="16200000">
              <a:off x="5310877" y="4060987"/>
              <a:ext cx="1069310" cy="37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Ilovača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FD442B0-B08B-4206-9F16-66DDA1BE40BE}"/>
                </a:ext>
              </a:extLst>
            </p:cNvPr>
            <p:cNvSpPr/>
            <p:nvPr/>
          </p:nvSpPr>
          <p:spPr>
            <a:xfrm rot="16200000">
              <a:off x="6003149" y="4242977"/>
              <a:ext cx="1279487" cy="37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Pjeskovita ilovača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7600DD-918B-4E5F-86D0-8A6998E9D4D7}"/>
                </a:ext>
              </a:extLst>
            </p:cNvPr>
            <p:cNvSpPr/>
            <p:nvPr/>
          </p:nvSpPr>
          <p:spPr>
            <a:xfrm rot="16200000">
              <a:off x="6880257" y="4969536"/>
              <a:ext cx="1279488" cy="37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Ilovasta pjeskulja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D3A2AC-7B02-4BE0-A874-3494EC686664}"/>
                </a:ext>
              </a:extLst>
            </p:cNvPr>
            <p:cNvSpPr/>
            <p:nvPr/>
          </p:nvSpPr>
          <p:spPr>
            <a:xfrm rot="16200000">
              <a:off x="1935729" y="4281691"/>
              <a:ext cx="1399898" cy="598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Veličina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24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F1748-CA23-499F-8889-C9829EC41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74" y="1825625"/>
            <a:ext cx="2445451" cy="43513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01B9EA-AF8C-4C90-B188-0FF63D832726}"/>
              </a:ext>
            </a:extLst>
          </p:cNvPr>
          <p:cNvSpPr/>
          <p:nvPr/>
        </p:nvSpPr>
        <p:spPr>
          <a:xfrm>
            <a:off x="8084581" y="343369"/>
            <a:ext cx="3877094" cy="2037051"/>
          </a:xfrm>
          <a:prstGeom prst="ellipse">
            <a:avLst/>
          </a:prstGeom>
          <a:ln w="76200">
            <a:solidFill>
              <a:srgbClr val="ED7D3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/>
              <a:t>Fizičke osobine</a:t>
            </a:r>
          </a:p>
          <a:p>
            <a:pPr algn="ctr"/>
            <a:r>
              <a:rPr lang="bs-Latn-BA" sz="1400" dirty="0" err="1"/>
              <a:t>Granulometrijski</a:t>
            </a:r>
            <a:r>
              <a:rPr lang="bs-Latn-BA" sz="1400" dirty="0"/>
              <a:t> sastav</a:t>
            </a:r>
          </a:p>
          <a:p>
            <a:pPr algn="ctr"/>
            <a:r>
              <a:rPr lang="bs-Latn-BA" sz="1400" dirty="0"/>
              <a:t>Zapreminska gustina</a:t>
            </a:r>
          </a:p>
          <a:p>
            <a:pPr algn="ctr"/>
            <a:r>
              <a:rPr lang="bs-Latn-BA" sz="1400" dirty="0"/>
              <a:t>Sadržaj vode</a:t>
            </a:r>
          </a:p>
          <a:p>
            <a:pPr algn="ctr"/>
            <a:r>
              <a:rPr lang="bs-Latn-BA" sz="1400" dirty="0"/>
              <a:t>Temperatura</a:t>
            </a:r>
          </a:p>
          <a:p>
            <a:pPr algn="ctr"/>
            <a:r>
              <a:rPr lang="bs-Latn-BA" sz="4000" b="1" dirty="0"/>
              <a:t>Struktura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9E7CC-B5BE-42F7-930A-2DC61B095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1" y="1825625"/>
            <a:ext cx="3717689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9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B7CE-5FA6-4325-A914-BE62494A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209" y="439554"/>
            <a:ext cx="6739270" cy="751294"/>
          </a:xfrm>
        </p:spPr>
        <p:txBody>
          <a:bodyPr/>
          <a:lstStyle/>
          <a:p>
            <a:r>
              <a:rPr lang="hr-HR" sz="2800" dirty="0"/>
              <a:t>Zaštitna uloga prostirke, proraslost korijenom prizemne vegetacije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843FED-6DE9-4240-8688-C5E5BEBAE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0"/>
          <a:stretch/>
        </p:blipFill>
        <p:spPr>
          <a:xfrm>
            <a:off x="6290826" y="2527836"/>
            <a:ext cx="5801783" cy="328655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20B2F91-8583-4894-AA05-DD0F898BE1A9}"/>
              </a:ext>
            </a:extLst>
          </p:cNvPr>
          <p:cNvSpPr/>
          <p:nvPr/>
        </p:nvSpPr>
        <p:spPr>
          <a:xfrm>
            <a:off x="8996891" y="439554"/>
            <a:ext cx="2962856" cy="1888976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b="1" dirty="0"/>
              <a:t>Biološke osobine</a:t>
            </a:r>
          </a:p>
          <a:p>
            <a:pPr algn="ctr"/>
            <a:r>
              <a:rPr lang="bs-Latn-BA" sz="1400" dirty="0"/>
              <a:t>Poremećaj sedimenata</a:t>
            </a:r>
          </a:p>
          <a:p>
            <a:pPr algn="ctr"/>
            <a:r>
              <a:rPr lang="bs-Latn-BA" sz="2400" b="1" dirty="0"/>
              <a:t>Biogene strukture </a:t>
            </a:r>
            <a:r>
              <a:rPr lang="bs-Latn-BA" sz="1400" dirty="0"/>
              <a:t>(proraslost korijenom, hodnici, </a:t>
            </a:r>
            <a:r>
              <a:rPr lang="bs-Latn-BA" sz="1400" dirty="0" err="1"/>
              <a:t>biofilm</a:t>
            </a:r>
            <a:r>
              <a:rPr lang="bs-Latn-BA" sz="1400" dirty="0"/>
              <a:t>)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D8BC11-DCEF-496B-84E5-85D31AFC01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16"/>
          <a:stretch/>
        </p:blipFill>
        <p:spPr>
          <a:xfrm>
            <a:off x="1775466" y="1349782"/>
            <a:ext cx="4382498" cy="52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3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4BCA84-F386-4BC7-BD12-23B2FEB0841A}" vid="{83F7389D-37F8-4C3C-9EA0-7B1F6C23CF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SETOF_Template_Power Point</Template>
  <TotalTime>921</TotalTime>
  <Words>2025</Words>
  <Application>Microsoft Office PowerPoint</Application>
  <PresentationFormat>Widescreen</PresentationFormat>
  <Paragraphs>275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Candara</vt:lpstr>
      <vt:lpstr>Times New Roman</vt:lpstr>
      <vt:lpstr>Office Theme</vt:lpstr>
      <vt:lpstr>poplava i erozije zemljišta (Upravljanje i sanacija traktorskim putevima – vlakama)   Doc. dr Emira Hukić Doc.dr. Marijana Kapović-Solomun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Zaštitna uloga prostirke, proraslost korijenom prizemne vegetacije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Sinisa</dc:creator>
  <cp:lastModifiedBy>Emira Hukić</cp:lastModifiedBy>
  <cp:revision>50</cp:revision>
  <dcterms:created xsi:type="dcterms:W3CDTF">2018-11-16T12:09:20Z</dcterms:created>
  <dcterms:modified xsi:type="dcterms:W3CDTF">2021-09-16T05:13:06Z</dcterms:modified>
</cp:coreProperties>
</file>