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1"/>
  </p:notesMasterIdLst>
  <p:sldIdLst>
    <p:sldId id="256" r:id="rId2"/>
    <p:sldId id="302" r:id="rId3"/>
    <p:sldId id="350" r:id="rId4"/>
    <p:sldId id="351" r:id="rId5"/>
    <p:sldId id="338" r:id="rId6"/>
    <p:sldId id="257" r:id="rId7"/>
    <p:sldId id="258" r:id="rId8"/>
    <p:sldId id="301" r:id="rId9"/>
    <p:sldId id="275" r:id="rId10"/>
    <p:sldId id="276" r:id="rId11"/>
    <p:sldId id="277" r:id="rId12"/>
    <p:sldId id="278" r:id="rId13"/>
    <p:sldId id="280" r:id="rId14"/>
    <p:sldId id="274" r:id="rId15"/>
    <p:sldId id="352" r:id="rId16"/>
    <p:sldId id="260" r:id="rId17"/>
    <p:sldId id="261" r:id="rId18"/>
    <p:sldId id="263" r:id="rId19"/>
    <p:sldId id="262" r:id="rId20"/>
    <p:sldId id="264" r:id="rId21"/>
    <p:sldId id="283" r:id="rId22"/>
    <p:sldId id="265" r:id="rId23"/>
    <p:sldId id="266" r:id="rId24"/>
    <p:sldId id="267" r:id="rId25"/>
    <p:sldId id="268" r:id="rId26"/>
    <p:sldId id="269" r:id="rId27"/>
    <p:sldId id="291" r:id="rId28"/>
    <p:sldId id="292" r:id="rId29"/>
    <p:sldId id="293" r:id="rId30"/>
    <p:sldId id="294" r:id="rId31"/>
    <p:sldId id="295" r:id="rId32"/>
    <p:sldId id="296" r:id="rId33"/>
    <p:sldId id="300" r:id="rId34"/>
    <p:sldId id="297" r:id="rId35"/>
    <p:sldId id="298" r:id="rId36"/>
    <p:sldId id="299" r:id="rId37"/>
    <p:sldId id="353" r:id="rId38"/>
    <p:sldId id="290" r:id="rId39"/>
    <p:sldId id="272" r:id="rId40"/>
  </p:sldIdLst>
  <p:sldSz cx="9144000" cy="6858000" type="screen4x3"/>
  <p:notesSz cx="6669088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EBA"/>
    <a:srgbClr val="FFF1EF"/>
    <a:srgbClr val="F9F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0541" autoAdjust="0"/>
  </p:normalViewPr>
  <p:slideViewPr>
    <p:cSldViewPr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New%20Microsoft%20Office%20Excel%20Worksheet%20(3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New%20Microsoft%20Office%20Excel%20Worksheet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bs-Latn-BA" sz="1200"/>
              <a:t>Zapremina odnesenog materijala (m</a:t>
            </a:r>
            <a:r>
              <a:rPr lang="bs-Latn-BA" sz="1200" baseline="30000"/>
              <a:t>3</a:t>
            </a:r>
            <a:r>
              <a:rPr lang="bs-Latn-BA" sz="1200"/>
              <a:t>)</a:t>
            </a:r>
          </a:p>
        </c:rich>
      </c:tx>
      <c:layout>
        <c:manualLayout>
          <c:xMode val="edge"/>
          <c:yMode val="edge"/>
          <c:x val="0.29087521612195738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List1!$B$6</c:f>
              <c:strCache>
                <c:ptCount val="1"/>
                <c:pt idx="0">
                  <c:v>Zapremina odnesenog materijala (m3)</c:v>
                </c:pt>
              </c:strCache>
            </c:strRef>
          </c:tx>
          <c:spPr>
            <a:solidFill>
              <a:srgbClr val="FFFF00"/>
            </a:solidFill>
            <a:effectLst>
              <a:outerShdw blurRad="50800" dist="50800" dir="5400000" algn="ctr" rotWithShape="0">
                <a:srgbClr val="FFFF00"/>
              </a:outerShdw>
            </a:effectLst>
          </c:spPr>
          <c:invertIfNegative val="0"/>
          <c:cat>
            <c:strRef>
              <c:f>List1!$C$5:$G$5</c:f>
              <c:strCache>
                <c:ptCount val="5"/>
                <c:pt idx="1">
                  <c:v>F II - FI</c:v>
                </c:pt>
                <c:pt idx="2">
                  <c:v>F III - FI</c:v>
                </c:pt>
                <c:pt idx="3">
                  <c:v>F IV - FI</c:v>
                </c:pt>
                <c:pt idx="4">
                  <c:v>F V - FI</c:v>
                </c:pt>
              </c:strCache>
            </c:strRef>
          </c:cat>
          <c:val>
            <c:numRef>
              <c:f>List1!$C$6:$G$6</c:f>
              <c:numCache>
                <c:formatCode>General</c:formatCode>
                <c:ptCount val="5"/>
                <c:pt idx="1">
                  <c:v>13.6</c:v>
                </c:pt>
                <c:pt idx="2">
                  <c:v>14.870000000000006</c:v>
                </c:pt>
                <c:pt idx="3">
                  <c:v>14.75</c:v>
                </c:pt>
                <c:pt idx="4">
                  <c:v>14.24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6D-4535-AF8B-F53EA74F9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977024"/>
        <c:axId val="68978560"/>
        <c:axId val="0"/>
      </c:bar3DChart>
      <c:catAx>
        <c:axId val="689770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8978560"/>
        <c:crosses val="autoZero"/>
        <c:auto val="1"/>
        <c:lblAlgn val="ctr"/>
        <c:lblOffset val="100"/>
        <c:noMultiLvlLbl val="0"/>
      </c:catAx>
      <c:valAx>
        <c:axId val="68978560"/>
        <c:scaling>
          <c:orientation val="minMax"/>
          <c:min val="12.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9770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solidFill>
      <a:srgbClr val="F9FEDA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/>
              <a:t>Zapremina donesenog materijala (m</a:t>
            </a:r>
            <a:r>
              <a:rPr lang="en-US" sz="1200" baseline="30000"/>
              <a:t>3</a:t>
            </a:r>
            <a:r>
              <a:rPr lang="en-US" sz="1200"/>
              <a:t>)</a:t>
            </a:r>
          </a:p>
        </c:rich>
      </c:tx>
      <c:layout>
        <c:manualLayout>
          <c:xMode val="edge"/>
          <c:yMode val="edge"/>
          <c:x val="0.14960411198600174"/>
          <c:y val="2.7777777777777863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List1!$B$14</c:f>
              <c:strCache>
                <c:ptCount val="1"/>
                <c:pt idx="0">
                  <c:v>Zapremina donesenog materijala (m3)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List1!$C$13:$G$13</c:f>
              <c:strCache>
                <c:ptCount val="5"/>
                <c:pt idx="1">
                  <c:v>F II - FI</c:v>
                </c:pt>
                <c:pt idx="2">
                  <c:v>F III - FI</c:v>
                </c:pt>
                <c:pt idx="3">
                  <c:v>F IV - FI</c:v>
                </c:pt>
                <c:pt idx="4">
                  <c:v>F V - FI</c:v>
                </c:pt>
              </c:strCache>
            </c:strRef>
          </c:cat>
          <c:val>
            <c:numRef>
              <c:f>List1!$C$14:$G$14</c:f>
              <c:numCache>
                <c:formatCode>General</c:formatCode>
                <c:ptCount val="5"/>
                <c:pt idx="1">
                  <c:v>3.06</c:v>
                </c:pt>
                <c:pt idx="2">
                  <c:v>3.46</c:v>
                </c:pt>
                <c:pt idx="3">
                  <c:v>3.75</c:v>
                </c:pt>
                <c:pt idx="4">
                  <c:v>4.5199999999999996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1F-45D0-931D-FBF692D06D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748416"/>
        <c:axId val="70754304"/>
        <c:axId val="0"/>
      </c:bar3DChart>
      <c:catAx>
        <c:axId val="70748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754304"/>
        <c:crossesAt val="0"/>
        <c:auto val="1"/>
        <c:lblAlgn val="ctr"/>
        <c:lblOffset val="100"/>
        <c:noMultiLvlLbl val="0"/>
      </c:catAx>
      <c:valAx>
        <c:axId val="70754304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748416"/>
        <c:crosses val="autoZero"/>
        <c:crossBetween val="between"/>
        <c:majorUnit val="1"/>
        <c:minorUnit val="0.2"/>
      </c:valAx>
    </c:plotArea>
    <c:legend>
      <c:legendPos val="r"/>
      <c:overlay val="0"/>
    </c:legend>
    <c:plotVisOnly val="1"/>
    <c:dispBlanksAs val="gap"/>
    <c:showDLblsOverMax val="0"/>
  </c:chart>
  <c:spPr>
    <a:solidFill>
      <a:srgbClr val="F9FEDA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4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13F5B8-EF5E-4AEB-A677-C50C162FB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Rezultat smanje količine odnesenog nanosa je zasipanje materijalom sa usječenog</a:t>
            </a:r>
            <a:r>
              <a:rPr lang="bs-Latn-BA" baseline="0" dirty="0"/>
              <a:t> dijela traktorskog puta</a:t>
            </a:r>
          </a:p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Povećana</a:t>
            </a:r>
            <a:r>
              <a:rPr lang="bs-Latn-BA" baseline="0" dirty="0"/>
              <a:t> količina donesenog materijala nije rezultat uzdužnog transporta (donošenja) materijala na traktorski put, isti je uzrokovan bočnim zasipanjem sa usječenog dijela traktorskog puta</a:t>
            </a:r>
          </a:p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36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7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8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6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5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s-Latn-BA" sz="1200" dirty="0"/>
              <a:t>Za optimalnu gustoću mreže traktorskih vlaka kod prebornog načina gospodarenje, prema Jeličiću potrebno je i do 200 m/ha. Ako bi posmatrali KS na čijem području imamo oko 56000 ha visokih šuma gdje se na površini od oko 23000 realizuje etat (podaci iz Informacija o gospodarenju šumama FBiF za 2011. godinu), gdje je uglavnom zastupljen preborni ili skupinasto preborni način gospodarenja za optimalnu gustoću mreže trebalo bi (ako razmatramo gustoću od 200 m) 200 x 23000 = 4.600.000 m ili 4600 km.  U predmetnom istraživanju je utvrđena gustoća od oko 60 m/ha (60 x 23000 = 1.380.000 m ili 1380 km) Ovako gusta mreža svakako zahtijeva da joj se posveti dužna pažnja. </a:t>
            </a:r>
            <a:endParaRPr lang="en-US" sz="1200" dirty="0"/>
          </a:p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bs-Latn-BA" dirty="0"/>
              <a:t>Kod izrade poprečnih jaraka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3F5B8-EF5E-4AEB-A677-C50C162FBEA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0ED39-241A-4FA7-A31E-31FCCD36F4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E7619-082F-4BC1-B9D5-93C0B38F1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41C8B-8964-4FE8-A074-CD7CC5E14A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C346-1B98-4A93-B24C-3737B4578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2BEF9-9306-4753-9D93-5C826F1CE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621614-9EAE-44D9-BAD9-18448B86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E2E3D-F5CF-446F-8B41-3DC860C91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BDEE6-C465-499C-9A25-39292BFA7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24FEE-267C-4754-A897-269550CB65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276E2-23B5-4F63-91A8-CB9276936B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F0F3C8-0F64-4F8D-A20C-A988CA77C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BAECC-9277-47FE-B415-B53E85C52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1981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C43FFB5-7FBD-4A2A-BE73-3A4F2495A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5" r:id="rId2"/>
    <p:sldLayoutId id="2147483684" r:id="rId3"/>
    <p:sldLayoutId id="2147483683" r:id="rId4"/>
    <p:sldLayoutId id="2147483682" r:id="rId5"/>
    <p:sldLayoutId id="2147483681" r:id="rId6"/>
    <p:sldLayoutId id="2147483680" r:id="rId7"/>
    <p:sldLayoutId id="2147483679" r:id="rId8"/>
    <p:sldLayoutId id="2147483678" r:id="rId9"/>
    <p:sldLayoutId id="2147483677" r:id="rId10"/>
    <p:sldLayoutId id="2147483676" r:id="rId11"/>
    <p:sldLayoutId id="2147483675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Word_Document.docx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0.emf"/><Relationship Id="rId4" Type="http://schemas.openxmlformats.org/officeDocument/2006/relationships/package" Target="../embeddings/Microsoft_Word_Document2.docx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Dokumenti\Rad Srbija\Rad Srbija - Bajric\Sl 2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</p:spPr>
      </p:pic>
      <p:pic>
        <p:nvPicPr>
          <p:cNvPr id="1027" name="Picture 3" descr="C:\Users\user\Desktop\Dokumenti\Rad Srbija\Rad Srbija - Bajric\Sl 2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3" y="0"/>
            <a:ext cx="4286248" cy="6858000"/>
          </a:xfrm>
          <a:prstGeom prst="rect">
            <a:avLst/>
          </a:prstGeom>
          <a:noFill/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850746" y="2841602"/>
            <a:ext cx="7772400" cy="250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bs-Latn-BA" sz="2800" b="1" dirty="0">
                <a:solidFill>
                  <a:schemeClr val="bg1"/>
                </a:solidFill>
              </a:rPr>
              <a:t>Gazdovanje šumama – prevencija bujičnih poplava i erozije zemljišta</a:t>
            </a:r>
          </a:p>
          <a:p>
            <a:pPr algn="ctr" eaLnBrk="1" hangingPunct="1"/>
            <a:r>
              <a:rPr lang="bs-Latn-BA" sz="2400" b="1" dirty="0">
                <a:solidFill>
                  <a:schemeClr val="bg1"/>
                </a:solidFill>
              </a:rPr>
              <a:t>(Upravljanje i sanacija traktorskim putevima – vlakama)</a:t>
            </a:r>
          </a:p>
          <a:p>
            <a:pPr algn="ctr" eaLnBrk="1" hangingPunct="1"/>
            <a:endParaRPr lang="bs-Latn-BA" sz="2800" b="1" dirty="0">
              <a:solidFill>
                <a:schemeClr val="bg1"/>
              </a:solidFill>
            </a:endParaRPr>
          </a:p>
          <a:p>
            <a:pPr algn="ctr" eaLnBrk="1" hangingPunct="1"/>
            <a:r>
              <a:rPr lang="bs-Latn-BA" sz="2400" b="1" dirty="0">
                <a:solidFill>
                  <a:schemeClr val="bg1"/>
                </a:solidFill>
              </a:rPr>
              <a:t>Banja Luka, 27.05.2021. godine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57158" y="5929330"/>
            <a:ext cx="5000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bs-Latn-BA" sz="2400" b="1" dirty="0">
                <a:solidFill>
                  <a:schemeClr val="bg1"/>
                </a:solidFill>
              </a:rPr>
              <a:t>Prof.dr Muhamed Bajrić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207167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bs-Latn-BA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F41F6-E8FA-4A74-9682-023C6F7CE06B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5616" y="186302"/>
            <a:ext cx="6721971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51118_10450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0000"/>
          </a:blip>
          <a:srcRect l="2243" t="1961" r="1402" b="3186"/>
          <a:stretch>
            <a:fillRect/>
          </a:stretch>
        </p:blipFill>
        <p:spPr>
          <a:xfrm>
            <a:off x="539553" y="189531"/>
            <a:ext cx="7835841" cy="573979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8596" y="5929330"/>
            <a:ext cx="8001000" cy="858835"/>
          </a:xfrm>
          <a:solidFill>
            <a:srgbClr val="F4FEBA"/>
          </a:solidFill>
        </p:spPr>
        <p:txBody>
          <a:bodyPr/>
          <a:lstStyle/>
          <a:p>
            <a:pPr algn="ctr"/>
            <a:r>
              <a:rPr lang="bs-Latn-BA" sz="2400" i="1" dirty="0"/>
              <a:t>Jedna od preporuka za primjenu različitih tehnologija sekundarnog otvaranja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Content Placeholder 6" descr="20151118_1045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5000" contrast="20000"/>
          </a:blip>
          <a:srcRect l="1536" t="2973" r="2457"/>
          <a:stretch>
            <a:fillRect/>
          </a:stretch>
        </p:blipFill>
        <p:spPr>
          <a:xfrm>
            <a:off x="205896" y="1081019"/>
            <a:ext cx="8404036" cy="497210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0151118_10455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35000" contrast="25000"/>
          </a:blip>
          <a:srcRect l="2797" t="5875" r="1212" b="3855"/>
          <a:stretch>
            <a:fillRect/>
          </a:stretch>
        </p:blipFill>
        <p:spPr>
          <a:xfrm>
            <a:off x="-32989" y="810287"/>
            <a:ext cx="8821526" cy="47863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1472" y="5572141"/>
            <a:ext cx="8001000" cy="928694"/>
          </a:xfrm>
          <a:solidFill>
            <a:srgbClr val="F4FEBA"/>
          </a:solidFill>
        </p:spPr>
        <p:txBody>
          <a:bodyPr/>
          <a:lstStyle/>
          <a:p>
            <a:r>
              <a:rPr lang="bs-Latn-BA" sz="2400" i="1" dirty="0"/>
              <a:t>Dužine traktorskih puteva – vlaka u odnosu na projektovani nagib prema padini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71546"/>
            <a:ext cx="8001000" cy="5000660"/>
          </a:xfrm>
          <a:solidFill>
            <a:srgbClr val="F9FEDA"/>
          </a:solidFill>
        </p:spPr>
        <p:txBody>
          <a:bodyPr/>
          <a:lstStyle/>
          <a:p>
            <a:pPr>
              <a:buNone/>
            </a:pPr>
            <a:endParaRPr lang="bs-Latn-BA" dirty="0"/>
          </a:p>
          <a:p>
            <a:pPr lvl="0">
              <a:buFont typeface="Wingdings" pitchFamily="2" charset="2"/>
              <a:buChar char="ü"/>
            </a:pPr>
            <a:r>
              <a:rPr lang="bs-Latn-BA" dirty="0"/>
              <a:t>maksimalna gustoća TP-TV za izgradnju, uzimajući u obzir uslove za sječu drveta, je:</a:t>
            </a:r>
          </a:p>
          <a:p>
            <a:pPr>
              <a:buNone/>
            </a:pPr>
            <a:r>
              <a:rPr lang="bs-Latn-BA" dirty="0"/>
              <a:t>   - </a:t>
            </a:r>
            <a:r>
              <a:rPr lang="bs-Latn-BA" i="1" dirty="0"/>
              <a:t>Karst: 180 m/ha,</a:t>
            </a:r>
          </a:p>
          <a:p>
            <a:pPr>
              <a:buNone/>
            </a:pPr>
            <a:r>
              <a:rPr lang="bs-Latn-BA" i="1" dirty="0"/>
              <a:t>   - brdovitom terenu: 150 m/ha, </a:t>
            </a:r>
          </a:p>
          <a:p>
            <a:pPr>
              <a:buNone/>
            </a:pPr>
            <a:r>
              <a:rPr lang="bs-Latn-BA" i="1" dirty="0"/>
              <a:t>   - planinski: 130 m/ha.</a:t>
            </a:r>
          </a:p>
          <a:p>
            <a:pPr>
              <a:buNone/>
            </a:pPr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642918"/>
            <a:ext cx="8001000" cy="735031"/>
          </a:xfrm>
          <a:solidFill>
            <a:srgbClr val="FFF1EF"/>
          </a:solidFill>
        </p:spPr>
        <p:txBody>
          <a:bodyPr/>
          <a:lstStyle/>
          <a:p>
            <a:pPr algn="ctr"/>
            <a:r>
              <a:rPr lang="bs-Latn-BA" b="1" dirty="0"/>
              <a:t>Zašto vršiti sanaciju???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3962416"/>
          </a:xfrm>
          <a:solidFill>
            <a:srgbClr val="F9FEDA"/>
          </a:solidFill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bs-Latn-BA" i="1" dirty="0"/>
              <a:t>Koji su kriteriji?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Na koji način?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Jeli sanacija uvijek neophodna?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Čime se rukovoditi kod izbora metode sanacije?</a:t>
            </a:r>
          </a:p>
          <a:p>
            <a:pPr>
              <a:buFont typeface="Wingdings" pitchFamily="2" charset="2"/>
              <a:buChar char="Ø"/>
            </a:pPr>
            <a:r>
              <a:rPr lang="bs-Latn-BA" i="1" dirty="0"/>
              <a:t>Kako procjeniti efekat provedenih mjera sanacije?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5B730-129D-4B88-BBAB-28FF03CD2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2" descr="C:\Users\user\Desktop\Dokumenti\My Documents Stari\Doktorat1\Slike_doktorat\Slike\201004A0\29042010121.jpg">
            <a:extLst>
              <a:ext uri="{FF2B5EF4-FFF2-40B4-BE49-F238E27FC236}">
                <a16:creationId xmlns:a16="http://schemas.microsoft.com/office/drawing/2014/main" id="{7FC159C9-2636-49AC-B5AA-6A15BC198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4500562" cy="3905575"/>
          </a:xfrm>
          <a:prstGeom prst="rect">
            <a:avLst/>
          </a:prstGeom>
          <a:noFill/>
        </p:spPr>
      </p:pic>
      <p:pic>
        <p:nvPicPr>
          <p:cNvPr id="8" name="Picture 3" descr="C:\Users\user\Desktop\Dokumenti\My Documents Stari\Doktorat1\Slike_doktorat\Slike\201004A0\29042010127.jpg">
            <a:extLst>
              <a:ext uri="{FF2B5EF4-FFF2-40B4-BE49-F238E27FC236}">
                <a16:creationId xmlns:a16="http://schemas.microsoft.com/office/drawing/2014/main" id="{6386C6B6-4F53-4ABC-8120-A66C7E209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49086"/>
            <a:ext cx="4500562" cy="3508914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3AD01F-CDB4-4BD1-A268-AF0997071A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5773" y="-535211"/>
            <a:ext cx="3573016" cy="4643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72BE8F-EEAF-4A4C-827E-E3A9B1209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3564" y="2797564"/>
            <a:ext cx="3508914" cy="461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220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 descr="DSC014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7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001000" cy="877907"/>
          </a:xfrm>
        </p:spPr>
        <p:txBody>
          <a:bodyPr/>
          <a:lstStyle/>
          <a:p>
            <a:pPr algn="ctr"/>
            <a:r>
              <a:rPr lang="bs-Latn-BA" sz="3200" b="1" dirty="0"/>
              <a:t>PRIMJER NAČINA PROVOĐENJA SANACIJE NA TP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400" dirty="0"/>
              <a:t>Primjer sanacije izradom „poprečnih jaraka“</a:t>
            </a:r>
          </a:p>
          <a:p>
            <a:r>
              <a:rPr lang="bs-Latn-BA" sz="2400" dirty="0"/>
              <a:t>Zatravljivanje sjemenom trava – „trina“</a:t>
            </a:r>
          </a:p>
          <a:p>
            <a:pPr marL="0" indent="0">
              <a:buNone/>
            </a:pPr>
            <a:endParaRPr lang="bs-Latn-BA" sz="2400" dirty="0"/>
          </a:p>
          <a:p>
            <a:r>
              <a:rPr lang="bs-Latn-BA" sz="2400" dirty="0"/>
              <a:t>Poprečni jarci izrađeni na distanci od 25 m (tri jarka)</a:t>
            </a:r>
          </a:p>
          <a:p>
            <a:r>
              <a:rPr lang="bs-Latn-BA" sz="2400" dirty="0"/>
              <a:t>Dvije plohe po 60 m</a:t>
            </a:r>
            <a:r>
              <a:rPr lang="bs-Latn-BA" sz="2400" baseline="30000" dirty="0"/>
              <a:t>2</a:t>
            </a:r>
            <a:r>
              <a:rPr lang="bs-Latn-BA" sz="2400" dirty="0"/>
              <a:t> (3 x 20 m), podjeljene na dva dijela za sanaciju sjemenom trava;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357166"/>
            <a:ext cx="8001000" cy="2571768"/>
          </a:xfrm>
        </p:spPr>
        <p:txBody>
          <a:bodyPr/>
          <a:lstStyle/>
          <a:p>
            <a:r>
              <a:rPr lang="bs-Latn-BA" sz="2400" dirty="0"/>
              <a:t>Kontrola dinamike erozioni procesa kroz 5 turnusa snimanja</a:t>
            </a:r>
          </a:p>
          <a:p>
            <a:r>
              <a:rPr lang="bs-Latn-BA" sz="2400" dirty="0"/>
              <a:t>Na svakih 5 m, snimljeni poprečni profili</a:t>
            </a:r>
          </a:p>
          <a:p>
            <a:r>
              <a:rPr lang="bs-Latn-BA" sz="2400" dirty="0"/>
              <a:t>U prva tri turnusa snimanja bez sanacije</a:t>
            </a:r>
          </a:p>
          <a:p>
            <a:r>
              <a:rPr lang="bs-Latn-BA" sz="2400" dirty="0"/>
              <a:t>Nakon trećeg turnusa izrađeni poprečni kanali na distanci od 25 m;</a:t>
            </a:r>
          </a:p>
        </p:txBody>
      </p:sp>
      <p:pic>
        <p:nvPicPr>
          <p:cNvPr id="4098" name="Picture 2" descr="C:\Users\user\Desktop\Dokumenti\Rad Srbija\Rad Srbija - Bajric\Sl 1 - vodene br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823002"/>
            <a:ext cx="7160036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Dokumenti\Rad Srbija\Rad Srbija - Bajric\DSC014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0"/>
            <a:ext cx="4500562" cy="3373584"/>
          </a:xfrm>
          <a:prstGeom prst="rect">
            <a:avLst/>
          </a:prstGeom>
          <a:noFill/>
        </p:spPr>
      </p:pic>
      <p:pic>
        <p:nvPicPr>
          <p:cNvPr id="2051" name="Picture 3" descr="C:\Users\user\Desktop\Dokumenti\Rad Srbija\Rad Srbija - Bajric\DSC014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43438" cy="3375184"/>
          </a:xfrm>
          <a:prstGeom prst="rect">
            <a:avLst/>
          </a:prstGeom>
          <a:noFill/>
        </p:spPr>
      </p:pic>
      <p:pic>
        <p:nvPicPr>
          <p:cNvPr id="2052" name="Picture 4" descr="C:\Users\user\Desktop\Dokumenti\Rad Srbija\Rad Srbija - Bajric\DSC01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7562"/>
            <a:ext cx="4667577" cy="3500438"/>
          </a:xfrm>
          <a:prstGeom prst="rect">
            <a:avLst/>
          </a:prstGeom>
          <a:noFill/>
        </p:spPr>
      </p:pic>
      <p:pic>
        <p:nvPicPr>
          <p:cNvPr id="2053" name="Picture 5" descr="C:\Users\user\Desktop\Dokumenti\Rad Srbija\Rad Srbija - Bajric\DSC015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357562"/>
            <a:ext cx="4477096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1BA69-9ADF-4346-8F1F-CF2B92C6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id="{F536DB10-0716-4B82-A899-D9BED3B78C3D}"/>
              </a:ext>
            </a:extLst>
          </p:cNvPr>
          <p:cNvSpPr txBox="1">
            <a:spLocks/>
          </p:cNvSpPr>
          <p:nvPr/>
        </p:nvSpPr>
        <p:spPr bwMode="auto">
          <a:xfrm>
            <a:off x="571472" y="2143116"/>
            <a:ext cx="8001000" cy="267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hr-BA" kern="0"/>
              <a:t>Šume su najefikasniji prirodni faktor koji štiti zemljište od erozije;</a:t>
            </a:r>
          </a:p>
          <a:p>
            <a:r>
              <a:rPr lang="hr-BA" kern="0"/>
              <a:t>Šume su najefikasniji prirodni faktor u regulaciji vodnog režima (maksimumi i minimumi);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90014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752600"/>
            <a:ext cx="8397750" cy="4319606"/>
          </a:xfrm>
          <a:solidFill>
            <a:srgbClr val="F9FEDA"/>
          </a:solidFill>
        </p:spPr>
        <p:txBody>
          <a:bodyPr/>
          <a:lstStyle/>
          <a:p>
            <a:r>
              <a:rPr lang="bs-Latn-BA" sz="2400" dirty="0"/>
              <a:t>Na plohama gdje je izvršen tretman sjemenom trava tretirane su dvije površine 2 x (3x20 m);</a:t>
            </a:r>
          </a:p>
          <a:p>
            <a:r>
              <a:rPr lang="bs-Latn-BA" sz="2400" dirty="0"/>
              <a:t>Obje plohe podjeljene na dva djela 2 x (3x 10m);</a:t>
            </a:r>
          </a:p>
          <a:p>
            <a:r>
              <a:rPr lang="bs-Latn-BA" sz="2400" dirty="0"/>
              <a:t>Jedna ploha tretirana </a:t>
            </a:r>
            <a:r>
              <a:rPr lang="bs-Latn-BA" sz="2400" b="1" i="1" dirty="0"/>
              <a:t>sjemenom trava iz rasadnika</a:t>
            </a:r>
            <a:r>
              <a:rPr lang="bs-Latn-BA" sz="2400" dirty="0"/>
              <a:t> (smjesa planinskih trava - </a:t>
            </a:r>
            <a:r>
              <a:rPr lang="hr-HR" sz="2400" dirty="0"/>
              <a:t>Engleski ljulj – </a:t>
            </a:r>
            <a:r>
              <a:rPr lang="hr-HR" sz="2400" dirty="0" err="1"/>
              <a:t>naki</a:t>
            </a:r>
            <a:r>
              <a:rPr lang="hr-HR" sz="2400" dirty="0"/>
              <a:t> </a:t>
            </a:r>
            <a:r>
              <a:rPr lang="hr-HR" sz="2400" i="1" dirty="0"/>
              <a:t>(</a:t>
            </a:r>
            <a:r>
              <a:rPr lang="hr-HR" sz="2400" i="1" dirty="0" err="1"/>
              <a:t>Lolium</a:t>
            </a:r>
            <a:r>
              <a:rPr lang="hr-HR" sz="2400" i="1" dirty="0"/>
              <a:t> </a:t>
            </a:r>
            <a:r>
              <a:rPr lang="hr-HR" sz="2400" i="1" dirty="0" err="1"/>
              <a:t>perenne</a:t>
            </a:r>
            <a:r>
              <a:rPr lang="hr-HR" sz="2400" i="1" dirty="0"/>
              <a:t> </a:t>
            </a:r>
            <a:r>
              <a:rPr lang="hr-HR" sz="2400" dirty="0"/>
              <a:t>L</a:t>
            </a:r>
            <a:r>
              <a:rPr lang="hr-HR" sz="2400" i="1" dirty="0"/>
              <a:t>.)</a:t>
            </a:r>
            <a:r>
              <a:rPr lang="hr-HR" sz="2400" dirty="0"/>
              <a:t> 60%, Vlasulja </a:t>
            </a:r>
            <a:r>
              <a:rPr lang="hr-HR" sz="2400" dirty="0" err="1"/>
              <a:t>nacrvena</a:t>
            </a:r>
            <a:r>
              <a:rPr lang="hr-HR" sz="2400" dirty="0"/>
              <a:t> – kos (</a:t>
            </a:r>
            <a:r>
              <a:rPr lang="hr-HR" sz="2400" i="1" dirty="0" err="1"/>
              <a:t>Festuca</a:t>
            </a:r>
            <a:r>
              <a:rPr lang="hr-HR" sz="2400" i="1" dirty="0"/>
              <a:t> </a:t>
            </a:r>
            <a:r>
              <a:rPr lang="hr-HR" sz="2400" i="1" dirty="0" err="1"/>
              <a:t>rubra</a:t>
            </a:r>
            <a:r>
              <a:rPr lang="hr-HR" sz="2400" dirty="0"/>
              <a:t> L.) 30% i Vlasulja </a:t>
            </a:r>
            <a:r>
              <a:rPr lang="hr-HR" sz="2400" dirty="0" err="1"/>
              <a:t>nacrvena</a:t>
            </a:r>
            <a:r>
              <a:rPr lang="hr-HR" sz="2400" dirty="0"/>
              <a:t> – </a:t>
            </a:r>
            <a:r>
              <a:rPr lang="hr-HR" sz="2400" dirty="0" err="1"/>
              <a:t>echo</a:t>
            </a:r>
            <a:r>
              <a:rPr lang="hr-HR" sz="2400" dirty="0"/>
              <a:t> (</a:t>
            </a:r>
            <a:r>
              <a:rPr lang="hr-HR" sz="2400" i="1" dirty="0" err="1"/>
              <a:t>Festuca</a:t>
            </a:r>
            <a:r>
              <a:rPr lang="hr-HR" sz="2400" i="1" dirty="0"/>
              <a:t> </a:t>
            </a:r>
            <a:r>
              <a:rPr lang="hr-HR" sz="2400" i="1" dirty="0" err="1"/>
              <a:t>rubra</a:t>
            </a:r>
            <a:r>
              <a:rPr lang="hr-HR" sz="2400" dirty="0"/>
              <a:t> L.) 10%</a:t>
            </a:r>
            <a:r>
              <a:rPr lang="bs-Latn-BA" sz="2400" dirty="0"/>
              <a:t>), </a:t>
            </a:r>
          </a:p>
          <a:p>
            <a:pPr>
              <a:buNone/>
            </a:pPr>
            <a:endParaRPr lang="bs-Latn-BA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500174"/>
            <a:ext cx="8001000" cy="3071834"/>
          </a:xfrm>
          <a:solidFill>
            <a:srgbClr val="F9FEDA"/>
          </a:solidFill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bs-Latn-BA" sz="2400" dirty="0"/>
              <a:t>druga eksperimentalna ploha tretirana je sjemenom </a:t>
            </a:r>
            <a:r>
              <a:rPr lang="bs-Latn-BA" sz="2400" b="1" i="1" dirty="0"/>
              <a:t>“trine” </a:t>
            </a:r>
            <a:r>
              <a:rPr lang="bs-Latn-BA" sz="2400" dirty="0"/>
              <a:t>(ostaci sjemena lokalnih trava iz štala ili ispod stogova sjena)</a:t>
            </a:r>
          </a:p>
          <a:p>
            <a:pPr>
              <a:buFont typeface="Wingdings" pitchFamily="2" charset="2"/>
              <a:buChar char="ü"/>
            </a:pPr>
            <a:r>
              <a:rPr lang="bs-Latn-BA" sz="2400" dirty="0"/>
              <a:t>Na prvom dijelu plohe samo uklonjen listinac (listinac uklonjen običnim metalnim grabljama)</a:t>
            </a:r>
          </a:p>
          <a:p>
            <a:pPr>
              <a:buFont typeface="Wingdings" pitchFamily="2" charset="2"/>
              <a:buChar char="ü"/>
            </a:pPr>
            <a:r>
              <a:rPr lang="bs-Latn-BA" sz="2400" dirty="0"/>
              <a:t>Na drugom uz uklanjanje listinca izvršeno rahljenje tla (radi ostvarivanja boljeg kontakta između sjemena i tla) metalnim grabljama;</a:t>
            </a:r>
          </a:p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okumenti\Rad Srbija\Rad Srbija - Bajric\Sl 2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"/>
            <a:ext cx="4643438" cy="3482579"/>
          </a:xfrm>
          <a:prstGeom prst="rect">
            <a:avLst/>
          </a:prstGeom>
          <a:noFill/>
        </p:spPr>
      </p:pic>
      <p:pic>
        <p:nvPicPr>
          <p:cNvPr id="3075" name="Picture 3" descr="C:\Users\user\Desktop\Dokumenti\Rad Srbija\Rad Srbija - Bajric\Sl 2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0"/>
            <a:ext cx="4500562" cy="3375721"/>
          </a:xfrm>
          <a:prstGeom prst="rect">
            <a:avLst/>
          </a:prstGeom>
          <a:noFill/>
        </p:spPr>
      </p:pic>
      <p:pic>
        <p:nvPicPr>
          <p:cNvPr id="3076" name="Picture 4" descr="C:\Users\user\Desktop\Dokumenti\Rad Srbija\Rad Srbija - Bajric\Sl 3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75421"/>
            <a:ext cx="4643438" cy="3482579"/>
          </a:xfrm>
          <a:prstGeom prst="rect">
            <a:avLst/>
          </a:prstGeom>
          <a:noFill/>
        </p:spPr>
      </p:pic>
      <p:pic>
        <p:nvPicPr>
          <p:cNvPr id="3077" name="Picture 5" descr="C:\Users\user\Desktop\Dokumenti\Rad Srbija\Rad Srbija - Bajric\Sl 3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357562"/>
            <a:ext cx="4500562" cy="35004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428604"/>
            <a:ext cx="8001000" cy="806469"/>
          </a:xfrm>
        </p:spPr>
        <p:txBody>
          <a:bodyPr/>
          <a:lstStyle/>
          <a:p>
            <a:pPr algn="ctr"/>
            <a:r>
              <a:rPr lang="bs-Latn-BA" sz="3600" b="1" dirty="0"/>
              <a:t>REZULTATI </a:t>
            </a:r>
            <a:r>
              <a:rPr lang="bs-Latn-BA" sz="3200" b="1" dirty="0"/>
              <a:t> </a:t>
            </a:r>
            <a:r>
              <a:rPr lang="bs-Latn-BA" sz="3600" b="1" dirty="0"/>
              <a:t>ISTRAŽIVANJA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1571612"/>
            <a:ext cx="8786874" cy="5072098"/>
          </a:xfrm>
        </p:spPr>
        <p:txBody>
          <a:bodyPr/>
          <a:lstStyle/>
          <a:p>
            <a:r>
              <a:rPr lang="bs-Latn-BA" sz="2800" b="1" dirty="0"/>
              <a:t>Sanacija sjemenom trava</a:t>
            </a:r>
          </a:p>
          <a:p>
            <a:r>
              <a:rPr lang="bs-Latn-BA" sz="2800" dirty="0"/>
              <a:t>Na plohi tretiranoj sjemenom trava iz rasadnika obraslost nije zadovoljavajuća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400" dirty="0"/>
              <a:t>Dio gdje je samo uklonjen listinac 30 – 40% zatravljenost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400" dirty="0"/>
              <a:t>Dio sa dodatnim rahljenjem oko 50%</a:t>
            </a:r>
          </a:p>
          <a:p>
            <a:r>
              <a:rPr lang="bs-Latn-BA" sz="2800" dirty="0"/>
              <a:t>Na dionici tretiranoj pomoću “trine”, efekat zatravljivanja značajno bolji,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400" dirty="0"/>
              <a:t>Dio gdje je samo uklonjen listinac 70 – 80% zatravljenost</a:t>
            </a:r>
          </a:p>
          <a:p>
            <a:pPr lvl="1">
              <a:buFont typeface="Wingdings" pitchFamily="2" charset="2"/>
              <a:buChar char="§"/>
            </a:pPr>
            <a:r>
              <a:rPr lang="bs-Latn-BA" sz="2400" dirty="0"/>
              <a:t>Dio sa dodatnim rahljenjem oko 90%</a:t>
            </a:r>
          </a:p>
          <a:p>
            <a:endParaRPr lang="bs-Latn-BA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800" b="1" dirty="0"/>
              <a:t>Sanacija izradom poprečnih jaraka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Na dionici prosječnog nagiba 34,1%;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Predhodni dio doionice (cca 100 m) nagiba 10-20%;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Tri poprečna jarka na odabranoj dionici;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Česta pojava površinske vode na odabranoj dionici;</a:t>
            </a:r>
          </a:p>
          <a:p>
            <a:pPr lvl="1">
              <a:buFont typeface="Wingdings" pitchFamily="2" charset="2"/>
              <a:buChar char="§"/>
            </a:pPr>
            <a:r>
              <a:rPr lang="bs-Latn-BA" dirty="0"/>
              <a:t>Sanacija izvršena nakon trećeg turnusa snimanja (Faza III)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857224" y="285728"/>
          <a:ext cx="7358114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4282" y="4714884"/>
            <a:ext cx="8358190" cy="1235097"/>
          </a:xfrm>
          <a:solidFill>
            <a:srgbClr val="FFF1EF"/>
          </a:solidFill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bs-Latn-BA" sz="2400" dirty="0"/>
              <a:t>  </a:t>
            </a:r>
            <a:r>
              <a:rPr lang="bs-Latn-BA" sz="2400" i="1" dirty="0"/>
              <a:t>Iz grafikona jasno uočljivo da je nakon provedene</a:t>
            </a:r>
            <a:br>
              <a:rPr lang="bs-Latn-BA" sz="2400" i="1" dirty="0"/>
            </a:br>
            <a:r>
              <a:rPr lang="bs-Latn-BA" sz="2400" i="1" dirty="0"/>
              <a:t>    sanacije pomoću poprečnih jaraka, uzdužni </a:t>
            </a:r>
            <a:br>
              <a:rPr lang="bs-Latn-BA" sz="2400" i="1" dirty="0"/>
            </a:br>
            <a:r>
              <a:rPr lang="bs-Latn-BA" sz="2400" i="1" dirty="0"/>
              <a:t>    transport erodiranog materijala zaustavljen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aphicFrame>
        <p:nvGraphicFramePr>
          <p:cNvPr id="5" name="Chart 4"/>
          <p:cNvGraphicFramePr/>
          <p:nvPr/>
        </p:nvGraphicFramePr>
        <p:xfrm>
          <a:off x="1357290" y="357166"/>
          <a:ext cx="6786610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4282" y="4786322"/>
            <a:ext cx="8358190" cy="1571636"/>
          </a:xfrm>
          <a:solidFill>
            <a:srgbClr val="FFF1EF"/>
          </a:solidFill>
        </p:spPr>
        <p:txBody>
          <a:bodyPr/>
          <a:lstStyle/>
          <a:p>
            <a:br>
              <a:rPr lang="bs-Latn-BA" sz="2400" dirty="0"/>
            </a:br>
            <a:br>
              <a:rPr lang="bs-Latn-BA" sz="2400" dirty="0"/>
            </a:br>
            <a:r>
              <a:rPr lang="bs-Latn-BA" sz="2400" dirty="0"/>
              <a:t>-  Na “donšenje” erodiranog materijala, popreni </a:t>
            </a:r>
            <a:br>
              <a:rPr lang="bs-Latn-BA" sz="2400" dirty="0"/>
            </a:br>
            <a:r>
              <a:rPr lang="bs-Latn-BA" sz="2400" dirty="0"/>
              <a:t>   kanali nisu imali efekat,</a:t>
            </a:r>
            <a:br>
              <a:rPr lang="bs-Latn-BA" sz="2400" dirty="0"/>
            </a:br>
            <a:r>
              <a:rPr lang="bs-Latn-BA" sz="2400" dirty="0"/>
              <a:t>-  razlog se može objasniti kroz </a:t>
            </a:r>
            <a:r>
              <a:rPr lang="en-US" sz="2400" dirty="0" err="1"/>
              <a:t>osipanje</a:t>
            </a:r>
            <a:r>
              <a:rPr lang="bs-Latn-BA" sz="2400" dirty="0"/>
              <a:t> </a:t>
            </a:r>
            <a:r>
              <a:rPr lang="en-US" sz="2400" dirty="0" err="1"/>
              <a:t>materijala</a:t>
            </a:r>
            <a:r>
              <a:rPr lang="en-US" sz="2400" dirty="0"/>
              <a:t>   </a:t>
            </a:r>
            <a:r>
              <a:rPr lang="bs-Latn-BA" sz="2400" dirty="0"/>
              <a:t>sa kosina usječenog dijela TP</a:t>
            </a:r>
            <a:endParaRPr lang="bs-Latn-BA" sz="2400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026" name="Picture 2" descr="C:\Users\user\Desktop\Dokumenti\My Documents Stari\Doktorat1\Slike_doktorat\Slike za doktorat\DSC004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6749" cy="3357562"/>
          </a:xfrm>
          <a:prstGeom prst="rect">
            <a:avLst/>
          </a:prstGeom>
          <a:noFill/>
        </p:spPr>
      </p:pic>
      <p:pic>
        <p:nvPicPr>
          <p:cNvPr id="1029" name="Picture 5" descr="C:\Users\user\Desktop\Dokumenti\My Documents Stari\Doktorat1\Slike_doktorat\Slike za doktorat\DSC01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0438"/>
            <a:ext cx="4572000" cy="3357563"/>
          </a:xfrm>
          <a:prstGeom prst="rect">
            <a:avLst/>
          </a:prstGeom>
          <a:noFill/>
        </p:spPr>
      </p:pic>
      <p:pic>
        <p:nvPicPr>
          <p:cNvPr id="1030" name="Picture 6" descr="C:\Users\user\Desktop\Dokumenti\My Documents Stari\Doktorat1\Slike_doktorat\Slike\DSC022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0438"/>
            <a:ext cx="4500561" cy="3357562"/>
          </a:xfrm>
          <a:prstGeom prst="rect">
            <a:avLst/>
          </a:prstGeom>
          <a:noFill/>
        </p:spPr>
      </p:pic>
      <p:pic>
        <p:nvPicPr>
          <p:cNvPr id="1031" name="Picture 7" descr="C:\Users\user\Desktop\Dokumenti\My Documents Stari\Doktorat1\Slike_doktorat\Slike\DSC022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1" cy="33757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304800"/>
            <a:ext cx="8215369" cy="1216025"/>
          </a:xfrm>
        </p:spPr>
        <p:txBody>
          <a:bodyPr/>
          <a:lstStyle/>
          <a:p>
            <a:pPr algn="ctr"/>
            <a:r>
              <a:rPr lang="bs-Latn-BA" sz="2800" b="1" dirty="0"/>
              <a:t>Finansijski pokazatelji provedenih mjera sanacije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71612"/>
            <a:ext cx="8286808" cy="5072098"/>
          </a:xfrm>
          <a:solidFill>
            <a:srgbClr val="F9FEDA"/>
          </a:solidFill>
        </p:spPr>
        <p:txBody>
          <a:bodyPr/>
          <a:lstStyle/>
          <a:p>
            <a:r>
              <a:rPr lang="bs-Latn-BA" sz="2400" dirty="0"/>
              <a:t>Učinak radnika kalkulisan na 6 h efektivnog rada;</a:t>
            </a:r>
          </a:p>
          <a:p>
            <a:pPr>
              <a:buNone/>
            </a:pPr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54013" y="2286000"/>
          <a:ext cx="7854950" cy="4405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Document" r:id="rId4" imgW="5948799" imgH="3285106" progId="Word.Document.12">
                  <p:embed/>
                </p:oleObj>
              </mc:Choice>
              <mc:Fallback>
                <p:oleObj name="Document" r:id="rId4" imgW="5948799" imgH="3285106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2286000"/>
                        <a:ext cx="7854950" cy="4405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214290"/>
            <a:ext cx="8501122" cy="6357982"/>
          </a:xfrm>
          <a:solidFill>
            <a:srgbClr val="F9FEDA"/>
          </a:solidFill>
        </p:spPr>
        <p:txBody>
          <a:bodyPr/>
          <a:lstStyle/>
          <a:p>
            <a:r>
              <a:rPr lang="bs-Latn-BA" sz="2400" dirty="0"/>
              <a:t>ako se vrši samo uklanjanje listinca: </a:t>
            </a:r>
          </a:p>
          <a:p>
            <a:pPr lvl="0">
              <a:buFont typeface="Arial" pitchFamily="34" charset="0"/>
              <a:buChar char="•"/>
            </a:pPr>
            <a:r>
              <a:rPr lang="bs-Latn-BA" sz="2200" dirty="0"/>
              <a:t>sjeme od „trine“ za 30 m</a:t>
            </a:r>
            <a:r>
              <a:rPr lang="bs-Latn-BA" sz="2200" baseline="30000" dirty="0"/>
              <a:t>2</a:t>
            </a:r>
            <a:r>
              <a:rPr lang="bs-Latn-BA" sz="2200" dirty="0"/>
              <a:t> potrebno oko 2 kg, odnosno za kalkulisani dnevni učinak od 720 m</a:t>
            </a:r>
            <a:r>
              <a:rPr lang="bs-Latn-BA" sz="2200" baseline="30000" dirty="0"/>
              <a:t>2 </a:t>
            </a:r>
            <a:r>
              <a:rPr lang="bs-Latn-BA" sz="2200" dirty="0"/>
              <a:t> (240m) potrebno je oko 48 kg/dan;</a:t>
            </a:r>
          </a:p>
          <a:p>
            <a:pPr lvl="0">
              <a:buFont typeface="Arial" pitchFamily="34" charset="0"/>
              <a:buChar char="•"/>
            </a:pPr>
            <a:r>
              <a:rPr lang="bs-Latn-BA" sz="2200" dirty="0"/>
              <a:t>sjeme trava iz rasadnika za 30 m</a:t>
            </a:r>
            <a:r>
              <a:rPr lang="bs-Latn-BA" sz="2200" baseline="30000" dirty="0"/>
              <a:t>2</a:t>
            </a:r>
            <a:r>
              <a:rPr lang="bs-Latn-BA" sz="2200" dirty="0"/>
              <a:t> potrebno 1 kg (iz specifikacije sa etikete sjemena), odnosno za kalkulisani dnevni učinak od 720 m</a:t>
            </a:r>
            <a:r>
              <a:rPr lang="bs-Latn-BA" sz="2200" baseline="30000" dirty="0"/>
              <a:t>2</a:t>
            </a:r>
            <a:r>
              <a:rPr lang="bs-Latn-BA" sz="2200" dirty="0"/>
              <a:t> (240m) potrebno je oko 24 kg/dan;</a:t>
            </a:r>
          </a:p>
          <a:p>
            <a:pPr lvl="0"/>
            <a:r>
              <a:rPr lang="bs-Latn-BA" sz="2400" dirty="0"/>
              <a:t>uz uklanjanje listinca sa površine vlake vrši se i dodatno rahljenje tla:</a:t>
            </a:r>
          </a:p>
          <a:p>
            <a:pPr lvl="0">
              <a:buFont typeface="Arial" pitchFamily="34" charset="0"/>
              <a:buChar char="•"/>
            </a:pPr>
            <a:r>
              <a:rPr lang="bs-Latn-BA" sz="2200" dirty="0"/>
              <a:t>sjeme trine za 30 m</a:t>
            </a:r>
            <a:r>
              <a:rPr lang="bs-Latn-BA" sz="2200" baseline="30000" dirty="0"/>
              <a:t>2</a:t>
            </a:r>
            <a:r>
              <a:rPr lang="bs-Latn-BA" sz="2200" dirty="0"/>
              <a:t> potrebno je oko 2 kg, odnosno za kalkulisani dnevni učinak od 360 m</a:t>
            </a:r>
            <a:r>
              <a:rPr lang="bs-Latn-BA" sz="2200" baseline="30000" dirty="0"/>
              <a:t>2</a:t>
            </a:r>
            <a:r>
              <a:rPr lang="bs-Latn-BA" sz="2200" dirty="0"/>
              <a:t> (120 m) potrebno je oko 24 kg/dan,</a:t>
            </a:r>
          </a:p>
          <a:p>
            <a:pPr>
              <a:buFont typeface="Arial" pitchFamily="34" charset="0"/>
              <a:buChar char="•"/>
            </a:pPr>
            <a:r>
              <a:rPr lang="bs-Latn-BA" sz="2200" dirty="0"/>
              <a:t>sjeme trava iz rasadnika za 30 m</a:t>
            </a:r>
            <a:r>
              <a:rPr lang="bs-Latn-BA" sz="2200" baseline="30000" dirty="0"/>
              <a:t>2</a:t>
            </a:r>
            <a:r>
              <a:rPr lang="bs-Latn-BA" sz="2200" dirty="0"/>
              <a:t> potrebno 1 kg (iz specifikacije sa etikete sjemena), odnosno za kalkulisani dnevni učinak od 360 m</a:t>
            </a:r>
            <a:r>
              <a:rPr lang="bs-Latn-BA" sz="2200" baseline="30000" dirty="0"/>
              <a:t>2</a:t>
            </a:r>
            <a:r>
              <a:rPr lang="bs-Latn-BA" sz="2200" dirty="0"/>
              <a:t> potrebno je oko 12 kg/dan.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bs-Latn-BA" sz="3000" b="1" dirty="0"/>
              <a:t>Optimalna strukturna izgrađenost šume za stabilan režim voda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592" y="3068960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dirty="0"/>
              <a:t>Što gušća  šuma? 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203848" y="3268434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6" name="TextBox 5"/>
          <p:cNvSpPr txBox="1"/>
          <p:nvPr/>
        </p:nvSpPr>
        <p:spPr>
          <a:xfrm>
            <a:off x="5508104" y="325249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Mješovita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576" y="1772816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400" dirty="0"/>
              <a:t>Za apsorpciju padavina,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400" dirty="0"/>
              <a:t>Smanjenje transpiracije vode iz zemljišta,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s-Latn-BA" sz="2400" dirty="0"/>
              <a:t>Za čuvanje i stabilizaciju šumskog zemljišta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4174674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Vitalna i otporna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275856" y="4348554"/>
            <a:ext cx="115212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0" name="TextBox 9"/>
          <p:cNvSpPr txBox="1"/>
          <p:nvPr/>
        </p:nvSpPr>
        <p:spPr>
          <a:xfrm>
            <a:off x="5076056" y="4221088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Bez puno starih stabala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547664" y="5357826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2" name="TextBox 11"/>
          <p:cNvSpPr txBox="1"/>
          <p:nvPr/>
        </p:nvSpPr>
        <p:spPr>
          <a:xfrm>
            <a:off x="2843808" y="516648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s-Latn-BA" sz="2400" b="1" dirty="0"/>
              <a:t>Kontinuirano obnavljanje  podmladkom</a:t>
            </a:r>
          </a:p>
        </p:txBody>
      </p:sp>
    </p:spTree>
    <p:extLst>
      <p:ext uri="{BB962C8B-B14F-4D97-AF65-F5344CB8AC3E}">
        <p14:creationId xmlns:p14="http://schemas.microsoft.com/office/powerpoint/2010/main" val="2231825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675" y="714356"/>
            <a:ext cx="8001000" cy="806469"/>
          </a:xfrm>
          <a:solidFill>
            <a:srgbClr val="FFF1EF"/>
          </a:solidFill>
        </p:spPr>
        <p:txBody>
          <a:bodyPr/>
          <a:lstStyle/>
          <a:p>
            <a:r>
              <a:rPr lang="bs-Latn-BA" sz="2000" i="1" dirty="0"/>
              <a:t>Troškovi provedenih mjera sanacije traktorskih vlaka po radnom danu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14282" y="2071678"/>
          <a:ext cx="8407400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Document" r:id="rId3" imgW="8549116" imgH="3962173" progId="Word.Document.12">
                  <p:embed/>
                </p:oleObj>
              </mc:Choice>
              <mc:Fallback>
                <p:oleObj name="Document" r:id="rId3" imgW="8549116" imgH="396217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282" y="2071678"/>
                        <a:ext cx="8407400" cy="392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304800"/>
            <a:ext cx="8358245" cy="1216025"/>
          </a:xfrm>
          <a:solidFill>
            <a:srgbClr val="FFF1EF"/>
          </a:solidFill>
        </p:spPr>
        <p:txBody>
          <a:bodyPr/>
          <a:lstStyle/>
          <a:p>
            <a:r>
              <a:rPr lang="bs-Latn-BA" sz="2800" dirty="0"/>
              <a:t>Potreban broj radnih dana za sanaciju cjelokupne mreže TP - TV (3003 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928802"/>
            <a:ext cx="8220104" cy="3676664"/>
          </a:xfrm>
          <a:solidFill>
            <a:srgbClr val="F9FEDA"/>
          </a:solidFill>
        </p:spPr>
        <p:txBody>
          <a:bodyPr/>
          <a:lstStyle/>
          <a:p>
            <a:pPr>
              <a:buNone/>
            </a:pPr>
            <a:endParaRPr lang="bs-Latn-BA" sz="2600" dirty="0"/>
          </a:p>
          <a:p>
            <a:pPr lvl="0"/>
            <a:r>
              <a:rPr lang="bs-Latn-BA" sz="2800" i="1" dirty="0"/>
              <a:t>kod radova gdje se vrši samo uklanjanje listinca: </a:t>
            </a:r>
          </a:p>
          <a:p>
            <a:pPr lvl="0">
              <a:buFont typeface="Wingdings" pitchFamily="2" charset="2"/>
              <a:buChar char="§"/>
            </a:pPr>
            <a:r>
              <a:rPr lang="bs-Latn-BA" sz="2400" dirty="0"/>
              <a:t>3003 m : 240 m/dan = </a:t>
            </a:r>
            <a:r>
              <a:rPr lang="bs-Latn-BA" sz="2400" b="1" dirty="0"/>
              <a:t>12,51 dana (13 dana);</a:t>
            </a:r>
          </a:p>
          <a:p>
            <a:pPr lvl="0"/>
            <a:r>
              <a:rPr lang="bs-Latn-BA" sz="2800" i="1" dirty="0"/>
              <a:t>kod radova gdje se vrši dodatno rahljenje tla:</a:t>
            </a:r>
          </a:p>
          <a:p>
            <a:pPr>
              <a:buFont typeface="Wingdings" pitchFamily="2" charset="2"/>
              <a:buChar char="§"/>
            </a:pPr>
            <a:r>
              <a:rPr lang="bs-Latn-BA" sz="2400" dirty="0"/>
              <a:t>3003 m : 120 m/dan = 25,02 dana (25 dana).</a:t>
            </a:r>
          </a:p>
          <a:p>
            <a:pPr>
              <a:buNone/>
            </a:pPr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001000" cy="949345"/>
          </a:xfrm>
          <a:solidFill>
            <a:srgbClr val="FFF1EF"/>
          </a:solidFill>
        </p:spPr>
        <p:txBody>
          <a:bodyPr/>
          <a:lstStyle/>
          <a:p>
            <a:r>
              <a:rPr lang="bs-Latn-BA" sz="2400" i="1" dirty="0"/>
              <a:t>Troškovi biološke sanacije cjelokupne mreže traktorskih puteva - vlaka</a:t>
            </a:r>
            <a:endParaRPr lang="bs-Latn-BA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  <a:solidFill>
            <a:srgbClr val="F9FEDA"/>
          </a:solidFill>
        </p:spPr>
        <p:txBody>
          <a:bodyPr/>
          <a:lstStyle/>
          <a:p>
            <a:pPr>
              <a:buNone/>
            </a:pPr>
            <a:endParaRPr lang="bs-Latn-BA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319922"/>
              </p:ext>
            </p:extLst>
          </p:nvPr>
        </p:nvGraphicFramePr>
        <p:xfrm>
          <a:off x="-4401" y="1513674"/>
          <a:ext cx="8926513" cy="533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Document" r:id="rId4" imgW="6286432" imgH="3732623" progId="Word.Document.12">
                  <p:embed/>
                </p:oleObj>
              </mc:Choice>
              <mc:Fallback>
                <p:oleObj name="Document" r:id="rId4" imgW="6286432" imgH="373262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401" y="1513674"/>
                        <a:ext cx="8926513" cy="533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52600"/>
            <a:ext cx="8784976" cy="3462350"/>
          </a:xfrm>
          <a:solidFill>
            <a:srgbClr val="F9FEDA"/>
          </a:solidFill>
        </p:spPr>
        <p:txBody>
          <a:bodyPr/>
          <a:lstStyle/>
          <a:p>
            <a:r>
              <a:rPr lang="bs-Latn-BA" dirty="0"/>
              <a:t>Troškovi biološke sanacije u odnosu na ukupne prihode su 0,22 – 1,22% </a:t>
            </a:r>
          </a:p>
          <a:p>
            <a:pPr marL="720000" indent="-288000">
              <a:buFont typeface="Wingdings" pitchFamily="2" charset="2"/>
              <a:buChar char="ü"/>
            </a:pPr>
            <a:r>
              <a:rPr lang="bs-Latn-BA" dirty="0"/>
              <a:t>Za sanaciju pomoću “trine” (bez rahljenja tla 0,22%;</a:t>
            </a:r>
          </a:p>
          <a:p>
            <a:pPr marL="720000" indent="-288000">
              <a:buFont typeface="Wingdings" pitchFamily="2" charset="2"/>
              <a:buChar char="ü"/>
            </a:pPr>
            <a:r>
              <a:rPr lang="bs-Latn-BA" dirty="0"/>
              <a:t>Primjena “sjemena iz rasadnika” sa rahljenjem tla – 1,22%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214290"/>
            <a:ext cx="8001000" cy="592155"/>
          </a:xfrm>
          <a:solidFill>
            <a:srgbClr val="FFF1EF"/>
          </a:solidFill>
        </p:spPr>
        <p:txBody>
          <a:bodyPr/>
          <a:lstStyle/>
          <a:p>
            <a:r>
              <a:rPr lang="bs-Latn-BA" sz="2800" dirty="0"/>
              <a:t>Učinak i troškovi izrade poprečnih jaraka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8670"/>
            <a:ext cx="9144000" cy="5929330"/>
          </a:xfrm>
          <a:solidFill>
            <a:srgbClr val="F9FEDA"/>
          </a:solidFill>
        </p:spPr>
        <p:txBody>
          <a:bodyPr/>
          <a:lstStyle/>
          <a:p>
            <a:r>
              <a:rPr lang="bs-Latn-BA" sz="2400" dirty="0"/>
              <a:t>Kao i u predhodnom slučaju, efektivno vrijeme 6 h/dan, </a:t>
            </a:r>
          </a:p>
          <a:p>
            <a:r>
              <a:rPr lang="bs-Latn-BA" sz="2400" dirty="0"/>
              <a:t>Mogućnost izrade 8,37 poprečnih kanala na dan</a:t>
            </a:r>
          </a:p>
          <a:p>
            <a:endParaRPr lang="bs-Latn-BA" sz="2400" dirty="0"/>
          </a:p>
          <a:p>
            <a:pPr>
              <a:buNone/>
            </a:pPr>
            <a:endParaRPr lang="bs-Latn-BA" sz="2400" dirty="0"/>
          </a:p>
          <a:p>
            <a:endParaRPr lang="bs-Latn-BA" sz="2400" dirty="0"/>
          </a:p>
          <a:p>
            <a:endParaRPr lang="bs-Latn-BA" sz="2400" dirty="0"/>
          </a:p>
          <a:p>
            <a:endParaRPr lang="bs-Latn-BA" sz="2400" dirty="0"/>
          </a:p>
          <a:p>
            <a:endParaRPr lang="bs-Latn-BA" sz="2400" dirty="0"/>
          </a:p>
          <a:p>
            <a:endParaRPr lang="bs-Latn-BA" sz="2400" dirty="0"/>
          </a:p>
          <a:p>
            <a:endParaRPr lang="bs-Latn-BA" sz="2400" dirty="0"/>
          </a:p>
          <a:p>
            <a:pPr>
              <a:buNone/>
            </a:pPr>
            <a:r>
              <a:rPr lang="bs-Latn-BA" sz="2400" i="1" dirty="0"/>
              <a:t>Obračun broja potrebnih radnih dana za sanaciju mreže TP izradom poprečnih kanala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42844" y="2857496"/>
          <a:ext cx="8728075" cy="3575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Document" r:id="rId3" imgW="6205827" imgH="3303793" progId="Word.Document.12">
                  <p:embed/>
                </p:oleObj>
              </mc:Choice>
              <mc:Fallback>
                <p:oleObj name="Document" r:id="rId3" imgW="6205827" imgH="3303793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44" y="2857496"/>
                        <a:ext cx="8728075" cy="3575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1546"/>
            <a:ext cx="9144000" cy="5500726"/>
          </a:xfrm>
          <a:solidFill>
            <a:srgbClr val="F9FEDA"/>
          </a:solidFill>
        </p:spPr>
        <p:txBody>
          <a:bodyPr/>
          <a:lstStyle/>
          <a:p>
            <a:endParaRPr lang="bs-Latn-BA" i="1" dirty="0"/>
          </a:p>
          <a:p>
            <a:endParaRPr lang="bs-Latn-BA" i="1" dirty="0"/>
          </a:p>
          <a:p>
            <a:endParaRPr lang="bs-Latn-BA" i="1" dirty="0"/>
          </a:p>
          <a:p>
            <a:endParaRPr lang="bs-Latn-BA" i="1" dirty="0"/>
          </a:p>
          <a:p>
            <a:endParaRPr lang="bs-Latn-BA" i="1" dirty="0"/>
          </a:p>
          <a:p>
            <a:endParaRPr lang="bs-Latn-BA" i="1" dirty="0"/>
          </a:p>
          <a:p>
            <a:pPr>
              <a:buNone/>
            </a:pPr>
            <a:endParaRPr lang="bs-Latn-BA" sz="2400" i="1" dirty="0"/>
          </a:p>
          <a:p>
            <a:pPr>
              <a:buNone/>
            </a:pPr>
            <a:endParaRPr lang="bs-Latn-BA" sz="2400" i="1" dirty="0"/>
          </a:p>
          <a:p>
            <a:pPr>
              <a:buNone/>
            </a:pPr>
            <a:r>
              <a:rPr lang="bs-Latn-BA" sz="2400" i="1" dirty="0"/>
              <a:t>     Kalkulacija ukupnih troškova za sanaciju mreže TP - TV izradom poprečnih kanala</a:t>
            </a:r>
          </a:p>
          <a:p>
            <a:endParaRPr lang="bs-Latn-BA" dirty="0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290163"/>
              </p:ext>
            </p:extLst>
          </p:nvPr>
        </p:nvGraphicFramePr>
        <p:xfrm>
          <a:off x="971600" y="1412776"/>
          <a:ext cx="7461250" cy="346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Document" r:id="rId3" imgW="6094029" imgH="2832222" progId="Word.Document.12">
                  <p:embed/>
                </p:oleObj>
              </mc:Choice>
              <mc:Fallback>
                <p:oleObj name="Document" r:id="rId3" imgW="6094029" imgH="2832222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412776"/>
                        <a:ext cx="7461250" cy="346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3033722"/>
          </a:xfrm>
          <a:solidFill>
            <a:srgbClr val="F9FEDA"/>
          </a:solidFill>
        </p:spPr>
        <p:txBody>
          <a:bodyPr/>
          <a:lstStyle/>
          <a:p>
            <a:r>
              <a:rPr lang="bs-Latn-BA" dirty="0"/>
              <a:t>Ukoliko bi troškove izrade poprečnih kanala (</a:t>
            </a:r>
            <a:r>
              <a:rPr lang="bs-Latn-BA" b="1" dirty="0"/>
              <a:t>634,2 KM</a:t>
            </a:r>
            <a:r>
              <a:rPr lang="bs-Latn-BA" dirty="0"/>
              <a:t>) postavili u odnos sa ukupno ostvarenim prihodima ostvarenim u konkretnom šumskom odjeljenju (</a:t>
            </a:r>
            <a:r>
              <a:rPr lang="bs-Latn-BA" b="1" dirty="0"/>
              <a:t>180.966 KM</a:t>
            </a:r>
            <a:r>
              <a:rPr lang="bs-Latn-BA" dirty="0"/>
              <a:t>), isti bi iznosili samo </a:t>
            </a:r>
            <a:r>
              <a:rPr lang="bs-Latn-BA" b="1" dirty="0"/>
              <a:t>0,35%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F55F3-E982-493E-8900-0D1B2F4E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533" y="240504"/>
            <a:ext cx="8245797" cy="1460054"/>
          </a:xfrm>
        </p:spPr>
        <p:txBody>
          <a:bodyPr/>
          <a:lstStyle/>
          <a:p>
            <a:r>
              <a:rPr lang="hr-HR" sz="2800" b="1" dirty="0"/>
              <a:t>Druge – „prihvatljive” metode sanacije</a:t>
            </a:r>
            <a:br>
              <a:rPr lang="hr-HR" sz="2800" b="1" dirty="0"/>
            </a:br>
            <a:r>
              <a:rPr lang="hr-HR" sz="2000" b="1" dirty="0"/>
              <a:t>Ø 500 mm – 420 KM (6m)</a:t>
            </a:r>
            <a:br>
              <a:rPr lang="hr-HR" sz="2000" b="1" dirty="0"/>
            </a:br>
            <a:r>
              <a:rPr lang="hr-HR" sz="2000" b="1" dirty="0"/>
              <a:t>Ø 800 mm – 1030 KM (6m)</a:t>
            </a:r>
            <a:br>
              <a:rPr lang="hr-HR" sz="2000" b="1" dirty="0"/>
            </a:br>
            <a:endParaRPr lang="hr-HR" sz="2000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31D1F33-E2B7-4F06-B25E-AFE6833B8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9288" y="2906496"/>
            <a:ext cx="4797152" cy="239857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A46C3-D02B-4CDC-BC37-3A9150BC6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33A18-8177-4E27-B080-9E4BB4A399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2953" y="2923349"/>
            <a:ext cx="4796386" cy="2362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9B1C03-4FE0-4650-80CE-A2CA25C79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4622" y="2921388"/>
            <a:ext cx="4796387" cy="2362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C2E65D-AFBA-4DDB-96AF-596A46C28B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3187" y="2973433"/>
            <a:ext cx="4796387" cy="22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812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5877272"/>
            <a:ext cx="8208912" cy="428604"/>
          </a:xfrm>
          <a:solidFill>
            <a:srgbClr val="F9FEDA"/>
          </a:solidFill>
        </p:spPr>
        <p:txBody>
          <a:bodyPr/>
          <a:lstStyle/>
          <a:p>
            <a:r>
              <a:rPr lang="bs-Latn-BA" sz="2400" i="1" dirty="0"/>
              <a:t>Zaštita trase TP sitnom granjevinom – „malčiranje“</a:t>
            </a:r>
            <a:endParaRPr lang="en-US" sz="2400" i="1" dirty="0"/>
          </a:p>
        </p:txBody>
      </p:sp>
      <p:pic>
        <p:nvPicPr>
          <p:cNvPr id="1310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0"/>
            <a:ext cx="8604250" cy="5707063"/>
          </a:xfrm>
          <a:noFill/>
          <a:ln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026" name="Picture 2" descr="C:\Users\user\Desktop\Dokumenti\My Documents Stari\Doktorat1\Slike_doktorat\Slike\201004A0\29042010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14810" cy="3657600"/>
          </a:xfrm>
          <a:prstGeom prst="rect">
            <a:avLst/>
          </a:prstGeom>
          <a:noFill/>
        </p:spPr>
      </p:pic>
      <p:pic>
        <p:nvPicPr>
          <p:cNvPr id="1027" name="Picture 3" descr="C:\Users\user\Desktop\Dokumenti\My Documents Stari\Doktorat1\Slike_doktorat\Slike\201004A0\29042010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6"/>
            <a:ext cx="4214810" cy="3286124"/>
          </a:xfrm>
          <a:prstGeom prst="rect">
            <a:avLst/>
          </a:prstGeom>
          <a:noFill/>
        </p:spPr>
      </p:pic>
      <p:pic>
        <p:nvPicPr>
          <p:cNvPr id="1028" name="Picture 4" descr="C:\Users\user\Desktop\Dokumenti\My Documents Stari\Doktorat1\Slike_doktorat\Slike\DSC022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0"/>
            <a:ext cx="4929190" cy="3571876"/>
          </a:xfrm>
          <a:prstGeom prst="rect">
            <a:avLst/>
          </a:prstGeom>
          <a:noFill/>
        </p:spPr>
      </p:pic>
      <p:pic>
        <p:nvPicPr>
          <p:cNvPr id="1029" name="Picture 5" descr="C:\Users\user\Desktop\Dokumenti\My Documents Stari\Doktorat1\Slike_doktorat\Slike\DSC022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500438"/>
            <a:ext cx="4929190" cy="3357562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285852" y="2643182"/>
            <a:ext cx="642942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bs-Latn-B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HVALA NA PAŽNJI!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6050" y="142852"/>
            <a:ext cx="3286149" cy="642942"/>
          </a:xfrm>
        </p:spPr>
        <p:txBody>
          <a:bodyPr/>
          <a:lstStyle/>
          <a:p>
            <a:r>
              <a:rPr lang="bs-Latn-BA" sz="3200" b="1" dirty="0"/>
              <a:t>Sklop šume?</a:t>
            </a:r>
          </a:p>
        </p:txBody>
      </p:sp>
      <p:pic>
        <p:nvPicPr>
          <p:cNvPr id="137218" name="Picture 2" descr="D:\NASTAVA\UREĐIVANJE\Skripta\ŠUMA.bm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4" t="3269" r="15832"/>
          <a:stretch/>
        </p:blipFill>
        <p:spPr bwMode="auto">
          <a:xfrm>
            <a:off x="357158" y="3714752"/>
            <a:ext cx="3857652" cy="305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3" descr="D:\NASTAVA\UREĐIVANJE\Skripta\Šuma 5.bm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20220" r="45213" b="16962"/>
          <a:stretch/>
        </p:blipFill>
        <p:spPr bwMode="auto">
          <a:xfrm>
            <a:off x="357158" y="1071546"/>
            <a:ext cx="3463224" cy="252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071538" y="1785926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2976" y="1714488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220" name="Picture 4" descr="D:\NASTAVA\UREĐIVANJE\Skripta\šuma dvosprat sklopa.bmp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" t="-3164" r="266" b="21863"/>
          <a:stretch/>
        </p:blipFill>
        <p:spPr bwMode="auto">
          <a:xfrm>
            <a:off x="4357686" y="1000108"/>
            <a:ext cx="4643101" cy="243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5715008" y="1643050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86446" y="1643050"/>
            <a:ext cx="2232248" cy="1625428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miley Face 13"/>
          <p:cNvSpPr/>
          <p:nvPr/>
        </p:nvSpPr>
        <p:spPr>
          <a:xfrm>
            <a:off x="3143240" y="3786190"/>
            <a:ext cx="920281" cy="758954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5" name="Right Arrow 14"/>
          <p:cNvSpPr/>
          <p:nvPr/>
        </p:nvSpPr>
        <p:spPr>
          <a:xfrm>
            <a:off x="4357686" y="4929198"/>
            <a:ext cx="906691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s-Latn-BA"/>
          </a:p>
        </p:txBody>
      </p:sp>
      <p:sp>
        <p:nvSpPr>
          <p:cNvPr id="16" name="Rectangle 15"/>
          <p:cNvSpPr/>
          <p:nvPr/>
        </p:nvSpPr>
        <p:spPr>
          <a:xfrm>
            <a:off x="5357818" y="4857760"/>
            <a:ext cx="3605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s-Latn-BA" sz="2400" b="1" dirty="0"/>
              <a:t>Kontinuirana njega </a:t>
            </a:r>
          </a:p>
          <a:p>
            <a:r>
              <a:rPr lang="bs-Latn-BA" sz="2400" b="1" dirty="0"/>
              <a:t>- sječa</a:t>
            </a:r>
          </a:p>
        </p:txBody>
      </p:sp>
    </p:spTree>
    <p:extLst>
      <p:ext uri="{BB962C8B-B14F-4D97-AF65-F5344CB8AC3E}">
        <p14:creationId xmlns:p14="http://schemas.microsoft.com/office/powerpoint/2010/main" val="236848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5194" y="116632"/>
            <a:ext cx="8786874" cy="806469"/>
          </a:xfrm>
        </p:spPr>
        <p:txBody>
          <a:bodyPr/>
          <a:lstStyle/>
          <a:p>
            <a:r>
              <a:rPr lang="hr-BA" sz="2800" b="1" dirty="0"/>
              <a:t>Faktori destabilizacije šumskih ekosistema</a:t>
            </a:r>
            <a:endParaRPr lang="en-US" sz="2800" b="1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2844" y="923101"/>
            <a:ext cx="8949224" cy="5818267"/>
          </a:xfrm>
        </p:spPr>
        <p:txBody>
          <a:bodyPr/>
          <a:lstStyle/>
          <a:p>
            <a:r>
              <a:rPr lang="hr-BA" sz="2400" dirty="0"/>
              <a:t>Gole sječe;</a:t>
            </a:r>
          </a:p>
          <a:p>
            <a:r>
              <a:rPr lang="hr-BA" sz="2400" dirty="0"/>
              <a:t>Šumski požari;</a:t>
            </a:r>
          </a:p>
          <a:p>
            <a:r>
              <a:rPr lang="hr-BA" sz="2400" dirty="0"/>
              <a:t>Direktna konverzija izdanačkih šuma</a:t>
            </a:r>
          </a:p>
          <a:p>
            <a:r>
              <a:rPr lang="hr-BA" sz="2400" dirty="0"/>
              <a:t>Neplanske sječe šuma (bespravne – ilegalne sječe);</a:t>
            </a:r>
          </a:p>
          <a:p>
            <a:r>
              <a:rPr lang="hr-BA" sz="2400" dirty="0"/>
              <a:t>Šumske bolesti i gradacije insekata;</a:t>
            </a:r>
          </a:p>
          <a:p>
            <a:r>
              <a:rPr lang="hr-BA" sz="2400" dirty="0"/>
              <a:t>Radovi u okviru redovnog gospodarenja koji nisu podržani odgovarajućim tehnikama i tehnologijama;</a:t>
            </a:r>
          </a:p>
          <a:p>
            <a:r>
              <a:rPr lang="hr-BA" sz="2400" dirty="0"/>
              <a:t>Ne provođenje mjera sanacije u toku i nakon zavšetka radova.</a:t>
            </a:r>
          </a:p>
          <a:p>
            <a:r>
              <a:rPr lang="hr-BA" sz="2400" b="1" dirty="0"/>
              <a:t>Neodgovarajući postupci kod planiranja, projektovanja, izgradnje i održavanja šumske transportne infrastruktre (primarna i </a:t>
            </a:r>
            <a:r>
              <a:rPr lang="hr-BA" sz="2400" b="1" dirty="0">
                <a:solidFill>
                  <a:srgbClr val="FF0000"/>
                </a:solidFill>
              </a:rPr>
              <a:t>sekundarna </a:t>
            </a:r>
            <a:r>
              <a:rPr lang="hr-BA" sz="2400" b="1" dirty="0"/>
              <a:t>mreža)</a:t>
            </a:r>
          </a:p>
          <a:p>
            <a:r>
              <a:rPr lang="hr-HR" sz="2400" dirty="0"/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5786478" cy="877907"/>
          </a:xfrm>
          <a:solidFill>
            <a:srgbClr val="FFF1EF"/>
          </a:solidFill>
        </p:spPr>
        <p:txBody>
          <a:bodyPr/>
          <a:lstStyle/>
          <a:p>
            <a:pPr algn="ctr"/>
            <a:r>
              <a:rPr lang="bs-Latn-BA" sz="3600" b="1" dirty="0"/>
              <a:t>Osnovni pojmovi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58" y="1500174"/>
            <a:ext cx="8501122" cy="5143536"/>
          </a:xfrm>
          <a:solidFill>
            <a:srgbClr val="F9FEDA"/>
          </a:solidFill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sz="2400" b="1" dirty="0" err="1"/>
              <a:t>Sekundarn</a:t>
            </a:r>
            <a:r>
              <a:rPr lang="bs-Latn-BA" sz="2400" b="1" dirty="0"/>
              <a:t>u</a:t>
            </a:r>
            <a:r>
              <a:rPr lang="en-US" sz="2400" b="1" dirty="0"/>
              <a:t> </a:t>
            </a:r>
            <a:r>
              <a:rPr lang="en-US" sz="2400" b="1" dirty="0" err="1"/>
              <a:t>mre</a:t>
            </a:r>
            <a:r>
              <a:rPr lang="bs-Latn-BA" sz="2400" b="1" dirty="0"/>
              <a:t>žu ŠTI čine: </a:t>
            </a:r>
          </a:p>
          <a:p>
            <a:pPr marL="0" indent="0">
              <a:buNone/>
            </a:pPr>
            <a:r>
              <a:rPr lang="bs-Latn-BA" sz="2400" b="1" i="1" dirty="0"/>
              <a:t>    </a:t>
            </a:r>
            <a:r>
              <a:rPr lang="bs-Latn-BA" sz="2400" b="1" i="1" dirty="0">
                <a:solidFill>
                  <a:srgbClr val="FF0000"/>
                </a:solidFill>
              </a:rPr>
              <a:t>traktorski putevi – vlake</a:t>
            </a:r>
            <a:r>
              <a:rPr lang="bs-Latn-BA" sz="2400" i="1" dirty="0"/>
              <a:t>, animalne staze, </a:t>
            </a:r>
          </a:p>
          <a:p>
            <a:pPr marL="0" indent="0">
              <a:buNone/>
            </a:pPr>
            <a:r>
              <a:rPr lang="bs-Latn-BA" sz="2400" i="1" dirty="0"/>
              <a:t>    žičare, riže...</a:t>
            </a:r>
          </a:p>
          <a:p>
            <a:pPr>
              <a:buFont typeface="Wingdings" pitchFamily="2" charset="2"/>
              <a:buChar char="ü"/>
            </a:pPr>
            <a:endParaRPr lang="bs-Latn-BA" sz="2400" i="1" dirty="0"/>
          </a:p>
          <a:p>
            <a:pPr marL="640080" lvl="0">
              <a:buFont typeface="Wingdings" panose="05000000000000000000" pitchFamily="2" charset="2"/>
              <a:buChar char="v"/>
            </a:pPr>
            <a:r>
              <a:rPr lang="en-US" sz="2400" b="1" dirty="0" err="1"/>
              <a:t>Traktorski</a:t>
            </a:r>
            <a:r>
              <a:rPr lang="en-US" sz="2400" b="1" dirty="0"/>
              <a:t> </a:t>
            </a:r>
            <a:r>
              <a:rPr lang="en-US" sz="2400" b="1" dirty="0" err="1"/>
              <a:t>putevi</a:t>
            </a:r>
            <a:r>
              <a:rPr lang="en-US" sz="2400" b="1" dirty="0"/>
              <a:t> </a:t>
            </a:r>
            <a:r>
              <a:rPr lang="bs-Latn-BA" sz="2400" dirty="0"/>
              <a:t>su </a:t>
            </a:r>
            <a:r>
              <a:rPr lang="en-US" sz="2400" dirty="0" err="1"/>
              <a:t>građevinski</a:t>
            </a:r>
            <a:r>
              <a:rPr lang="en-US" sz="2400" dirty="0"/>
              <a:t> </a:t>
            </a:r>
            <a:r>
              <a:rPr lang="en-US" sz="2400" dirty="0" err="1"/>
              <a:t>objekti</a:t>
            </a:r>
            <a:r>
              <a:rPr lang="en-US" sz="2400" dirty="0"/>
              <a:t> </a:t>
            </a:r>
            <a:r>
              <a:rPr lang="en-US" sz="2400" dirty="0" err="1"/>
              <a:t>kod</a:t>
            </a:r>
            <a:r>
              <a:rPr lang="en-US" sz="2400" dirty="0"/>
              <a:t> </a:t>
            </a:r>
            <a:r>
              <a:rPr lang="en-US" sz="2400" dirty="0" err="1"/>
              <a:t>kojih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prisutni</a:t>
            </a:r>
            <a:r>
              <a:rPr lang="en-US" sz="2400" dirty="0"/>
              <a:t> </a:t>
            </a:r>
            <a:r>
              <a:rPr lang="en-US" sz="2400" dirty="0" err="1"/>
              <a:t>zemljani</a:t>
            </a:r>
            <a:r>
              <a:rPr lang="en-US" sz="2400" dirty="0"/>
              <a:t> </a:t>
            </a:r>
            <a:r>
              <a:rPr lang="en-US" sz="2400" dirty="0" err="1"/>
              <a:t>radovi</a:t>
            </a:r>
            <a:r>
              <a:rPr lang="en-US" sz="2400" dirty="0"/>
              <a:t>,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izostaje</a:t>
            </a:r>
            <a:r>
              <a:rPr lang="en-US" sz="2400" dirty="0"/>
              <a:t> </a:t>
            </a:r>
            <a:r>
              <a:rPr lang="en-US" sz="2400" dirty="0" err="1"/>
              <a:t>gornji</a:t>
            </a:r>
            <a:r>
              <a:rPr lang="en-US" sz="2400" dirty="0"/>
              <a:t> </a:t>
            </a:r>
            <a:r>
              <a:rPr lang="en-US" sz="2400" dirty="0" err="1"/>
              <a:t>stroj</a:t>
            </a:r>
            <a:r>
              <a:rPr lang="en-US" sz="2400" dirty="0"/>
              <a:t>; </a:t>
            </a:r>
            <a:endParaRPr lang="bs-Latn-BA" sz="2400" dirty="0"/>
          </a:p>
          <a:p>
            <a:pPr marL="640080" lvl="0">
              <a:buFont typeface="Wingdings" panose="05000000000000000000" pitchFamily="2" charset="2"/>
              <a:buChar char="v"/>
            </a:pPr>
            <a:r>
              <a:rPr lang="bs-Latn-BA" sz="2400" b="1" dirty="0"/>
              <a:t>T</a:t>
            </a:r>
            <a:r>
              <a:rPr lang="en-US" sz="2400" b="1" dirty="0" err="1"/>
              <a:t>raktorske</a:t>
            </a:r>
            <a:r>
              <a:rPr lang="en-US" sz="2400" b="1" dirty="0"/>
              <a:t> </a:t>
            </a:r>
            <a:r>
              <a:rPr lang="en-US" sz="2400" b="1" dirty="0" err="1"/>
              <a:t>vlake</a:t>
            </a:r>
            <a:r>
              <a:rPr lang="en-US" sz="2400" b="1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privremeni</a:t>
            </a:r>
            <a:r>
              <a:rPr lang="en-US" sz="2400" dirty="0"/>
              <a:t> </a:t>
            </a:r>
            <a:r>
              <a:rPr lang="en-US" sz="2400" dirty="0" err="1"/>
              <a:t>građevinski</a:t>
            </a:r>
            <a:r>
              <a:rPr lang="en-US" sz="2400" dirty="0"/>
              <a:t> </a:t>
            </a:r>
            <a:r>
              <a:rPr lang="en-US" sz="2400" dirty="0" err="1"/>
              <a:t>objekti</a:t>
            </a:r>
            <a:r>
              <a:rPr lang="en-US" sz="2400" dirty="0"/>
              <a:t> </a:t>
            </a:r>
            <a:r>
              <a:rPr lang="en-US" sz="2400" dirty="0" err="1"/>
              <a:t>koje</a:t>
            </a:r>
            <a:r>
              <a:rPr lang="en-US" sz="2400" dirty="0"/>
              <a:t> </a:t>
            </a:r>
            <a:r>
              <a:rPr lang="en-US" sz="2400" dirty="0" err="1"/>
              <a:t>dobijemo</a:t>
            </a:r>
            <a:r>
              <a:rPr lang="en-US" sz="2400" dirty="0"/>
              <a:t> </a:t>
            </a:r>
            <a:r>
              <a:rPr lang="en-US" sz="2400" dirty="0" err="1"/>
              <a:t>prosijecanjem</a:t>
            </a:r>
            <a:r>
              <a:rPr lang="en-US" sz="2400" dirty="0"/>
              <a:t> </a:t>
            </a:r>
            <a:r>
              <a:rPr lang="en-US" sz="2400" dirty="0" err="1"/>
              <a:t>kroz</a:t>
            </a:r>
            <a:r>
              <a:rPr lang="en-US" sz="2400" dirty="0"/>
              <a:t> </a:t>
            </a:r>
            <a:r>
              <a:rPr lang="en-US" sz="2400" dirty="0" err="1"/>
              <a:t>šumu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uzastopnim</a:t>
            </a:r>
            <a:r>
              <a:rPr lang="en-US" sz="2400" dirty="0"/>
              <a:t> </a:t>
            </a:r>
            <a:r>
              <a:rPr lang="en-US" sz="2400" dirty="0" err="1"/>
              <a:t>prolaskom</a:t>
            </a:r>
            <a:r>
              <a:rPr lang="en-US" sz="2400" dirty="0"/>
              <a:t> </a:t>
            </a:r>
            <a:r>
              <a:rPr lang="en-US" sz="2400" dirty="0" err="1"/>
              <a:t>traktora</a:t>
            </a:r>
            <a:r>
              <a:rPr lang="en-US" sz="2400" dirty="0"/>
              <a:t> </a:t>
            </a:r>
            <a:r>
              <a:rPr lang="en-US" sz="2400" dirty="0" err="1"/>
              <a:t>istim</a:t>
            </a:r>
            <a:r>
              <a:rPr lang="en-US" sz="2400" dirty="0"/>
              <a:t> </a:t>
            </a:r>
            <a:r>
              <a:rPr lang="en-US" sz="2400" dirty="0" err="1"/>
              <a:t>tragom</a:t>
            </a:r>
            <a:r>
              <a:rPr lang="en-US" sz="2400" dirty="0"/>
              <a:t>. </a:t>
            </a:r>
            <a:endParaRPr lang="bs-Latn-BA" sz="2400" dirty="0"/>
          </a:p>
          <a:p>
            <a:pPr>
              <a:buNone/>
            </a:pPr>
            <a:endParaRPr lang="bs-Latn-BA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643998" cy="4944612"/>
          </a:xfrm>
          <a:solidFill>
            <a:srgbClr val="F9FEDA"/>
          </a:solidFill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bs-Latn-BA" sz="2400" dirty="0"/>
              <a:t>Gradnja pojednostavljena (probijanje širokog otkopa, bez kolovoza, objekata za odvodnju, sa širokim rasponom uzdužnih nagiba);</a:t>
            </a:r>
          </a:p>
          <a:p>
            <a:pPr>
              <a:buFont typeface="Wingdings" pitchFamily="2" charset="2"/>
              <a:buChar char="ü"/>
            </a:pPr>
            <a:r>
              <a:rPr lang="bs-Latn-BA" sz="2400" dirty="0"/>
              <a:t>Ne rade se posebni projekti, sastavni su dio Izvedbenih projekata;</a:t>
            </a:r>
          </a:p>
          <a:p>
            <a:pPr>
              <a:buFont typeface="Wingdings" pitchFamily="2" charset="2"/>
              <a:buChar char="ü"/>
            </a:pPr>
            <a:r>
              <a:rPr lang="bs-Latn-BA" sz="2400" dirty="0"/>
              <a:t>Nema specijalizanata, planiraju ih projektanti – tehnolozi (inženjeri koji rade izvedbeni projekat)</a:t>
            </a:r>
          </a:p>
          <a:p>
            <a:pPr>
              <a:buFont typeface="Wingdings" pitchFamily="2" charset="2"/>
              <a:buChar char="ü"/>
            </a:pPr>
            <a:r>
              <a:rPr lang="bs-Latn-BA" sz="2400" dirty="0"/>
              <a:t>Često se izvode u nagibima i do 50% (iako to nije u skladu sa tehničkim normativima);</a:t>
            </a:r>
          </a:p>
          <a:p>
            <a:pPr>
              <a:buFont typeface="Wingdings" pitchFamily="2" charset="2"/>
              <a:buChar char="ü"/>
            </a:pPr>
            <a:r>
              <a:rPr lang="bs-Latn-BA" sz="2400" dirty="0"/>
              <a:t>Kao rješenje odvodnje površinske vode izvode se poprečni nagibi 3 -5% u smjeru padine;</a:t>
            </a:r>
          </a:p>
          <a:p>
            <a:pPr>
              <a:buNone/>
            </a:pPr>
            <a:endParaRPr lang="bs-Latn-BA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1076325" y="152400"/>
          <a:ext cx="6853261" cy="6562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06" name="Document" r:id="rId3" imgW="5732991" imgH="5390611" progId="Word.Document.8">
                  <p:embed/>
                </p:oleObj>
              </mc:Choice>
              <mc:Fallback>
                <p:oleObj name="Document" r:id="rId3" imgW="5732991" imgH="5390611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6325" y="152400"/>
                        <a:ext cx="6853261" cy="6562748"/>
                      </a:xfrm>
                      <a:prstGeom prst="rect">
                        <a:avLst/>
                      </a:prstGeom>
                      <a:solidFill>
                        <a:srgbClr val="FFFFE5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001000" cy="930273"/>
          </a:xfrm>
          <a:solidFill>
            <a:srgbClr val="FFF1EF"/>
          </a:solidFill>
        </p:spPr>
        <p:txBody>
          <a:bodyPr/>
          <a:lstStyle/>
          <a:p>
            <a:pPr algn="ctr"/>
            <a:r>
              <a:rPr lang="bs-Latn-BA" sz="2800" b="1" dirty="0"/>
              <a:t>Smjernice za projektovanje...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428736"/>
            <a:ext cx="8001000" cy="4572032"/>
          </a:xfrm>
          <a:solidFill>
            <a:srgbClr val="F4FEBA"/>
          </a:solidFill>
          <a:ln w="38100">
            <a:solidFill>
              <a:srgbClr val="92D050"/>
            </a:solidFill>
          </a:ln>
        </p:spPr>
        <p:txBody>
          <a:bodyPr/>
          <a:lstStyle/>
          <a:p>
            <a:r>
              <a:rPr lang="bs-Latn-BA" sz="2400" dirty="0"/>
              <a:t>U brdsko –planinskim prilikama potrebno dobro prostudirati teren;</a:t>
            </a:r>
          </a:p>
          <a:p>
            <a:r>
              <a:rPr lang="bs-Latn-BA" sz="2400" dirty="0"/>
              <a:t>Pratiti linije vodotoka, ali nastojati da se iste ne presjecaju, pri vrhu vodotoka razviti TP – TV lepezasto;</a:t>
            </a:r>
          </a:p>
          <a:p>
            <a:r>
              <a:rPr lang="bs-Latn-BA" sz="2400" dirty="0"/>
              <a:t>Širina TP iznosi 3-3,5m, u krivinama 3,5–4 m;</a:t>
            </a:r>
          </a:p>
          <a:p>
            <a:r>
              <a:rPr lang="bs-Latn-BA" sz="2400" dirty="0"/>
              <a:t>Smatra se da uzdužni nagib TP-TV ne treba biti veći od 20-25%, na terenima podložnim </a:t>
            </a:r>
            <a:r>
              <a:rPr lang="bs-Latn-BA" sz="2400" b="1" u="sng" dirty="0">
                <a:solidFill>
                  <a:srgbClr val="FF0000"/>
                </a:solidFill>
              </a:rPr>
              <a:t>eroziji do 16%</a:t>
            </a:r>
          </a:p>
          <a:p>
            <a:endParaRPr lang="bs-Latn-B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82BEF9-9306-4753-9D93-5C826F1CE2F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file">
  <a:themeElements>
    <a:clrScheme name="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9069</TotalTime>
  <Words>1484</Words>
  <Application>Microsoft Office PowerPoint</Application>
  <PresentationFormat>On-screen Show (4:3)</PresentationFormat>
  <Paragraphs>177</Paragraphs>
  <Slides>39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Times New Roman</vt:lpstr>
      <vt:lpstr>Verdana</vt:lpstr>
      <vt:lpstr>Wingdings</vt:lpstr>
      <vt:lpstr>Profile</vt:lpstr>
      <vt:lpstr>Document</vt:lpstr>
      <vt:lpstr>PowerPoint Presentation</vt:lpstr>
      <vt:lpstr>PowerPoint Presentation</vt:lpstr>
      <vt:lpstr>Optimalna strukturna izgrađenost šume za stabilan režim voda</vt:lpstr>
      <vt:lpstr>Sklop šume?</vt:lpstr>
      <vt:lpstr>Faktori destabilizacije šumskih ekosistema</vt:lpstr>
      <vt:lpstr>Osnovni pojmovi </vt:lpstr>
      <vt:lpstr>PowerPoint Presentation</vt:lpstr>
      <vt:lpstr>PowerPoint Presentation</vt:lpstr>
      <vt:lpstr>Smjernice za projektovanje...</vt:lpstr>
      <vt:lpstr>Jedna od preporuka za primjenu različitih tehnologija sekundarnog otvaranja</vt:lpstr>
      <vt:lpstr>PowerPoint Presentation</vt:lpstr>
      <vt:lpstr>Dužine traktorskih puteva – vlaka u odnosu na projektovani nagib prema padini</vt:lpstr>
      <vt:lpstr>PowerPoint Presentation</vt:lpstr>
      <vt:lpstr>Zašto vršiti sanaciju???</vt:lpstr>
      <vt:lpstr>PowerPoint Presentation</vt:lpstr>
      <vt:lpstr>PowerPoint Presentation</vt:lpstr>
      <vt:lpstr>PRIMJER NAČINA PROVOĐENJA SANACIJE NA TP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REZULTATI  ISTRAŽIVANJA</vt:lpstr>
      <vt:lpstr>PowerPoint Presentation</vt:lpstr>
      <vt:lpstr>  Iz grafikona jasno uočljivo da je nakon provedene     sanacije pomoću poprečnih jaraka, uzdužni      transport erodiranog materijala zaustavljen</vt:lpstr>
      <vt:lpstr>  -  Na “donšenje” erodiranog materijala, popreni     kanali nisu imali efekat, -  razlog se može objasniti kroz osipanje materijala   sa kosina usječenog dijela TP</vt:lpstr>
      <vt:lpstr>PowerPoint Presentation</vt:lpstr>
      <vt:lpstr>Finansijski pokazatelji provedenih mjera sanacije</vt:lpstr>
      <vt:lpstr>PowerPoint Presentation</vt:lpstr>
      <vt:lpstr>Troškovi provedenih mjera sanacije traktorskih vlaka po radnom danu</vt:lpstr>
      <vt:lpstr>Potreban broj radnih dana za sanaciju cjelokupne mreže TP - TV (3003 m)</vt:lpstr>
      <vt:lpstr>Troškovi biološke sanacije cjelokupne mreže traktorskih puteva - vlaka</vt:lpstr>
      <vt:lpstr>PowerPoint Presentation</vt:lpstr>
      <vt:lpstr>Učinak i troškovi izrade poprečnih jaraka</vt:lpstr>
      <vt:lpstr>PowerPoint Presentation</vt:lpstr>
      <vt:lpstr>PowerPoint Presentation</vt:lpstr>
      <vt:lpstr>Druge – „prihvatljive” metode sanacije Ø 500 mm – 420 KM (6m) Ø 800 mm – 1030 KM (6m) </vt:lpstr>
      <vt:lpstr>Zaštita trase TP sitnom granjevinom – „malčiranje“</vt:lpstr>
      <vt:lpstr>PowerPoint Presentation</vt:lpstr>
    </vt:vector>
  </TitlesOfParts>
  <Company>GF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RIJEČNA HIDROTEHNIKA</dc:title>
  <dc:creator>Emina Hadzic</dc:creator>
  <cp:lastModifiedBy>Muhamed Bajric</cp:lastModifiedBy>
  <cp:revision>247</cp:revision>
  <dcterms:created xsi:type="dcterms:W3CDTF">2007-10-09T19:26:20Z</dcterms:created>
  <dcterms:modified xsi:type="dcterms:W3CDTF">2021-05-25T08:02:42Z</dcterms:modified>
</cp:coreProperties>
</file>