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52" r:id="rId14"/>
    <p:sldId id="353" r:id="rId15"/>
    <p:sldId id="354" r:id="rId16"/>
    <p:sldId id="269" r:id="rId17"/>
    <p:sldId id="355" r:id="rId18"/>
    <p:sldId id="356" r:id="rId19"/>
    <p:sldId id="357" r:id="rId20"/>
    <p:sldId id="359" r:id="rId21"/>
    <p:sldId id="358" r:id="rId22"/>
    <p:sldId id="360" r:id="rId23"/>
    <p:sldId id="361" r:id="rId24"/>
    <p:sldId id="362" r:id="rId25"/>
    <p:sldId id="291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1" r:id="rId34"/>
    <p:sldId id="290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81520" autoAdjust="0"/>
  </p:normalViewPr>
  <p:slideViewPr>
    <p:cSldViewPr snapToGrid="0">
      <p:cViewPr varScale="1">
        <p:scale>
          <a:sx n="93" d="100"/>
          <a:sy n="93" d="100"/>
        </p:scale>
        <p:origin x="14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bs-Latn-BA" sz="1200"/>
              <a:t>Zapremina odnesenog materijala (m</a:t>
            </a:r>
            <a:r>
              <a:rPr lang="bs-Latn-BA" sz="1200" baseline="30000"/>
              <a:t>3</a:t>
            </a:r>
            <a:r>
              <a:rPr lang="bs-Latn-BA" sz="1200"/>
              <a:t>)</a:t>
            </a:r>
          </a:p>
        </c:rich>
      </c:tx>
      <c:layout>
        <c:manualLayout>
          <c:xMode val="edge"/>
          <c:yMode val="edge"/>
          <c:x val="0.18034567273933927"/>
          <c:y val="1.167456998284205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List1!$B$6</c:f>
              <c:strCache>
                <c:ptCount val="1"/>
                <c:pt idx="0">
                  <c:v>Zapremina odnesenog materijala (m3)</c:v>
                </c:pt>
              </c:strCache>
            </c:strRef>
          </c:tx>
          <c:spPr>
            <a:solidFill>
              <a:srgbClr val="FFFF00"/>
            </a:solidFill>
            <a:effectLst>
              <a:outerShdw blurRad="50800" dist="50800" dir="5400000" algn="ctr" rotWithShape="0">
                <a:srgbClr val="FFFF00"/>
              </a:outerShdw>
            </a:effectLst>
          </c:spPr>
          <c:invertIfNegative val="0"/>
          <c:cat>
            <c:strRef>
              <c:f>List1!$C$5:$G$5</c:f>
              <c:strCache>
                <c:ptCount val="5"/>
                <c:pt idx="1">
                  <c:v>F II - FI</c:v>
                </c:pt>
                <c:pt idx="2">
                  <c:v>F III - FI</c:v>
                </c:pt>
                <c:pt idx="3">
                  <c:v>F IV - FI</c:v>
                </c:pt>
                <c:pt idx="4">
                  <c:v>F V - FI</c:v>
                </c:pt>
              </c:strCache>
            </c:strRef>
          </c:cat>
          <c:val>
            <c:numRef>
              <c:f>List1!$C$6:$G$6</c:f>
              <c:numCache>
                <c:formatCode>General</c:formatCode>
                <c:ptCount val="5"/>
                <c:pt idx="1">
                  <c:v>13.6</c:v>
                </c:pt>
                <c:pt idx="2">
                  <c:v>14.870000000000006</c:v>
                </c:pt>
                <c:pt idx="3">
                  <c:v>14.75</c:v>
                </c:pt>
                <c:pt idx="4">
                  <c:v>14.24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E8-4AD7-BB6D-DAE5E8432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77024"/>
        <c:axId val="68978560"/>
        <c:axId val="0"/>
      </c:bar3DChart>
      <c:catAx>
        <c:axId val="68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978560"/>
        <c:crosses val="autoZero"/>
        <c:auto val="1"/>
        <c:lblAlgn val="ctr"/>
        <c:lblOffset val="100"/>
        <c:noMultiLvlLbl val="0"/>
      </c:catAx>
      <c:valAx>
        <c:axId val="68978560"/>
        <c:scaling>
          <c:orientation val="minMax"/>
          <c:min val="12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977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9FEDA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Zapremina donesenog materijala (m</a:t>
            </a:r>
            <a:r>
              <a:rPr lang="en-US" sz="1200" baseline="30000"/>
              <a:t>3</a:t>
            </a:r>
            <a:r>
              <a:rPr lang="en-US" sz="1200"/>
              <a:t>)</a:t>
            </a:r>
          </a:p>
        </c:rich>
      </c:tx>
      <c:layout>
        <c:manualLayout>
          <c:xMode val="edge"/>
          <c:yMode val="edge"/>
          <c:x val="0.14960411198600174"/>
          <c:y val="2.777777777777786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List1!$B$14</c:f>
              <c:strCache>
                <c:ptCount val="1"/>
                <c:pt idx="0">
                  <c:v>Zapremina donesenog materijala (m3)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List1!$C$13:$G$13</c:f>
              <c:strCache>
                <c:ptCount val="5"/>
                <c:pt idx="1">
                  <c:v>F II - FI</c:v>
                </c:pt>
                <c:pt idx="2">
                  <c:v>F III - FI</c:v>
                </c:pt>
                <c:pt idx="3">
                  <c:v>F IV - FI</c:v>
                </c:pt>
                <c:pt idx="4">
                  <c:v>F V - FI</c:v>
                </c:pt>
              </c:strCache>
            </c:strRef>
          </c:cat>
          <c:val>
            <c:numRef>
              <c:f>List1!$C$14:$G$14</c:f>
              <c:numCache>
                <c:formatCode>General</c:formatCode>
                <c:ptCount val="5"/>
                <c:pt idx="1">
                  <c:v>3.06</c:v>
                </c:pt>
                <c:pt idx="2">
                  <c:v>3.46</c:v>
                </c:pt>
                <c:pt idx="3">
                  <c:v>3.75</c:v>
                </c:pt>
                <c:pt idx="4">
                  <c:v>4.5199999999999996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E-4318-81B2-E79E7D545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748416"/>
        <c:axId val="70754304"/>
        <c:axId val="0"/>
      </c:bar3DChart>
      <c:catAx>
        <c:axId val="7074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754304"/>
        <c:crossesAt val="0"/>
        <c:auto val="1"/>
        <c:lblAlgn val="ctr"/>
        <c:lblOffset val="100"/>
        <c:noMultiLvlLbl val="0"/>
      </c:catAx>
      <c:valAx>
        <c:axId val="70754304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748416"/>
        <c:crosses val="autoZero"/>
        <c:crossBetween val="between"/>
        <c:majorUnit val="1"/>
        <c:minorUnit val="0.2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9FEDA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9598B6-9E34-45D4-B4D3-824BBF7702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86A93-AE76-4E93-8B7F-3B4B0F3440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11E652-19DD-41D6-87A4-CA19DA52D36B}" type="datetimeFigureOut">
              <a:rPr lang="hr-HR"/>
              <a:pPr>
                <a:defRPr/>
              </a:pPr>
              <a:t>14.9.2021.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0BE51A-A7FC-4882-8D65-5867B0BCA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3E6AB8-29C6-4E7A-AEA9-2A66644F2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FA0FC-8431-42D7-BA9C-09D9E6C2E3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DCBED-AF13-4B12-8B62-89DFF5ECB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BF3AB5-57EF-4CDF-94ED-8D891D043B7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16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082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230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901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853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64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551B-6315-4BC3-BB1E-08D2EC2E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118A-ED9E-4419-95B8-7BB4A2B50D6F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F0EE8-7C9B-4F99-B461-70D53DF6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308A-8633-4212-A4C9-DB69FD28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0092-2C1A-4B7C-B6F4-97D66A3A421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3911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93538-B297-46F9-A2E5-2EA03E3B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0B17-9CE8-4543-BD59-512AE00659D3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535EA-03D5-40CE-BD4A-1D79B99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F316C-A548-47D3-AD2E-81FF5D69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C307-C80A-4113-8EE0-317DC5F2998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702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2DC54-9DE9-4FDF-A7BC-9A63B8BD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7243-E216-4CA7-BBEF-03A65B35D219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7285-10B5-4D40-A03F-86E22859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DC9E2-97D1-4229-9D37-07B10E64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837A-F914-4446-8845-6D590FC74DA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9759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4" y="365125"/>
            <a:ext cx="745943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07581-2246-4B8A-8F1C-94D43DD7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DA57-573D-4832-AFD1-BA2C2D5524A4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2429-4B68-4397-82C6-53817401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10E4B-6B7E-4BCB-82F4-E7AB4C02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F64E8-152C-4A60-9326-91DAF828527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5026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11A1-5F22-4066-AB5D-8E97827D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6B1E2-D220-4372-A1C7-61623B7141AD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1E78A-407A-40E6-B05E-DDD0DEDA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5377E-3F62-4D07-BDAE-F9A85DD9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1BD5-0881-4864-BE00-FF3B5A3DEF0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1890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808CC4-F423-42F9-BAEB-7FFF8E521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55C3-2D6E-4F84-B8DF-88D481752B9A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456533-5B95-4768-A445-29F046E5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30EB38-8039-451B-BC03-3F84DFED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1FC2-AC2A-4E55-908D-B64BBA1BDCE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775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A4AD44-6ECB-4930-B373-E518FB1E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EA85-CC20-4184-BB5C-1010CAC9FCDE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A2747A-8FAA-46F6-AC9C-5269E83C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5A9F93-16A4-41D0-B608-1E78FBC2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F531-E81B-49C1-8357-F366C859485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329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029A81-A9D8-4426-9952-112E66CD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CAD6-CD4E-4AEB-8528-C32EE33D075B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2BC693-9991-4CB4-AD3A-C4EF7980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98B4F-8860-46F6-A096-FECDE69D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2CEA-6336-4B14-8943-B0A1DEB5601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9830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7C1473-DE03-48A8-88AD-E53FF33E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5525C-FA29-4DCA-BB87-80BB52E8F263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FA2B69-1B5B-4DFE-B9C3-023B5CBE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344C4E-FC7E-43E7-B678-BF3DFEAD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25844-6328-44CD-A4D6-268991ADFC9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2790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53C7BB-49C0-47BF-AA08-EECE2220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C6916-621B-40F7-A61C-EF824A0CEEA2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6DAA5D-2783-4CF9-81C9-BC3DEBAF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69A22F-D3F1-448E-9E44-95848CDB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F7827-CACB-4896-BE01-7FA89C31A66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9611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172E1B-2E41-4140-9810-B86074B9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665E9-FD66-47CB-BCA1-927482F284AB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B224EB-800D-438E-BD25-10961366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242CB2-E64E-442F-AAB8-22DE198D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A857-9D55-439B-8FCC-211797AB63C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9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03D3180-6878-4881-A0AC-C615DAB7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A094DA-A3D8-4AA8-A5EC-6EA918F93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D4F4D-789C-4E98-A2A6-A266A9BD1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6B8354-2EF8-4E48-89B1-50385F1BAFA6}" type="datetimeFigureOut">
              <a:rPr lang="sr-Cyrl-RS"/>
              <a:pPr>
                <a:defRPr/>
              </a:pPr>
              <a:t>14.09.2021.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FBE3-F638-4370-85B4-B2CFCEAEB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B26F-0601-49D9-8BF2-5AD97355E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8A5F8D-F9B9-4436-9051-9E862FA5F14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nsa.ba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sfb.bg.ac.rs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Document2.doc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81DAAEA4-B522-400B-BBDB-98AD656A8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37" y="5140736"/>
            <a:ext cx="3621646" cy="703095"/>
          </a:xfrm>
        </p:spPr>
        <p:txBody>
          <a:bodyPr/>
          <a:lstStyle/>
          <a:p>
            <a:pPr algn="l" eaLnBrk="1" hangingPunct="1"/>
            <a:r>
              <a:rPr lang="bs-Latn-BA" sz="3600" b="1" dirty="0">
                <a:solidFill>
                  <a:schemeClr val="bg1"/>
                </a:solidFill>
              </a:rPr>
              <a:t>poplava i erozije zemljišta</a:t>
            </a:r>
            <a:br>
              <a:rPr lang="bs-Latn-BA" sz="3600" b="1" dirty="0">
                <a:solidFill>
                  <a:schemeClr val="bg1"/>
                </a:solidFill>
              </a:rPr>
            </a:br>
            <a:r>
              <a:rPr lang="bs-Latn-BA" sz="3200" b="1" dirty="0">
                <a:solidFill>
                  <a:schemeClr val="bg1"/>
                </a:solidFill>
              </a:rPr>
              <a:t>(Upravljanje i sanacija traktorskim putevima – vlakama)</a:t>
            </a:r>
            <a:br>
              <a:rPr lang="bs-Latn-BA" sz="3200" b="1" dirty="0">
                <a:solidFill>
                  <a:schemeClr val="bg1"/>
                </a:solidFill>
              </a:rPr>
            </a:br>
            <a:br>
              <a:rPr lang="bs-Latn-BA" sz="3600" b="1" dirty="0"/>
            </a:br>
            <a:br>
              <a:rPr lang="bs-Latn-BA" sz="4000" b="1" dirty="0"/>
            </a:br>
            <a:r>
              <a:rPr lang="en-US" sz="2000" b="1" i="1" dirty="0">
                <a:latin typeface="+mn-lt"/>
                <a:cs typeface="Arial" panose="020B0604020202020204" pitchFamily="34" charset="0"/>
              </a:rPr>
              <a:t>Prof.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dr</a:t>
            </a:r>
            <a:r>
              <a:rPr lang="en-US" sz="2000" b="1" i="1" dirty="0">
                <a:latin typeface="+mn-lt"/>
                <a:cs typeface="Arial" panose="020B0604020202020204" pitchFamily="34" charset="0"/>
              </a:rPr>
              <a:t> Ratko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Ristić</a:t>
            </a:r>
            <a:br>
              <a:rPr lang="en-US" sz="2000" b="1" i="1" dirty="0">
                <a:latin typeface="+mn-lt"/>
                <a:cs typeface="Arial" panose="020B0604020202020204" pitchFamily="34" charset="0"/>
              </a:rPr>
            </a:br>
            <a:r>
              <a:rPr lang="en-US" sz="2000" b="1" i="1" dirty="0">
                <a:latin typeface="+mn-lt"/>
                <a:cs typeface="Arial" panose="020B0604020202020204" pitchFamily="34" charset="0"/>
              </a:rPr>
              <a:t>Prof.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dr</a:t>
            </a:r>
            <a:r>
              <a:rPr lang="en-US" sz="2000" b="1" i="1" dirty="0">
                <a:latin typeface="+mn-lt"/>
                <a:cs typeface="Arial" panose="020B0604020202020204" pitchFamily="34" charset="0"/>
              </a:rPr>
              <a:t> Muhamed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Bajrić</a:t>
            </a:r>
            <a:endParaRPr lang="en-US" altLang="en-US" sz="2000" i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361EF3C1-F761-4E5A-B139-191CB8874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727" y="5880163"/>
            <a:ext cx="4333776" cy="703095"/>
          </a:xfrm>
        </p:spPr>
        <p:txBody>
          <a:bodyPr/>
          <a:lstStyle/>
          <a:p>
            <a:pPr eaLnBrk="1" hangingPunct="1"/>
            <a:r>
              <a:rPr lang="en-US" altLang="sr-Latn-RS" b="1" i="1" dirty="0"/>
              <a:t>Sarajevo, 16.09.2021. </a:t>
            </a:r>
            <a:r>
              <a:rPr lang="en-US" altLang="sr-Latn-RS" b="1" i="1" dirty="0" err="1"/>
              <a:t>godine</a:t>
            </a:r>
            <a:endParaRPr lang="en-US" altLang="sr-Latn-RS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1CA8B5-25BD-477F-A05A-2169B19786DD}"/>
              </a:ext>
            </a:extLst>
          </p:cNvPr>
          <p:cNvSpPr/>
          <p:nvPr/>
        </p:nvSpPr>
        <p:spPr>
          <a:xfrm>
            <a:off x="1386349" y="1470264"/>
            <a:ext cx="10105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3200" b="1" dirty="0"/>
              <a:t>Gazdovanje šumama – prevencija bujičnih poplava i erozije zemljišta</a:t>
            </a:r>
            <a:br>
              <a:rPr lang="bs-Latn-BA" sz="3200" b="1" dirty="0"/>
            </a:br>
            <a:r>
              <a:rPr lang="bs-Latn-BA" sz="3200" b="1" dirty="0"/>
              <a:t>(Upravljanje i sanacija traktorskim putevima</a:t>
            </a:r>
            <a:r>
              <a:rPr lang="en-US" sz="3200" b="1" dirty="0"/>
              <a:t> - </a:t>
            </a:r>
            <a:r>
              <a:rPr lang="en-US" sz="3200" b="1" dirty="0" err="1"/>
              <a:t>vlakama</a:t>
            </a:r>
            <a:r>
              <a:rPr lang="en-US" sz="3200" b="1" dirty="0"/>
              <a:t>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C36ED-CED7-4683-A710-91E506051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791" y="3299333"/>
            <a:ext cx="1184969" cy="15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084A1053-BE5B-42F1-8F4F-7225EBD9A383}"/>
              </a:ext>
            </a:extLst>
          </p:cNvPr>
          <p:cNvSpPr txBox="1"/>
          <p:nvPr/>
        </p:nvSpPr>
        <p:spPr>
          <a:xfrm>
            <a:off x="2238337" y="3299333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9pPr>
          </a:lstStyle>
          <a:p>
            <a:r>
              <a:rPr lang="sr-Latn-RS" sz="1500" b="1" i="1" dirty="0"/>
              <a:t>UNIVERZITET U BEOGRADU</a:t>
            </a:r>
          </a:p>
          <a:p>
            <a:r>
              <a:rPr lang="sr-Latn-RS" sz="1500" b="1" i="1" dirty="0"/>
              <a:t>ŠUMARSKI FAKULTET</a:t>
            </a:r>
          </a:p>
          <a:p>
            <a:r>
              <a:rPr lang="sr-Latn-CS" sz="1600" u="sng" dirty="0">
                <a:hlinkClick r:id="rId4"/>
              </a:rPr>
              <a:t>http://www.sfb.bg.ac.rs/</a:t>
            </a:r>
            <a:r>
              <a:rPr lang="sr-Latn-CS" sz="1600" dirty="0"/>
              <a:t>;</a:t>
            </a:r>
            <a:endParaRPr lang="sr-Latn-R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343DA-7315-4B46-86CA-BF53B098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407" y="3391471"/>
            <a:ext cx="1397780" cy="139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DE07BDB0-4E94-40FC-A286-B735287F11AD}"/>
              </a:ext>
            </a:extLst>
          </p:cNvPr>
          <p:cNvSpPr txBox="1"/>
          <p:nvPr/>
        </p:nvSpPr>
        <p:spPr>
          <a:xfrm>
            <a:off x="9111187" y="3429000"/>
            <a:ext cx="267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9pPr>
          </a:lstStyle>
          <a:p>
            <a:r>
              <a:rPr lang="sr-Latn-RS" sz="1500" b="1" i="1" dirty="0"/>
              <a:t>UNIVERZITET U SARAJEVU</a:t>
            </a:r>
          </a:p>
          <a:p>
            <a:r>
              <a:rPr lang="sr-Latn-RS" sz="1500" b="1" i="1" dirty="0"/>
              <a:t>ŠUMARSKI FAKULTET</a:t>
            </a:r>
          </a:p>
          <a:p>
            <a:r>
              <a:rPr lang="en-US" sz="1600" dirty="0">
                <a:hlinkClick r:id="rId6"/>
              </a:rPr>
              <a:t>https://www.unsa.ba/</a:t>
            </a:r>
            <a:r>
              <a:rPr lang="sr-Latn-RS" sz="16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20151118_104500.jpg">
            <a:extLst>
              <a:ext uri="{FF2B5EF4-FFF2-40B4-BE49-F238E27FC236}">
                <a16:creationId xmlns:a16="http://schemas.microsoft.com/office/drawing/2014/main" id="{E39C1C68-8652-424D-AC85-8AFEE428A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rcRect l="2243" t="1961" r="1402" b="3186"/>
          <a:stretch>
            <a:fillRect/>
          </a:stretch>
        </p:blipFill>
        <p:spPr>
          <a:xfrm>
            <a:off x="1303828" y="1063850"/>
            <a:ext cx="7840172" cy="574297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D754D-CDFD-480A-B1AF-97C9945A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018" y="1076822"/>
            <a:ext cx="3032982" cy="2095555"/>
          </a:xfrm>
          <a:noFill/>
        </p:spPr>
        <p:txBody>
          <a:bodyPr/>
          <a:lstStyle/>
          <a:p>
            <a:pPr algn="ctr"/>
            <a:r>
              <a:rPr lang="en-US" sz="2400" i="1" dirty="0" err="1"/>
              <a:t>Preporuka</a:t>
            </a:r>
            <a:r>
              <a:rPr lang="en-US" sz="2400" i="1" dirty="0"/>
              <a:t> za </a:t>
            </a:r>
            <a:r>
              <a:rPr lang="bs-Latn-BA" sz="2400" i="1" dirty="0"/>
              <a:t> primjenu različitih tehnologija sekundarnog otvaranja</a:t>
            </a:r>
          </a:p>
        </p:txBody>
      </p:sp>
    </p:spTree>
    <p:extLst>
      <p:ext uri="{BB962C8B-B14F-4D97-AF65-F5344CB8AC3E}">
        <p14:creationId xmlns:p14="http://schemas.microsoft.com/office/powerpoint/2010/main" val="341899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C261-EA7D-4082-B9CB-4754BC1A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7A68E-466B-4D66-A16C-7369903BA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bs-Latn-BA" dirty="0"/>
              <a:t>maksimalna gustoća TP-TV za izgradnju, uzimajući u obzir uslove za sječu drveta, je:</a:t>
            </a:r>
            <a:endParaRPr lang="en-US" dirty="0"/>
          </a:p>
          <a:p>
            <a:pPr marL="0" lvl="0" indent="0">
              <a:buNone/>
            </a:pPr>
            <a:endParaRPr lang="bs-Latn-BA" dirty="0"/>
          </a:p>
          <a:p>
            <a:pPr>
              <a:buNone/>
            </a:pPr>
            <a:r>
              <a:rPr lang="bs-Latn-BA" dirty="0"/>
              <a:t>   - </a:t>
            </a:r>
            <a:r>
              <a:rPr lang="bs-Latn-BA" i="1" dirty="0"/>
              <a:t>Karst: 180 m/ha,</a:t>
            </a:r>
          </a:p>
          <a:p>
            <a:pPr>
              <a:buNone/>
            </a:pPr>
            <a:r>
              <a:rPr lang="bs-Latn-BA" i="1" dirty="0"/>
              <a:t>   - brdovitom terenu: 150 m/ha, </a:t>
            </a:r>
          </a:p>
          <a:p>
            <a:pPr>
              <a:buNone/>
            </a:pPr>
            <a:r>
              <a:rPr lang="bs-Latn-BA" i="1" dirty="0"/>
              <a:t>   - planinski: 130 m/ha.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48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8791-6B01-4A0A-AD74-96A0F09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/>
              <a:t>Zašto vršiti sanaciju???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72F75-BFAB-45D8-AFBF-15759F40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460"/>
            <a:ext cx="10515600" cy="271907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bs-Latn-BA" i="1" dirty="0"/>
              <a:t>Koji su kriteriji?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Na koji način?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Jeli sanacija uvijek neophodna?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Čime se rukovoditi kod izbora metode sanacije?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Kako procjeniti efekat provedenih mjera sanacije?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8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5B730-129D-4B88-BBAB-28FF03CD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2" descr="C:\Users\user\Desktop\Dokumenti\My Documents Stari\Doktorat1\Slike_doktorat\Slike\201004A0\29042010121.jpg">
            <a:extLst>
              <a:ext uri="{FF2B5EF4-FFF2-40B4-BE49-F238E27FC236}">
                <a16:creationId xmlns:a16="http://schemas.microsoft.com/office/drawing/2014/main" id="{7FC159C9-2636-49AC-B5AA-6A15BC19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"/>
            <a:ext cx="4500562" cy="3905575"/>
          </a:xfrm>
          <a:prstGeom prst="rect">
            <a:avLst/>
          </a:prstGeom>
          <a:noFill/>
        </p:spPr>
      </p:pic>
      <p:pic>
        <p:nvPicPr>
          <p:cNvPr id="8" name="Picture 3" descr="C:\Users\user\Desktop\Dokumenti\My Documents Stari\Doktorat1\Slike_doktorat\Slike\201004A0\29042010127.jpg">
            <a:extLst>
              <a:ext uri="{FF2B5EF4-FFF2-40B4-BE49-F238E27FC236}">
                <a16:creationId xmlns:a16="http://schemas.microsoft.com/office/drawing/2014/main" id="{6386C6B6-4F53-4ABC-8120-A66C7E20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349086"/>
            <a:ext cx="4500562" cy="350891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AD01F-CDB4-4BD1-A268-AF0997071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9773" y="-535211"/>
            <a:ext cx="3573016" cy="4643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72BE8F-EEAF-4A4C-827E-E3A9B1209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7564" y="2797565"/>
            <a:ext cx="3508914" cy="46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DSC014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7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071B-EDC2-4901-A86E-DE68E59C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89" y="351477"/>
            <a:ext cx="7459436" cy="1325563"/>
          </a:xfrm>
        </p:spPr>
        <p:txBody>
          <a:bodyPr/>
          <a:lstStyle/>
          <a:p>
            <a:r>
              <a:rPr lang="bs-Latn-BA" sz="3200" b="1" dirty="0"/>
              <a:t>PRIMJER NAČINA PROVOĐENJA SANACIJE NA TP</a:t>
            </a:r>
            <a:r>
              <a:rPr lang="en-US" sz="3200" b="1" dirty="0"/>
              <a:t> - TV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B1534-C963-48C9-8BBE-652D5DA65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/>
              <a:t>Primjer sanacije izradom „poprečnih jaraka“</a:t>
            </a:r>
          </a:p>
          <a:p>
            <a:r>
              <a:rPr lang="bs-Latn-BA" dirty="0"/>
              <a:t>Zatravljivanje sjemenom trava – „trina“</a:t>
            </a:r>
          </a:p>
          <a:p>
            <a:pPr marL="0" indent="0">
              <a:buNone/>
            </a:pPr>
            <a:endParaRPr lang="bs-Latn-BA" dirty="0"/>
          </a:p>
          <a:p>
            <a:r>
              <a:rPr lang="bs-Latn-BA" dirty="0"/>
              <a:t>Poprečni jarci izrađeni na distanci od 25 m (tri jarka)</a:t>
            </a:r>
          </a:p>
          <a:p>
            <a:r>
              <a:rPr lang="bs-Latn-BA" dirty="0"/>
              <a:t>Dvije plohe po 60 m</a:t>
            </a:r>
            <a:r>
              <a:rPr lang="bs-Latn-BA" baseline="30000" dirty="0"/>
              <a:t>2</a:t>
            </a:r>
            <a:r>
              <a:rPr lang="bs-Latn-BA" dirty="0"/>
              <a:t> (3 x 20 m), podjeljene na dva dijela za sanaciju sjemenom trava;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0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2A419-C85D-46DE-A41F-198F9A40B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49" y="1376790"/>
            <a:ext cx="5862851" cy="4351338"/>
          </a:xfrm>
        </p:spPr>
        <p:txBody>
          <a:bodyPr/>
          <a:lstStyle/>
          <a:p>
            <a:r>
              <a:rPr lang="bs-Latn-BA" dirty="0"/>
              <a:t>Kontrola dinamike erozioni procesa kroz 5 turnusa snimanja</a:t>
            </a:r>
          </a:p>
          <a:p>
            <a:r>
              <a:rPr lang="bs-Latn-BA" dirty="0"/>
              <a:t>Na svakih 5 m, snimljeni poprečni profili</a:t>
            </a:r>
          </a:p>
          <a:p>
            <a:r>
              <a:rPr lang="bs-Latn-BA" dirty="0"/>
              <a:t>U prva tri turnusa snimanja bez sanacije</a:t>
            </a:r>
          </a:p>
          <a:p>
            <a:r>
              <a:rPr lang="bs-Latn-BA" dirty="0"/>
              <a:t>Nakon trećeg turnusa izrađeni poprečni kanali na distanci od 25 m;</a:t>
            </a:r>
          </a:p>
          <a:p>
            <a:endParaRPr lang="en-US" dirty="0"/>
          </a:p>
        </p:txBody>
      </p:sp>
      <p:pic>
        <p:nvPicPr>
          <p:cNvPr id="5" name="Picture 2" descr="C:\Users\user\Desktop\Dokumenti\Rad Srbija\Rad Srbija - Bajric\Sl 1 - vodene brane.jpg">
            <a:extLst>
              <a:ext uri="{FF2B5EF4-FFF2-40B4-BE49-F238E27FC236}">
                <a16:creationId xmlns:a16="http://schemas.microsoft.com/office/drawing/2014/main" id="{C104409E-CAC9-4E7C-A194-B8D74992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2851" y="1870476"/>
            <a:ext cx="6096000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131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okumenti\Rad Srbija\Rad Srbija - Bajric\DSC01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0"/>
            <a:ext cx="4500562" cy="3373584"/>
          </a:xfrm>
          <a:prstGeom prst="rect">
            <a:avLst/>
          </a:prstGeom>
          <a:noFill/>
        </p:spPr>
      </p:pic>
      <p:pic>
        <p:nvPicPr>
          <p:cNvPr id="2051" name="Picture 3" descr="C:\Users\user\Desktop\Dokumenti\Rad Srbija\Rad Srbija - Bajric\DSC01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643438" cy="3375184"/>
          </a:xfrm>
          <a:prstGeom prst="rect">
            <a:avLst/>
          </a:prstGeom>
          <a:noFill/>
        </p:spPr>
      </p:pic>
      <p:pic>
        <p:nvPicPr>
          <p:cNvPr id="2052" name="Picture 4" descr="C:\Users\user\Desktop\Dokumenti\Rad Srbija\Rad Srbija - Bajric\DSC01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3357562"/>
            <a:ext cx="4667577" cy="3500438"/>
          </a:xfrm>
          <a:prstGeom prst="rect">
            <a:avLst/>
          </a:prstGeom>
          <a:noFill/>
        </p:spPr>
      </p:pic>
      <p:pic>
        <p:nvPicPr>
          <p:cNvPr id="2053" name="Picture 5" descr="C:\Users\user\Desktop\Dokumenti\Rad Srbija\Rad Srbija - Bajric\DSC01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438" y="3357562"/>
            <a:ext cx="4477096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0AA8-4343-4A77-9989-C18BDDA3D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681"/>
            <a:ext cx="10515600" cy="4351338"/>
          </a:xfrm>
        </p:spPr>
        <p:txBody>
          <a:bodyPr/>
          <a:lstStyle/>
          <a:p>
            <a:r>
              <a:rPr lang="bs-Latn-BA" dirty="0"/>
              <a:t>Na plohama gdje je izvršen tretman sjemenom trava tretirane su dvije površine 2 x (3x20 m);</a:t>
            </a:r>
          </a:p>
          <a:p>
            <a:r>
              <a:rPr lang="bs-Latn-BA" dirty="0"/>
              <a:t>Obje plohe podjeljene na dva djela 2 x (3x 10m);</a:t>
            </a:r>
          </a:p>
          <a:p>
            <a:r>
              <a:rPr lang="bs-Latn-BA" dirty="0"/>
              <a:t>Jedna ploha tretirana </a:t>
            </a:r>
            <a:r>
              <a:rPr lang="bs-Latn-BA" b="1" i="1" dirty="0"/>
              <a:t>sjemenom trava iz rasadnika</a:t>
            </a:r>
            <a:r>
              <a:rPr lang="bs-Latn-BA" dirty="0"/>
              <a:t> (smjesa planinskih trava - </a:t>
            </a:r>
            <a:r>
              <a:rPr lang="hr-HR" dirty="0"/>
              <a:t>Engleski ljulj – naki </a:t>
            </a:r>
            <a:r>
              <a:rPr lang="hr-HR" i="1" dirty="0"/>
              <a:t>(Lolium perenne </a:t>
            </a:r>
            <a:r>
              <a:rPr lang="hr-HR" dirty="0"/>
              <a:t>L</a:t>
            </a:r>
            <a:r>
              <a:rPr lang="hr-HR" i="1" dirty="0"/>
              <a:t>.)</a:t>
            </a:r>
            <a:r>
              <a:rPr lang="hr-HR" dirty="0"/>
              <a:t> 60%, Vlasulja nacrvena – kos (</a:t>
            </a:r>
            <a:r>
              <a:rPr lang="hr-HR" i="1" dirty="0"/>
              <a:t>Festuca rubra</a:t>
            </a:r>
            <a:r>
              <a:rPr lang="hr-HR" dirty="0"/>
              <a:t> L.) 30% i Vlasulja nacrvena – echo (</a:t>
            </a:r>
            <a:r>
              <a:rPr lang="hr-HR" i="1" dirty="0"/>
              <a:t>Festuca rubra</a:t>
            </a:r>
            <a:r>
              <a:rPr lang="hr-HR" dirty="0"/>
              <a:t> L.) 10%</a:t>
            </a:r>
            <a:r>
              <a:rPr lang="bs-Latn-BA" dirty="0"/>
              <a:t>),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67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4B85-AA67-4785-95CC-11D5D8E7B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D</a:t>
            </a:r>
            <a:r>
              <a:rPr lang="bs-Latn-BA" dirty="0"/>
              <a:t>ruga eksperimentalna ploha tretirana je sjemenom </a:t>
            </a:r>
            <a:r>
              <a:rPr lang="bs-Latn-BA" b="1" i="1" dirty="0"/>
              <a:t>“trine” </a:t>
            </a:r>
            <a:r>
              <a:rPr lang="bs-Latn-BA" dirty="0"/>
              <a:t>(ostaci sjemena lokalnih trava iz štala ili ispod stogova sjena)</a:t>
            </a:r>
            <a:r>
              <a:rPr lang="en-US" dirty="0"/>
              <a:t>;</a:t>
            </a:r>
            <a:endParaRPr lang="bs-Latn-BA" dirty="0"/>
          </a:p>
          <a:p>
            <a:pPr>
              <a:buFont typeface="Wingdings" pitchFamily="2" charset="2"/>
              <a:buChar char="ü"/>
            </a:pPr>
            <a:r>
              <a:rPr lang="bs-Latn-BA" dirty="0"/>
              <a:t>Na prvom dijelu plohe samo uklonjen listinac (listinac uklonjen običnim metalnim grabljama)</a:t>
            </a:r>
            <a:r>
              <a:rPr lang="en-US" dirty="0"/>
              <a:t>;</a:t>
            </a:r>
            <a:endParaRPr lang="bs-Latn-BA" dirty="0"/>
          </a:p>
          <a:p>
            <a:pPr>
              <a:buFont typeface="Wingdings" pitchFamily="2" charset="2"/>
              <a:buChar char="ü"/>
            </a:pPr>
            <a:r>
              <a:rPr lang="bs-Latn-BA" dirty="0"/>
              <a:t>Na drugom uz uklanjanje listinca izvršeno rahljenje tla (radi ostvarivanja boljeg kontakta između sjemena i tla) metalnim grabljama</a:t>
            </a:r>
            <a:r>
              <a:rPr lang="en-US"/>
              <a:t>.</a:t>
            </a:r>
            <a:endParaRPr lang="bs-Latn-B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4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9B030D8F-1166-43C3-8351-A3AB68E2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515" y="487955"/>
            <a:ext cx="7459662" cy="1149776"/>
          </a:xfrm>
        </p:spPr>
        <p:txBody>
          <a:bodyPr/>
          <a:lstStyle/>
          <a:p>
            <a:pPr algn="ctr"/>
            <a:r>
              <a:rPr lang="bs-Latn-BA" sz="2400" b="1" dirty="0"/>
              <a:t>Gazdovanje šumama – prevencija bujičnih poplava i erozije zemljišta</a:t>
            </a:r>
            <a:endParaRPr lang="en-GB" altLang="sr-Latn-RS" sz="2400" dirty="0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B5D5A43C-943F-4E9C-B26C-6405AF6BC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183"/>
            <a:ext cx="10515600" cy="1603375"/>
          </a:xfrm>
        </p:spPr>
        <p:txBody>
          <a:bodyPr/>
          <a:lstStyle/>
          <a:p>
            <a:r>
              <a:rPr lang="hr-BA" kern="0" dirty="0"/>
              <a:t>Šume su najefikasniji prirodni faktor koji štiti zemljište od erozije;</a:t>
            </a:r>
          </a:p>
          <a:p>
            <a:r>
              <a:rPr lang="hr-BA" kern="0" dirty="0"/>
              <a:t>Šume su najefikasniji prirodni faktor u regulaciji vodnog režima (maksimumi i minimumi);</a:t>
            </a:r>
            <a:endParaRPr lang="en-US" kern="0" dirty="0"/>
          </a:p>
          <a:p>
            <a:pPr marL="0" indent="0">
              <a:buNone/>
            </a:pPr>
            <a:endParaRPr lang="hr-HR" altLang="en-US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okumenti\Rad Srbija\Rad Srbija - Bajric\Sl 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"/>
            <a:ext cx="4643438" cy="3482579"/>
          </a:xfrm>
          <a:prstGeom prst="rect">
            <a:avLst/>
          </a:prstGeom>
          <a:noFill/>
        </p:spPr>
      </p:pic>
      <p:pic>
        <p:nvPicPr>
          <p:cNvPr id="3075" name="Picture 3" descr="C:\Users\user\Desktop\Dokumenti\Rad Srbija\Rad Srbija - Bajric\Sl 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7438" y="1"/>
            <a:ext cx="4500562" cy="3375721"/>
          </a:xfrm>
          <a:prstGeom prst="rect">
            <a:avLst/>
          </a:prstGeom>
          <a:noFill/>
        </p:spPr>
      </p:pic>
      <p:pic>
        <p:nvPicPr>
          <p:cNvPr id="3076" name="Picture 4" descr="C:\Users\user\Desktop\Dokumenti\Rad Srbija\Rad Srbija - Bajric\Sl 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375422"/>
            <a:ext cx="4643438" cy="3482579"/>
          </a:xfrm>
          <a:prstGeom prst="rect">
            <a:avLst/>
          </a:prstGeom>
          <a:noFill/>
        </p:spPr>
      </p:pic>
      <p:pic>
        <p:nvPicPr>
          <p:cNvPr id="3077" name="Picture 5" descr="C:\Users\user\Desktop\Dokumenti\Rad Srbija\Rad Srbija - Bajric\Sl 3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438" y="3357562"/>
            <a:ext cx="4500562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6319-820A-468C-878E-FFB6B068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/>
              <a:t>REZULTATI </a:t>
            </a:r>
            <a:r>
              <a:rPr lang="bs-Latn-BA" sz="4000" b="1" dirty="0"/>
              <a:t> </a:t>
            </a:r>
            <a:r>
              <a:rPr lang="bs-Latn-BA" b="1" dirty="0"/>
              <a:t>ISTRAŽIVANJA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77857-901A-44CD-A64D-68E55C4E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7774" cy="4351338"/>
          </a:xfrm>
        </p:spPr>
        <p:txBody>
          <a:bodyPr/>
          <a:lstStyle/>
          <a:p>
            <a:r>
              <a:rPr lang="bs-Latn-BA" b="1" dirty="0"/>
              <a:t>Sanacija sjemenom trava</a:t>
            </a:r>
          </a:p>
          <a:p>
            <a:r>
              <a:rPr lang="bs-Latn-BA" dirty="0"/>
              <a:t>Na plohi tretiranoj sjemenom trava iz rasadnika obraslost nije zadovoljavajuća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Dio gdje je samo uklonjen listinac 30 – 40% zatravljenost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Dio sa dodatnim rahljenjem oko 50%</a:t>
            </a:r>
          </a:p>
          <a:p>
            <a:r>
              <a:rPr lang="bs-Latn-BA" dirty="0"/>
              <a:t>Na dionici tretiranoj pomoću “trine”, efekat zatravljivanja značajno bolji,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Dio gdje je samo uklonjen listinac 70 – 80% zatravljenost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Dio sa dodatnim rahljenjem oko 90%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43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13ED-7246-4612-84B5-BECAB99F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6815-4F60-4027-B706-417AD9AAF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b="1" dirty="0"/>
              <a:t>Sanacija izradom poprečnih jaraka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800" dirty="0"/>
              <a:t>Na dionici prosječnog nagiba </a:t>
            </a:r>
            <a:r>
              <a:rPr lang="bs-Latn-BA" sz="2800" b="1" dirty="0"/>
              <a:t>34,1%</a:t>
            </a:r>
            <a:r>
              <a:rPr lang="bs-Latn-BA" sz="2800" dirty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800" dirty="0"/>
              <a:t>Predhodni dio doionice (cca 100 m) nagiba 10-20%;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800" dirty="0"/>
              <a:t>Tri poprečna jarka na odabranoj dionici;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800" dirty="0"/>
              <a:t>Česta pojava površinske vode na odabranoj dionici;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800" dirty="0"/>
              <a:t>Sanacija izvršena nakon trećeg turnusa snimanja (Faza III)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6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82F2A0-D27A-4C90-9B53-9B0930FDD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195279"/>
              </p:ext>
            </p:extLst>
          </p:nvPr>
        </p:nvGraphicFramePr>
        <p:xfrm>
          <a:off x="-1" y="1253330"/>
          <a:ext cx="6961239" cy="560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26FCDC-7EDC-4D8C-AE1D-1796354BA488}"/>
              </a:ext>
            </a:extLst>
          </p:cNvPr>
          <p:cNvSpPr/>
          <p:nvPr/>
        </p:nvSpPr>
        <p:spPr>
          <a:xfrm>
            <a:off x="6961238" y="1253330"/>
            <a:ext cx="5029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i="1" dirty="0"/>
              <a:t>Iz grafikona jasno uočljivo da je nakon provedene</a:t>
            </a:r>
            <a:r>
              <a:rPr lang="en-US" sz="2400" i="1" dirty="0"/>
              <a:t> </a:t>
            </a:r>
            <a:r>
              <a:rPr lang="bs-Latn-BA" sz="2400" i="1" dirty="0"/>
              <a:t>sanacije pomoću poprečnih </a:t>
            </a:r>
            <a:endParaRPr lang="en-US" sz="2400" i="1" dirty="0"/>
          </a:p>
          <a:p>
            <a:r>
              <a:rPr lang="bs-Latn-BA" sz="2400" i="1" dirty="0"/>
              <a:t>jaraka, uzdužni transport erodiranog </a:t>
            </a:r>
            <a:endParaRPr lang="en-US" sz="2400" i="1" dirty="0"/>
          </a:p>
          <a:p>
            <a:r>
              <a:rPr lang="bs-Latn-BA" sz="2400" i="1" dirty="0"/>
              <a:t>materijala zaustavljen</a:t>
            </a:r>
            <a:endParaRPr lang="en-US" sz="2400" i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8475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7FEA656-4024-4931-A665-6BDBFB636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0126"/>
              </p:ext>
            </p:extLst>
          </p:nvPr>
        </p:nvGraphicFramePr>
        <p:xfrm>
          <a:off x="-1" y="1250140"/>
          <a:ext cx="7459435" cy="5607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F3CC46-B193-4C92-BC40-5FCF9690E946}"/>
              </a:ext>
            </a:extLst>
          </p:cNvPr>
          <p:cNvSpPr/>
          <p:nvPr/>
        </p:nvSpPr>
        <p:spPr>
          <a:xfrm>
            <a:off x="7459434" y="1391784"/>
            <a:ext cx="4560501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s-Latn-BA" sz="2400" dirty="0"/>
              <a:t>Na “donšenje” erodiranog materijala, popre</a:t>
            </a:r>
            <a:r>
              <a:rPr lang="en-US" sz="2400" dirty="0"/>
              <a:t>č</a:t>
            </a:r>
            <a:r>
              <a:rPr lang="bs-Latn-BA" sz="2400" dirty="0"/>
              <a:t>ni </a:t>
            </a:r>
            <a:br>
              <a:rPr lang="bs-Latn-BA" sz="2400" dirty="0"/>
            </a:br>
            <a:r>
              <a:rPr lang="bs-Latn-BA" sz="2400" dirty="0"/>
              <a:t>kanali nisu imali efekat,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s-Latn-BA" sz="2400" dirty="0"/>
              <a:t>razlog </a:t>
            </a:r>
            <a:r>
              <a:rPr lang="en-US" sz="2400" dirty="0"/>
              <a:t> je </a:t>
            </a:r>
            <a:r>
              <a:rPr lang="en-US" sz="2400" dirty="0" err="1"/>
              <a:t>osipanje</a:t>
            </a:r>
            <a:r>
              <a:rPr lang="en-US" sz="2400" dirty="0"/>
              <a:t> </a:t>
            </a:r>
            <a:r>
              <a:rPr lang="en-US" sz="2400" dirty="0" err="1"/>
              <a:t>mateijala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kosina</a:t>
            </a:r>
            <a:r>
              <a:rPr lang="en-US" sz="2400" dirty="0"/>
              <a:t> “</a:t>
            </a:r>
            <a:r>
              <a:rPr lang="en-US" sz="2400" dirty="0" err="1"/>
              <a:t>usječenog</a:t>
            </a:r>
            <a:r>
              <a:rPr lang="en-US" sz="2400" dirty="0"/>
              <a:t>” </a:t>
            </a:r>
            <a:r>
              <a:rPr lang="en-US" sz="2400" dirty="0" err="1"/>
              <a:t>dijela</a:t>
            </a:r>
            <a:r>
              <a:rPr lang="en-US" sz="2400" dirty="0"/>
              <a:t> </a:t>
            </a:r>
            <a:r>
              <a:rPr lang="en-US" sz="2400" dirty="0" err="1"/>
              <a:t>traktorskog</a:t>
            </a:r>
            <a:r>
              <a:rPr lang="en-US" sz="2400" dirty="0"/>
              <a:t> puta.</a:t>
            </a:r>
          </a:p>
        </p:txBody>
      </p:sp>
    </p:spTree>
    <p:extLst>
      <p:ext uri="{BB962C8B-B14F-4D97-AF65-F5344CB8AC3E}">
        <p14:creationId xmlns:p14="http://schemas.microsoft.com/office/powerpoint/2010/main" val="347095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6" name="Picture 2" descr="C:\Users\user\Desktop\Dokumenti\My Documents Stari\Doktorat1\Slike_doktorat\Slike za doktorat\DSC00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4476749" cy="3357562"/>
          </a:xfrm>
          <a:prstGeom prst="rect">
            <a:avLst/>
          </a:prstGeom>
          <a:noFill/>
        </p:spPr>
      </p:pic>
      <p:pic>
        <p:nvPicPr>
          <p:cNvPr id="1029" name="Picture 5" descr="C:\Users\user\Desktop\Dokumenti\My Documents Stari\Doktorat1\Slike_doktorat\Slike za doktorat\DSC01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00439"/>
            <a:ext cx="4572000" cy="3357563"/>
          </a:xfrm>
          <a:prstGeom prst="rect">
            <a:avLst/>
          </a:prstGeom>
          <a:noFill/>
        </p:spPr>
      </p:pic>
      <p:pic>
        <p:nvPicPr>
          <p:cNvPr id="1030" name="Picture 6" descr="C:\Users\user\Desktop\Dokumenti\My Documents Stari\Doktorat1\Slike_doktorat\Slike\DSC02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500438"/>
            <a:ext cx="4500561" cy="3357562"/>
          </a:xfrm>
          <a:prstGeom prst="rect">
            <a:avLst/>
          </a:prstGeom>
          <a:noFill/>
        </p:spPr>
      </p:pic>
      <p:pic>
        <p:nvPicPr>
          <p:cNvPr id="1031" name="Picture 7" descr="C:\Users\user\Desktop\Dokumenti\My Documents Stari\Doktorat1\Slike_doktorat\Slike\DSC02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1" y="1"/>
            <a:ext cx="4572001" cy="3375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7EB97-FB92-4D2E-A955-34A1B958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564" y="326249"/>
            <a:ext cx="7459436" cy="1325563"/>
          </a:xfrm>
        </p:spPr>
        <p:txBody>
          <a:bodyPr/>
          <a:lstStyle/>
          <a:p>
            <a:pPr algn="ctr"/>
            <a:r>
              <a:rPr lang="bs-Latn-BA" sz="3200" b="1" dirty="0"/>
              <a:t>Finansijski pokazatelji provedenih mjera sanacij</a:t>
            </a:r>
            <a:r>
              <a:rPr lang="en-US" sz="3200" b="1" dirty="0"/>
              <a:t>e </a:t>
            </a:r>
            <a:endParaRPr lang="en-US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E1C423C9-F4BA-421E-880E-AED9B19E0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979051"/>
              </p:ext>
            </p:extLst>
          </p:nvPr>
        </p:nvGraphicFramePr>
        <p:xfrm>
          <a:off x="-373847" y="1568250"/>
          <a:ext cx="8669327" cy="486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Document" r:id="rId3" imgW="5948799" imgH="3285106" progId="Word.Document.12">
                  <p:embed/>
                </p:oleObj>
              </mc:Choice>
              <mc:Fallback>
                <p:oleObj name="Document" r:id="rId3" imgW="5948799" imgH="3285106" progId="Word.Document.12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3847" y="1568250"/>
                        <a:ext cx="8669327" cy="486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BD96BD4-B2D5-4CD7-AE88-AA39C7F13AE4}"/>
              </a:ext>
            </a:extLst>
          </p:cNvPr>
          <p:cNvSpPr/>
          <p:nvPr/>
        </p:nvSpPr>
        <p:spPr>
          <a:xfrm>
            <a:off x="7891580" y="2062816"/>
            <a:ext cx="3508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bs-Latn-BA" sz="2400" dirty="0"/>
              <a:t>Učinak kalkulisan na 6 h efektivnog rada;</a:t>
            </a:r>
          </a:p>
        </p:txBody>
      </p:sp>
    </p:spTree>
    <p:extLst>
      <p:ext uri="{BB962C8B-B14F-4D97-AF65-F5344CB8AC3E}">
        <p14:creationId xmlns:p14="http://schemas.microsoft.com/office/powerpoint/2010/main" val="833388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65D3A5-8392-4207-B288-1622EB1E5D62}"/>
              </a:ext>
            </a:extLst>
          </p:cNvPr>
          <p:cNvSpPr/>
          <p:nvPr/>
        </p:nvSpPr>
        <p:spPr>
          <a:xfrm>
            <a:off x="619432" y="1305342"/>
            <a:ext cx="1104654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dirty="0"/>
              <a:t>ako se vrši samo uklanjanje listinca: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s-Latn-BA" sz="2400" dirty="0"/>
              <a:t>sjeme od „trine“ za 30 m</a:t>
            </a:r>
            <a:r>
              <a:rPr lang="bs-Latn-BA" sz="2400" baseline="30000" dirty="0"/>
              <a:t>2</a:t>
            </a:r>
            <a:r>
              <a:rPr lang="bs-Latn-BA" sz="2400" dirty="0"/>
              <a:t> potrebno oko 2 kg, odnosno za kalkulisani dnevni učinak od 720 m</a:t>
            </a:r>
            <a:r>
              <a:rPr lang="bs-Latn-BA" sz="2400" baseline="30000" dirty="0"/>
              <a:t>2 </a:t>
            </a:r>
            <a:r>
              <a:rPr lang="bs-Latn-BA" sz="2400" dirty="0"/>
              <a:t> (240m) potrebno je oko 48 kg/dan;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s-Latn-BA" sz="2400" dirty="0"/>
              <a:t>sjeme trava iz rasadnika za 30 m</a:t>
            </a:r>
            <a:r>
              <a:rPr lang="bs-Latn-BA" sz="2400" baseline="30000" dirty="0"/>
              <a:t>2</a:t>
            </a:r>
            <a:r>
              <a:rPr lang="bs-Latn-BA" sz="2400" dirty="0"/>
              <a:t> potrebno 1 kg (iz specifikacije sa etikete sjemena), odnosno za kalkulisani dnevni učinak od 720 m</a:t>
            </a:r>
            <a:r>
              <a:rPr lang="bs-Latn-BA" sz="2400" baseline="30000" dirty="0"/>
              <a:t>2</a:t>
            </a:r>
            <a:r>
              <a:rPr lang="bs-Latn-BA" sz="2400" dirty="0"/>
              <a:t> (240m) potrebno je oko 24 kg/dan;</a:t>
            </a:r>
          </a:p>
          <a:p>
            <a:pPr lvl="0"/>
            <a:r>
              <a:rPr lang="bs-Latn-BA" sz="2400" dirty="0"/>
              <a:t>uz uklanjanje listinca sa površine vlake vrši se i dodatno rahljenje tla: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s-Latn-BA" sz="2400" dirty="0"/>
              <a:t>sjeme trine za 30 m</a:t>
            </a:r>
            <a:r>
              <a:rPr lang="bs-Latn-BA" sz="2400" baseline="30000" dirty="0"/>
              <a:t>2</a:t>
            </a:r>
            <a:r>
              <a:rPr lang="bs-Latn-BA" sz="2400" dirty="0"/>
              <a:t> potrebno je oko 2 kg, odnosno za kalkulisani dnevni učinak od 360 m</a:t>
            </a:r>
            <a:r>
              <a:rPr lang="bs-Latn-BA" sz="2400" baseline="30000" dirty="0"/>
              <a:t>2</a:t>
            </a:r>
            <a:r>
              <a:rPr lang="bs-Latn-BA" sz="2400" dirty="0"/>
              <a:t> (120 m) potrebno je oko 24 kg/dan,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s</a:t>
            </a:r>
            <a:r>
              <a:rPr lang="bs-Latn-BA" sz="2400" dirty="0"/>
              <a:t>jeme trava iz rasadnika za 30 m</a:t>
            </a:r>
            <a:r>
              <a:rPr lang="bs-Latn-BA" sz="2400" baseline="30000" dirty="0"/>
              <a:t>2</a:t>
            </a:r>
            <a:r>
              <a:rPr lang="bs-Latn-BA" sz="2400" dirty="0"/>
              <a:t> potrebno 1 kg (iz specifikacije sa etikete sjemena), odnosno za kalkulisani dnevni učinak od 360 m</a:t>
            </a:r>
            <a:r>
              <a:rPr lang="bs-Latn-BA" sz="2400" baseline="30000" dirty="0"/>
              <a:t>2</a:t>
            </a:r>
            <a:r>
              <a:rPr lang="bs-Latn-BA" sz="2400" dirty="0"/>
              <a:t> potrebno je oko 12 kg/dan.</a:t>
            </a:r>
          </a:p>
        </p:txBody>
      </p:sp>
    </p:spTree>
    <p:extLst>
      <p:ext uri="{BB962C8B-B14F-4D97-AF65-F5344CB8AC3E}">
        <p14:creationId xmlns:p14="http://schemas.microsoft.com/office/powerpoint/2010/main" val="4020245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1B4D-5B0D-4EAF-A7E7-48381162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132" y="217641"/>
            <a:ext cx="7459436" cy="1325563"/>
          </a:xfrm>
        </p:spPr>
        <p:txBody>
          <a:bodyPr/>
          <a:lstStyle/>
          <a:p>
            <a:r>
              <a:rPr lang="bs-Latn-BA" sz="2800" i="1" dirty="0"/>
              <a:t>Troškovi provedenih mjera sanacije traktorskih </a:t>
            </a:r>
            <a:r>
              <a:rPr lang="en-US" sz="2800" i="1" dirty="0" err="1"/>
              <a:t>puteva</a:t>
            </a:r>
            <a:r>
              <a:rPr lang="en-US" sz="2800" i="1" dirty="0"/>
              <a:t> - </a:t>
            </a:r>
            <a:r>
              <a:rPr lang="en-US" sz="2800" i="1" dirty="0" err="1"/>
              <a:t>vlaka</a:t>
            </a:r>
            <a:r>
              <a:rPr lang="bs-Latn-BA" sz="2800" i="1" dirty="0"/>
              <a:t> po radnom danu</a:t>
            </a:r>
            <a:endParaRPr lang="en-US" sz="2800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90F83D47-E747-48F4-8E12-4DBFDCE8F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599320"/>
              </p:ext>
            </p:extLst>
          </p:nvPr>
        </p:nvGraphicFramePr>
        <p:xfrm>
          <a:off x="67362" y="1401096"/>
          <a:ext cx="9140093" cy="49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Document" r:id="rId3" imgW="7527966" imgH="4041505" progId="Word.Document.12">
                  <p:embed/>
                </p:oleObj>
              </mc:Choice>
              <mc:Fallback>
                <p:oleObj name="Document" r:id="rId3" imgW="7527966" imgH="4041505" progId="Word.Document.12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62" y="1401096"/>
                        <a:ext cx="9140093" cy="49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27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ECBA-4328-4B8D-86EA-16F3E7C2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4214-6D4E-4703-B485-BAB1EDE4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63748" cy="4351338"/>
          </a:xfrm>
        </p:spPr>
        <p:txBody>
          <a:bodyPr/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spcAft>
                <a:spcPts val="1200"/>
              </a:spcAft>
              <a:buNone/>
            </a:pPr>
            <a:r>
              <a:rPr lang="bs-Latn-BA" dirty="0"/>
              <a:t>Potreban broj radnih dana za sanaciju cjelokupne mreže TP - TV (3003 m)</a:t>
            </a:r>
            <a:endParaRPr lang="en-US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bs-Latn-BA" i="1" dirty="0"/>
              <a:t>kod radova gdje se vrši samo uklanjanje listinca: </a:t>
            </a:r>
          </a:p>
          <a:p>
            <a:pPr marL="640080" lvl="0">
              <a:buFont typeface="Wingdings" panose="05000000000000000000" pitchFamily="2" charset="2"/>
              <a:buChar char="ü"/>
            </a:pPr>
            <a:r>
              <a:rPr lang="en-US" dirty="0"/>
              <a:t>   </a:t>
            </a:r>
            <a:r>
              <a:rPr lang="bs-Latn-BA" dirty="0"/>
              <a:t>3003 m : 240 m/dan = </a:t>
            </a:r>
            <a:r>
              <a:rPr lang="bs-Latn-BA" b="1" dirty="0"/>
              <a:t>12,51 dana (13 dana);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bs-Latn-BA" i="1" dirty="0"/>
              <a:t>kod radova gdje se vrši dodatno rahljenje tla:</a:t>
            </a:r>
          </a:p>
          <a:p>
            <a:pPr marL="640080">
              <a:buFont typeface="Wingdings" panose="05000000000000000000" pitchFamily="2" charset="2"/>
              <a:buChar char="ü"/>
            </a:pPr>
            <a:r>
              <a:rPr lang="en-US" dirty="0"/>
              <a:t>    </a:t>
            </a:r>
            <a:r>
              <a:rPr lang="bs-Latn-BA" dirty="0"/>
              <a:t>3003 m : 120 m/dan = </a:t>
            </a:r>
            <a:r>
              <a:rPr lang="bs-Latn-BA" b="1" dirty="0"/>
              <a:t>25,02 dana (25 dana).</a:t>
            </a:r>
          </a:p>
        </p:txBody>
      </p:sp>
    </p:spTree>
    <p:extLst>
      <p:ext uri="{BB962C8B-B14F-4D97-AF65-F5344CB8AC3E}">
        <p14:creationId xmlns:p14="http://schemas.microsoft.com/office/powerpoint/2010/main" val="290846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C2FE-A6DB-4774-9953-15148471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785" y="269590"/>
            <a:ext cx="7459436" cy="1325563"/>
          </a:xfrm>
        </p:spPr>
        <p:txBody>
          <a:bodyPr/>
          <a:lstStyle/>
          <a:p>
            <a:r>
              <a:rPr lang="bs-Latn-BA" sz="3200" b="1" dirty="0"/>
              <a:t>Optimalna strukturna izgrađenost šume za stabilan režim voda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DAE91-41E4-4EDF-B42A-202A9A172E94}"/>
              </a:ext>
            </a:extLst>
          </p:cNvPr>
          <p:cNvSpPr txBox="1"/>
          <p:nvPr/>
        </p:nvSpPr>
        <p:spPr>
          <a:xfrm>
            <a:off x="755576" y="177281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800" dirty="0"/>
              <a:t>Za apsorpciju padavina,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800" dirty="0"/>
              <a:t>Smanjenje transpiracije vode iz zemljišta,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800" dirty="0"/>
              <a:t>Za čuvanje i stabilizaciju šumskog zemljišta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836A2-DB69-4302-8F68-FE5A2738E1C3}"/>
              </a:ext>
            </a:extLst>
          </p:cNvPr>
          <p:cNvSpPr txBox="1"/>
          <p:nvPr/>
        </p:nvSpPr>
        <p:spPr>
          <a:xfrm>
            <a:off x="4071785" y="3308481"/>
            <a:ext cx="289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/>
              <a:t>Što gušća  šuma?  </a:t>
            </a:r>
          </a:p>
        </p:txBody>
      </p:sp>
      <p:sp>
        <p:nvSpPr>
          <p:cNvPr id="6" name="Right Arrow 4">
            <a:extLst>
              <a:ext uri="{FF2B5EF4-FFF2-40B4-BE49-F238E27FC236}">
                <a16:creationId xmlns:a16="http://schemas.microsoft.com/office/drawing/2014/main" id="{8BD740ED-2D12-4317-A5E9-8B3C853A4A90}"/>
              </a:ext>
            </a:extLst>
          </p:cNvPr>
          <p:cNvSpPr/>
          <p:nvPr/>
        </p:nvSpPr>
        <p:spPr>
          <a:xfrm>
            <a:off x="7225439" y="4134925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50AD-BC24-40D2-92D5-3EC9516ADDA6}"/>
              </a:ext>
            </a:extLst>
          </p:cNvPr>
          <p:cNvSpPr txBox="1"/>
          <p:nvPr/>
        </p:nvSpPr>
        <p:spPr>
          <a:xfrm>
            <a:off x="734261" y="4068042"/>
            <a:ext cx="146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Mješovita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E07D2-EBDE-48EA-A021-3BCF45983923}"/>
              </a:ext>
            </a:extLst>
          </p:cNvPr>
          <p:cNvSpPr txBox="1"/>
          <p:nvPr/>
        </p:nvSpPr>
        <p:spPr>
          <a:xfrm>
            <a:off x="8964488" y="393545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Vitalna i otporna</a:t>
            </a: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A3644C7F-DB34-4E59-91AE-C6B0D09CE978}"/>
              </a:ext>
            </a:extLst>
          </p:cNvPr>
          <p:cNvSpPr/>
          <p:nvPr/>
        </p:nvSpPr>
        <p:spPr>
          <a:xfrm>
            <a:off x="2363416" y="4097659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19C68539-3ED3-45D6-BDB3-7510EF158644}"/>
              </a:ext>
            </a:extLst>
          </p:cNvPr>
          <p:cNvSpPr/>
          <p:nvPr/>
        </p:nvSpPr>
        <p:spPr>
          <a:xfrm>
            <a:off x="892054" y="5335630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8A640-CECB-4467-BC52-B82AE20716B5}"/>
              </a:ext>
            </a:extLst>
          </p:cNvPr>
          <p:cNvSpPr txBox="1"/>
          <p:nvPr/>
        </p:nvSpPr>
        <p:spPr>
          <a:xfrm>
            <a:off x="3789992" y="4046767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Bez puno starih stabala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AA6B5-9C01-4F73-87E6-12FDFCD87531}"/>
              </a:ext>
            </a:extLst>
          </p:cNvPr>
          <p:cNvSpPr txBox="1"/>
          <p:nvPr/>
        </p:nvSpPr>
        <p:spPr>
          <a:xfrm>
            <a:off x="2582285" y="513615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Kontinuirano obnavljanje  podmladkom</a:t>
            </a:r>
          </a:p>
        </p:txBody>
      </p:sp>
    </p:spTree>
    <p:extLst>
      <p:ext uri="{BB962C8B-B14F-4D97-AF65-F5344CB8AC3E}">
        <p14:creationId xmlns:p14="http://schemas.microsoft.com/office/powerpoint/2010/main" val="388230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3816-129B-4351-82AD-A287C20E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867" y="291383"/>
            <a:ext cx="7459436" cy="1325563"/>
          </a:xfrm>
        </p:spPr>
        <p:txBody>
          <a:bodyPr/>
          <a:lstStyle/>
          <a:p>
            <a:r>
              <a:rPr lang="en-US" sz="2800" i="1" dirty="0" err="1"/>
              <a:t>Ukupni</a:t>
            </a:r>
            <a:r>
              <a:rPr lang="en-US" sz="2800" i="1" dirty="0"/>
              <a:t> t</a:t>
            </a:r>
            <a:r>
              <a:rPr lang="bs-Latn-BA" sz="2800" i="1" dirty="0"/>
              <a:t>roškovi biološke sanacije cjelokupne mreže traktorskih puteva - vlaka</a:t>
            </a:r>
            <a:endParaRPr lang="en-US" sz="2800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4D1953A1-709B-4354-AA23-472C4DC6CA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429231"/>
              </p:ext>
            </p:extLst>
          </p:nvPr>
        </p:nvGraphicFramePr>
        <p:xfrm>
          <a:off x="1" y="1527175"/>
          <a:ext cx="8155858" cy="533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Document" r:id="rId4" imgW="6286432" imgH="3732623" progId="Word.Document.12">
                  <p:embed/>
                </p:oleObj>
              </mc:Choice>
              <mc:Fallback>
                <p:oleObj name="Document" r:id="rId4" imgW="6286432" imgH="3732623" progId="Word.Document.12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527175"/>
                        <a:ext cx="8155858" cy="533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E0451C7-7B93-48B9-8742-D5EF8DC3A87B}"/>
              </a:ext>
            </a:extLst>
          </p:cNvPr>
          <p:cNvSpPr/>
          <p:nvPr/>
        </p:nvSpPr>
        <p:spPr>
          <a:xfrm>
            <a:off x="8023123" y="1546575"/>
            <a:ext cx="410922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bs-Latn-BA" sz="2400" dirty="0"/>
              <a:t>Troškovi biološke sanacije u odnosu na ukupne prihode su 0,22 – 1,22% </a:t>
            </a:r>
          </a:p>
          <a:p>
            <a:pPr marL="720000" indent="-288000">
              <a:spcAft>
                <a:spcPts val="600"/>
              </a:spcAft>
              <a:buFont typeface="Wingdings" pitchFamily="2" charset="2"/>
              <a:buChar char="ü"/>
            </a:pPr>
            <a:r>
              <a:rPr lang="bs-Latn-BA" sz="2400" dirty="0"/>
              <a:t>Za sanaciju pomoću “trine” (bez rahljenja tla 0,22%;</a:t>
            </a:r>
          </a:p>
          <a:p>
            <a:pPr marL="720000" indent="-288000">
              <a:buFont typeface="Wingdings" pitchFamily="2" charset="2"/>
              <a:buChar char="ü"/>
            </a:pPr>
            <a:r>
              <a:rPr lang="bs-Latn-BA" sz="2400" dirty="0"/>
              <a:t>Primjena “sjemena iz rasadnika” sa rahljenjem tla – 1,22%</a:t>
            </a:r>
          </a:p>
        </p:txBody>
      </p:sp>
    </p:spTree>
    <p:extLst>
      <p:ext uri="{BB962C8B-B14F-4D97-AF65-F5344CB8AC3E}">
        <p14:creationId xmlns:p14="http://schemas.microsoft.com/office/powerpoint/2010/main" val="702422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2F67A56-86DB-4891-AD1F-D0573C362F7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393223"/>
              </p:ext>
            </p:extLst>
          </p:nvPr>
        </p:nvGraphicFramePr>
        <p:xfrm>
          <a:off x="350634" y="1331555"/>
          <a:ext cx="9444412" cy="433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Document" r:id="rId3" imgW="5909492" imgH="2591790" progId="Word.Document.12">
                  <p:embed/>
                </p:oleObj>
              </mc:Choice>
              <mc:Fallback>
                <p:oleObj name="Document" r:id="rId3" imgW="5909492" imgH="2591790" progId="Word.Document.12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34" y="1331555"/>
                        <a:ext cx="9444412" cy="4331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FF6A505-3A59-4322-A67A-75ED50AFBC98}"/>
              </a:ext>
            </a:extLst>
          </p:cNvPr>
          <p:cNvSpPr/>
          <p:nvPr/>
        </p:nvSpPr>
        <p:spPr>
          <a:xfrm>
            <a:off x="4043195" y="424886"/>
            <a:ext cx="7327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3200" b="1" dirty="0"/>
              <a:t>Učinak i troškovi izrade poprečnih jaraka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1811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8A721B9-D0F8-45C3-9D82-77B93B1CCE9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082572"/>
              </p:ext>
            </p:extLst>
          </p:nvPr>
        </p:nvGraphicFramePr>
        <p:xfrm>
          <a:off x="3687099" y="486697"/>
          <a:ext cx="8379494" cy="481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Document" r:id="rId3" imgW="4923010" imgH="2829342" progId="Word.Document.12">
                  <p:embed/>
                </p:oleObj>
              </mc:Choice>
              <mc:Fallback>
                <p:oleObj name="Document" r:id="rId3" imgW="4923010" imgH="2829342" progId="Word.Document.12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099" y="486697"/>
                        <a:ext cx="8379494" cy="4815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4F21576-FFC3-4527-A38B-165812F00024}"/>
              </a:ext>
            </a:extLst>
          </p:cNvPr>
          <p:cNvSpPr/>
          <p:nvPr/>
        </p:nvSpPr>
        <p:spPr>
          <a:xfrm>
            <a:off x="136424" y="5301844"/>
            <a:ext cx="8900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dirty="0"/>
              <a:t>Ukoliko bi troškove izrade poprečnih kanala (</a:t>
            </a:r>
            <a:r>
              <a:rPr lang="bs-Latn-BA" sz="2400" b="1" dirty="0"/>
              <a:t>634,2 KM</a:t>
            </a:r>
            <a:r>
              <a:rPr lang="bs-Latn-BA" sz="2400" dirty="0"/>
              <a:t>) postavili u odnos sa ukupno ostvarenim prihodima ostvarenim u konkretnom šumskom odjeljenju (</a:t>
            </a:r>
            <a:r>
              <a:rPr lang="bs-Latn-BA" sz="2400" b="1" dirty="0"/>
              <a:t>180.966 KM</a:t>
            </a:r>
            <a:r>
              <a:rPr lang="bs-Latn-BA" sz="2400" dirty="0"/>
              <a:t>), isti bi iznosili samo </a:t>
            </a:r>
            <a:r>
              <a:rPr lang="bs-Latn-BA" sz="2400" b="1" dirty="0"/>
              <a:t>0,35%</a:t>
            </a:r>
          </a:p>
        </p:txBody>
      </p:sp>
    </p:spTree>
    <p:extLst>
      <p:ext uri="{BB962C8B-B14F-4D97-AF65-F5344CB8AC3E}">
        <p14:creationId xmlns:p14="http://schemas.microsoft.com/office/powerpoint/2010/main" val="3557574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55F3-E982-493E-8900-0D1B2F4E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202" y="355172"/>
            <a:ext cx="8245797" cy="1460054"/>
          </a:xfrm>
        </p:spPr>
        <p:txBody>
          <a:bodyPr/>
          <a:lstStyle/>
          <a:p>
            <a:r>
              <a:rPr lang="hr-HR" sz="2800" b="1" dirty="0"/>
              <a:t>Druge – „prihvatljive” metode sanacije</a:t>
            </a:r>
            <a:br>
              <a:rPr lang="hr-HR" sz="2800" b="1" dirty="0"/>
            </a:br>
            <a:r>
              <a:rPr lang="hr-HR" sz="2000" b="1" dirty="0"/>
              <a:t>Ø 500 mm – 420 KM (6m)</a:t>
            </a:r>
            <a:br>
              <a:rPr lang="hr-HR" sz="2000" b="1" dirty="0"/>
            </a:br>
            <a:r>
              <a:rPr lang="hr-HR" sz="2000" b="1" dirty="0"/>
              <a:t>Ø 800 mm – 1030 KM (6m)</a:t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1D1F33-E2B7-4F06-B25E-AFE6833B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5880" y="2906496"/>
            <a:ext cx="4797152" cy="23985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A46C3-D02B-4CDC-BC37-3A9150B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33A18-8177-4E27-B080-9E4BB4A39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4352" y="2923349"/>
            <a:ext cx="4796386" cy="2362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B1C03-4FE0-4650-80CE-A2CA25C79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6740" y="2921388"/>
            <a:ext cx="4796387" cy="2362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C2E65D-AFBA-4DDB-96AF-596A46C28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4806" y="2973433"/>
            <a:ext cx="4796387" cy="22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33" y="5906769"/>
            <a:ext cx="8208912" cy="428604"/>
          </a:xfrm>
          <a:noFill/>
        </p:spPr>
        <p:txBody>
          <a:bodyPr/>
          <a:lstStyle/>
          <a:p>
            <a:r>
              <a:rPr lang="bs-Latn-BA" sz="2800" i="1" dirty="0"/>
              <a:t>Zaštita trase TP sitnom granjevinom – „malčiranje“</a:t>
            </a:r>
            <a:endParaRPr lang="en-US" sz="2800" i="1" dirty="0"/>
          </a:p>
        </p:txBody>
      </p:sp>
      <p:pic>
        <p:nvPicPr>
          <p:cNvPr id="131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75845" y="1"/>
            <a:ext cx="8516156" cy="5648632"/>
          </a:xfrm>
          <a:noFill/>
          <a:ln/>
        </p:spPr>
      </p:pic>
      <p:pic>
        <p:nvPicPr>
          <p:cNvPr id="4" name="Picture 2" descr="C:\Users\user\Desktop\Dokumenti\My Documents Stari\Doktorat1\Slike_doktorat\Slike\201004A0\29042010121.jpg">
            <a:extLst>
              <a:ext uri="{FF2B5EF4-FFF2-40B4-BE49-F238E27FC236}">
                <a16:creationId xmlns:a16="http://schemas.microsoft.com/office/drawing/2014/main" id="{32A47D0E-AD48-4FAA-92BF-6DD14813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1481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NASTAVA\UREĐIVANJE\Skripta\Šuma 5.bmp">
            <a:extLst>
              <a:ext uri="{FF2B5EF4-FFF2-40B4-BE49-F238E27FC236}">
                <a16:creationId xmlns:a16="http://schemas.microsoft.com/office/drawing/2014/main" id="{3ACC917A-D887-4EAE-AB72-CA5DAC2F2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20220" r="45213" b="16962"/>
          <a:stretch/>
        </p:blipFill>
        <p:spPr bwMode="auto">
          <a:xfrm>
            <a:off x="145951" y="1263841"/>
            <a:ext cx="4494288" cy="325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7D97DD-70F4-463D-9B71-860CCCA5DFCF}"/>
              </a:ext>
            </a:extLst>
          </p:cNvPr>
          <p:cNvCxnSpPr/>
          <p:nvPr/>
        </p:nvCxnSpPr>
        <p:spPr>
          <a:xfrm>
            <a:off x="1519590" y="2319492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D:\NASTAVA\UREĐIVANJE\Skripta\šuma dvosprat sklopa.bmp">
            <a:extLst>
              <a:ext uri="{FF2B5EF4-FFF2-40B4-BE49-F238E27FC236}">
                <a16:creationId xmlns:a16="http://schemas.microsoft.com/office/drawing/2014/main" id="{C3D7D83B-5B8F-4476-9B4E-342BE92DF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" t="-3164" r="266" b="21863"/>
          <a:stretch/>
        </p:blipFill>
        <p:spPr bwMode="auto">
          <a:xfrm>
            <a:off x="6096000" y="1582997"/>
            <a:ext cx="4996042" cy="261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NASTAVA\UREĐIVANJE\Skripta\ŠUMA.bmp">
            <a:extLst>
              <a:ext uri="{FF2B5EF4-FFF2-40B4-BE49-F238E27FC236}">
                <a16:creationId xmlns:a16="http://schemas.microsoft.com/office/drawing/2014/main" id="{638C0A36-7DEA-40F2-84DB-CFA01B32F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4" t="3269" r="15832"/>
          <a:stretch/>
        </p:blipFill>
        <p:spPr bwMode="auto">
          <a:xfrm>
            <a:off x="825878" y="4064745"/>
            <a:ext cx="3623292" cy="27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1494B-FE4C-4EDE-8F17-670F8617DF71}"/>
              </a:ext>
            </a:extLst>
          </p:cNvPr>
          <p:cNvCxnSpPr/>
          <p:nvPr/>
        </p:nvCxnSpPr>
        <p:spPr>
          <a:xfrm>
            <a:off x="7477897" y="2065002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0C5ACA-69FE-42D2-BD0E-F82FCDE50263}"/>
              </a:ext>
            </a:extLst>
          </p:cNvPr>
          <p:cNvCxnSpPr/>
          <p:nvPr/>
        </p:nvCxnSpPr>
        <p:spPr>
          <a:xfrm flipV="1">
            <a:off x="7477897" y="2132723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A65C39-052E-4D0D-8DB8-D2D05207D224}"/>
              </a:ext>
            </a:extLst>
          </p:cNvPr>
          <p:cNvCxnSpPr/>
          <p:nvPr/>
        </p:nvCxnSpPr>
        <p:spPr>
          <a:xfrm flipV="1">
            <a:off x="1385436" y="2319492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miley Face 15">
            <a:extLst>
              <a:ext uri="{FF2B5EF4-FFF2-40B4-BE49-F238E27FC236}">
                <a16:creationId xmlns:a16="http://schemas.microsoft.com/office/drawing/2014/main" id="{EB0368E3-F273-4CDE-8A5B-68E3B0034551}"/>
              </a:ext>
            </a:extLst>
          </p:cNvPr>
          <p:cNvSpPr/>
          <p:nvPr/>
        </p:nvSpPr>
        <p:spPr>
          <a:xfrm>
            <a:off x="3143214" y="4519344"/>
            <a:ext cx="920281" cy="75895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7" name="Right Arrow 14">
            <a:extLst>
              <a:ext uri="{FF2B5EF4-FFF2-40B4-BE49-F238E27FC236}">
                <a16:creationId xmlns:a16="http://schemas.microsoft.com/office/drawing/2014/main" id="{60C61164-E472-40C5-9861-C531D89CF93B}"/>
              </a:ext>
            </a:extLst>
          </p:cNvPr>
          <p:cNvSpPr/>
          <p:nvPr/>
        </p:nvSpPr>
        <p:spPr>
          <a:xfrm>
            <a:off x="4449170" y="5198115"/>
            <a:ext cx="906691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F7B6E3-9007-4771-80ED-7605533263E4}"/>
              </a:ext>
            </a:extLst>
          </p:cNvPr>
          <p:cNvSpPr/>
          <p:nvPr/>
        </p:nvSpPr>
        <p:spPr>
          <a:xfrm>
            <a:off x="5741536" y="5117105"/>
            <a:ext cx="437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800" b="1" dirty="0"/>
              <a:t>Kontinuirana njega </a:t>
            </a:r>
          </a:p>
          <a:p>
            <a:r>
              <a:rPr lang="bs-Latn-BA" sz="2800" b="1" dirty="0"/>
              <a:t>- sječa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35DBCB1-ABB8-4320-8EA1-B71EDE0B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170" y="161261"/>
            <a:ext cx="3583533" cy="1325563"/>
          </a:xfrm>
        </p:spPr>
        <p:txBody>
          <a:bodyPr/>
          <a:lstStyle/>
          <a:p>
            <a:r>
              <a:rPr lang="bs-Latn-BA" b="1" dirty="0"/>
              <a:t>Sklop šume?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199B6-200C-4AA0-A4C5-AA73713C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4" y="365125"/>
            <a:ext cx="7747176" cy="1325563"/>
          </a:xfrm>
        </p:spPr>
        <p:txBody>
          <a:bodyPr/>
          <a:lstStyle/>
          <a:p>
            <a:r>
              <a:rPr lang="hr-BA" sz="3200" b="1" dirty="0"/>
              <a:t>Faktori destabilizacije šumskih ekosiste</a:t>
            </a:r>
            <a:r>
              <a:rPr lang="en-US" sz="3200" b="1" dirty="0"/>
              <a:t>ma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CBB3-34CB-4EB3-9B13-33212BF3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60" y="1388895"/>
            <a:ext cx="10515600" cy="5271212"/>
          </a:xfrm>
        </p:spPr>
        <p:txBody>
          <a:bodyPr/>
          <a:lstStyle/>
          <a:p>
            <a:r>
              <a:rPr lang="hr-BA" dirty="0"/>
              <a:t>Gole sječe;</a:t>
            </a:r>
          </a:p>
          <a:p>
            <a:r>
              <a:rPr lang="hr-BA" dirty="0"/>
              <a:t>Šumski požari;</a:t>
            </a:r>
          </a:p>
          <a:p>
            <a:r>
              <a:rPr lang="hr-BA" dirty="0"/>
              <a:t>Direktna konverzija izdanačkih šuma</a:t>
            </a:r>
            <a:r>
              <a:rPr lang="en-US" dirty="0"/>
              <a:t>;</a:t>
            </a:r>
            <a:endParaRPr lang="hr-BA" dirty="0"/>
          </a:p>
          <a:p>
            <a:r>
              <a:rPr lang="hr-BA" dirty="0"/>
              <a:t>Neplanske sječe šuma (bespravne – ilegalne sječe);</a:t>
            </a:r>
          </a:p>
          <a:p>
            <a:r>
              <a:rPr lang="hr-BA" dirty="0"/>
              <a:t>Šumske bolesti i gradacije insekata;</a:t>
            </a:r>
          </a:p>
          <a:p>
            <a:r>
              <a:rPr lang="hr-BA" dirty="0"/>
              <a:t>Radovi u okviru redovnog gospodarenja koji nisu podržani odgovarajućim tehnikama i tehnologijama;</a:t>
            </a:r>
          </a:p>
          <a:p>
            <a:r>
              <a:rPr lang="hr-BA" dirty="0"/>
              <a:t>Ne provođenje mjera sanacije u toku i nakon zavšetka radova</a:t>
            </a:r>
            <a:r>
              <a:rPr lang="en-US" dirty="0"/>
              <a:t>;</a:t>
            </a:r>
            <a:endParaRPr lang="hr-BA" dirty="0"/>
          </a:p>
          <a:p>
            <a:r>
              <a:rPr lang="hr-BA" b="1" dirty="0"/>
              <a:t>Neodgovarajući postupci kod planiranja, projektovanja, izgradnje i održavanja šumske transportne infrastruktre</a:t>
            </a:r>
            <a:r>
              <a:rPr lang="en-US" b="1" dirty="0"/>
              <a:t>                         </a:t>
            </a:r>
            <a:r>
              <a:rPr lang="hr-BA" b="1" dirty="0"/>
              <a:t> (primarna i </a:t>
            </a:r>
            <a:r>
              <a:rPr lang="hr-BA" sz="3600" b="1" dirty="0">
                <a:solidFill>
                  <a:srgbClr val="FF0000"/>
                </a:solidFill>
              </a:rPr>
              <a:t>sekundarna mreža</a:t>
            </a:r>
            <a:r>
              <a:rPr lang="hr-BA" b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04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E3D5C-FCD5-44F4-809A-5FB9F8B19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1" dirty="0" err="1"/>
              <a:t>Sekundarn</a:t>
            </a:r>
            <a:r>
              <a:rPr lang="bs-Latn-BA" b="1" dirty="0"/>
              <a:t>u</a:t>
            </a:r>
            <a:r>
              <a:rPr lang="en-US" b="1" dirty="0"/>
              <a:t> </a:t>
            </a:r>
            <a:r>
              <a:rPr lang="en-US" b="1" dirty="0" err="1"/>
              <a:t>mre</a:t>
            </a:r>
            <a:r>
              <a:rPr lang="bs-Latn-BA" b="1" dirty="0"/>
              <a:t>žu ŠTI čine: </a:t>
            </a:r>
          </a:p>
          <a:p>
            <a:pPr marL="0" indent="0">
              <a:buNone/>
            </a:pPr>
            <a:r>
              <a:rPr lang="bs-Latn-BA" b="1" i="1" dirty="0"/>
              <a:t>    </a:t>
            </a:r>
            <a:r>
              <a:rPr lang="bs-Latn-BA" b="1" i="1" dirty="0">
                <a:solidFill>
                  <a:srgbClr val="FF0000"/>
                </a:solidFill>
              </a:rPr>
              <a:t>traktorski putevi – vlake</a:t>
            </a:r>
            <a:r>
              <a:rPr lang="bs-Latn-BA" i="1" dirty="0"/>
              <a:t>, animalne staze, žičare, riže</a:t>
            </a:r>
            <a:r>
              <a:rPr lang="en-US" i="1" dirty="0"/>
              <a:t> </a:t>
            </a:r>
            <a:r>
              <a:rPr lang="bs-Latn-BA" i="1" dirty="0"/>
              <a:t>...</a:t>
            </a:r>
          </a:p>
          <a:p>
            <a:pPr marL="0" indent="0">
              <a:buNone/>
            </a:pPr>
            <a:endParaRPr lang="bs-Latn-BA" i="1" dirty="0"/>
          </a:p>
          <a:p>
            <a:pPr marL="640080" lvl="0">
              <a:buFont typeface="Wingdings" panose="05000000000000000000" pitchFamily="2" charset="2"/>
              <a:buChar char="v"/>
            </a:pPr>
            <a:r>
              <a:rPr lang="en-US" b="1" dirty="0" err="1"/>
              <a:t>Traktorski</a:t>
            </a:r>
            <a:r>
              <a:rPr lang="en-US" b="1" dirty="0"/>
              <a:t> </a:t>
            </a:r>
            <a:r>
              <a:rPr lang="en-US" b="1" dirty="0" err="1"/>
              <a:t>putevi</a:t>
            </a:r>
            <a:r>
              <a:rPr lang="en-US" b="1" dirty="0"/>
              <a:t> </a:t>
            </a:r>
            <a:r>
              <a:rPr lang="bs-Latn-BA" dirty="0"/>
              <a:t>su </a:t>
            </a:r>
            <a:r>
              <a:rPr lang="en-US" dirty="0" err="1"/>
              <a:t>građevinski</a:t>
            </a:r>
            <a:r>
              <a:rPr lang="en-US" dirty="0"/>
              <a:t> </a:t>
            </a:r>
            <a:r>
              <a:rPr lang="en-US" dirty="0" err="1"/>
              <a:t>objekti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prisutni</a:t>
            </a:r>
            <a:r>
              <a:rPr lang="en-US" dirty="0"/>
              <a:t> </a:t>
            </a:r>
            <a:r>
              <a:rPr lang="en-US" dirty="0" err="1"/>
              <a:t>zemljani</a:t>
            </a:r>
            <a:r>
              <a:rPr lang="en-US" dirty="0"/>
              <a:t> </a:t>
            </a:r>
            <a:r>
              <a:rPr lang="en-US" dirty="0" err="1"/>
              <a:t>radovi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izostaje</a:t>
            </a:r>
            <a:r>
              <a:rPr lang="en-US" dirty="0"/>
              <a:t> </a:t>
            </a:r>
            <a:r>
              <a:rPr lang="en-US" dirty="0" err="1"/>
              <a:t>gornji</a:t>
            </a:r>
            <a:r>
              <a:rPr lang="en-US" dirty="0"/>
              <a:t> </a:t>
            </a:r>
            <a:r>
              <a:rPr lang="en-US" dirty="0" err="1"/>
              <a:t>stroj</a:t>
            </a:r>
            <a:r>
              <a:rPr lang="en-US" dirty="0"/>
              <a:t>; </a:t>
            </a:r>
            <a:endParaRPr lang="bs-Latn-BA" dirty="0"/>
          </a:p>
          <a:p>
            <a:pPr marL="640080" lvl="0">
              <a:buFont typeface="Wingdings" panose="05000000000000000000" pitchFamily="2" charset="2"/>
              <a:buChar char="v"/>
            </a:pPr>
            <a:r>
              <a:rPr lang="bs-Latn-BA" b="1" dirty="0"/>
              <a:t>T</a:t>
            </a:r>
            <a:r>
              <a:rPr lang="en-US" b="1" dirty="0" err="1"/>
              <a:t>raktorske</a:t>
            </a:r>
            <a:r>
              <a:rPr lang="en-US" b="1" dirty="0"/>
              <a:t> </a:t>
            </a:r>
            <a:r>
              <a:rPr lang="en-US" b="1" dirty="0" err="1"/>
              <a:t>vlake</a:t>
            </a:r>
            <a:r>
              <a:rPr lang="en-US" b="1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privremeni</a:t>
            </a:r>
            <a:r>
              <a:rPr lang="en-US" dirty="0"/>
              <a:t> </a:t>
            </a:r>
            <a:r>
              <a:rPr lang="en-US" dirty="0" err="1"/>
              <a:t>građevinski</a:t>
            </a:r>
            <a:r>
              <a:rPr lang="en-US" dirty="0"/>
              <a:t> </a:t>
            </a:r>
            <a:r>
              <a:rPr lang="en-US" dirty="0" err="1"/>
              <a:t>objekti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dobijemo</a:t>
            </a:r>
            <a:r>
              <a:rPr lang="en-US" dirty="0"/>
              <a:t> </a:t>
            </a:r>
            <a:r>
              <a:rPr lang="en-US" dirty="0" err="1"/>
              <a:t>prosijecanjem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šumu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uzastopnim</a:t>
            </a:r>
            <a:r>
              <a:rPr lang="en-US" dirty="0"/>
              <a:t> </a:t>
            </a:r>
            <a:r>
              <a:rPr lang="en-US" dirty="0" err="1"/>
              <a:t>prolaskom</a:t>
            </a:r>
            <a:r>
              <a:rPr lang="en-US" dirty="0"/>
              <a:t> </a:t>
            </a:r>
            <a:r>
              <a:rPr lang="en-US" dirty="0" err="1"/>
              <a:t>traktora</a:t>
            </a:r>
            <a:r>
              <a:rPr lang="en-US" dirty="0"/>
              <a:t> </a:t>
            </a:r>
            <a:r>
              <a:rPr lang="en-US" dirty="0" err="1"/>
              <a:t>istim</a:t>
            </a:r>
            <a:r>
              <a:rPr lang="en-US" dirty="0"/>
              <a:t> </a:t>
            </a:r>
            <a:r>
              <a:rPr lang="en-US" dirty="0" err="1"/>
              <a:t>tragom</a:t>
            </a:r>
            <a:r>
              <a:rPr lang="en-US" dirty="0"/>
              <a:t>. </a:t>
            </a:r>
            <a:endParaRPr lang="bs-Latn-B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3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60A6-DA73-4FF1-95AB-29E585A9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A2EEF-3DBA-46CB-AC35-05CF75431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bs-Latn-BA" dirty="0"/>
              <a:t>Gradnja pojednostavljena (probijanje širokog otkopa, bez kolovoza, objekata za odvodnju, sa širokim rasponom uzdužnih nagiba);</a:t>
            </a:r>
          </a:p>
          <a:p>
            <a:pPr>
              <a:buFont typeface="Wingdings" pitchFamily="2" charset="2"/>
              <a:buChar char="ü"/>
            </a:pPr>
            <a:r>
              <a:rPr lang="bs-Latn-BA" dirty="0"/>
              <a:t>Nerade se posebni projekti, sastavni su dio Izvedbenih projekata;</a:t>
            </a:r>
          </a:p>
          <a:p>
            <a:pPr>
              <a:buFont typeface="Wingdings" pitchFamily="2" charset="2"/>
              <a:buChar char="ü"/>
            </a:pPr>
            <a:r>
              <a:rPr lang="bs-Latn-BA" dirty="0"/>
              <a:t>Nema specijalizanata, planiraju ih projektanti – tehnolozi (inženjeri koji rade izvedbeni projekat)</a:t>
            </a:r>
          </a:p>
          <a:p>
            <a:pPr>
              <a:buFont typeface="Wingdings" pitchFamily="2" charset="2"/>
              <a:buChar char="ü"/>
            </a:pPr>
            <a:r>
              <a:rPr lang="bs-Latn-BA" dirty="0"/>
              <a:t>Često se izvode u nagibima i do 50% (iako to nije u skladu sa tehničkim normativima);</a:t>
            </a:r>
          </a:p>
          <a:p>
            <a:pPr>
              <a:buFont typeface="Wingdings" pitchFamily="2" charset="2"/>
              <a:buChar char="ü"/>
            </a:pPr>
            <a:r>
              <a:rPr lang="bs-Latn-BA" dirty="0"/>
              <a:t>Kao rješenje odvodnje površinske vode izvode se poprečni nagibi 3 -5% u smjeru padine;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1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61190791-3DAE-435C-87DD-FD8739564F9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80408"/>
              </p:ext>
            </p:extLst>
          </p:nvPr>
        </p:nvGraphicFramePr>
        <p:xfrm>
          <a:off x="3720379" y="199716"/>
          <a:ext cx="6867458" cy="645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Document" r:id="rId3" imgW="5732991" imgH="5390611" progId="Word.Document.8">
                  <p:embed/>
                </p:oleObj>
              </mc:Choice>
              <mc:Fallback>
                <p:oleObj name="Document" r:id="rId3" imgW="5732991" imgH="5390611" progId="Word.Document.8">
                  <p:embed/>
                  <p:pic>
                    <p:nvPicPr>
                      <p:cNvPr id="675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0379" y="199716"/>
                        <a:ext cx="6867458" cy="6458567"/>
                      </a:xfrm>
                      <a:prstGeom prst="rect">
                        <a:avLst/>
                      </a:prstGeom>
                      <a:solidFill>
                        <a:srgbClr val="FFFFE5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53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2F82-EDCA-43AA-9892-6D22CDCB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/>
              <a:t>Smjernice za projektovanje...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2B9B-089B-40BE-8184-3D810281F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613"/>
            <a:ext cx="10515600" cy="3183103"/>
          </a:xfrm>
        </p:spPr>
        <p:txBody>
          <a:bodyPr/>
          <a:lstStyle/>
          <a:p>
            <a:r>
              <a:rPr lang="bs-Latn-BA" dirty="0"/>
              <a:t>U brdsko –planinskim prilikama potrebno dobro prostudirati teren;</a:t>
            </a:r>
          </a:p>
          <a:p>
            <a:r>
              <a:rPr lang="bs-Latn-BA" dirty="0"/>
              <a:t>Pratiti linije vodotoka, ali nastojati da se iste ne presjecaju, pri vrhu vodotoka razviti TP – TV lepezasto;</a:t>
            </a:r>
          </a:p>
          <a:p>
            <a:r>
              <a:rPr lang="bs-Latn-BA" dirty="0"/>
              <a:t>Širina TP iznosi 3-3,5m, u krivinama 3,5–4 m;</a:t>
            </a:r>
          </a:p>
          <a:p>
            <a:r>
              <a:rPr lang="bs-Latn-BA" dirty="0"/>
              <a:t>Smatra se da uzdužni nagib TP-TV ne treba biti veći od 20-25%, </a:t>
            </a:r>
            <a:endParaRPr lang="en-US" dirty="0"/>
          </a:p>
          <a:p>
            <a:r>
              <a:rPr lang="en-US" dirty="0"/>
              <a:t>N</a:t>
            </a:r>
            <a:r>
              <a:rPr lang="bs-Latn-BA" dirty="0"/>
              <a:t>a terenima podložnim </a:t>
            </a:r>
            <a:r>
              <a:rPr lang="bs-Latn-BA" b="1" u="sng" dirty="0">
                <a:solidFill>
                  <a:srgbClr val="FF0000"/>
                </a:solidFill>
              </a:rPr>
              <a:t>eroziji do 16%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93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4BCA84-F386-4BC7-BD12-23B2FEB0841A}" vid="{83F7389D-37F8-4C3C-9EA0-7B1F6C23CF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SETOF_Template_Power Point</Template>
  <TotalTime>819</TotalTime>
  <Words>1293</Words>
  <Application>Microsoft Office PowerPoint</Application>
  <PresentationFormat>Widescreen</PresentationFormat>
  <Paragraphs>134</Paragraphs>
  <Slides>34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Candara</vt:lpstr>
      <vt:lpstr>Wingdings</vt:lpstr>
      <vt:lpstr>Office Theme</vt:lpstr>
      <vt:lpstr>Document</vt:lpstr>
      <vt:lpstr>poplava i erozije zemljišta (Upravljanje i sanacija traktorskim putevima – vlakama)   Prof. dr Ratko Ristić Prof. dr Muhamed Bajrić</vt:lpstr>
      <vt:lpstr>Gazdovanje šumama – prevencija bujičnih poplava i erozije zemljišta</vt:lpstr>
      <vt:lpstr>Optimalna strukturna izgrađenost šume za stabilan režim voda</vt:lpstr>
      <vt:lpstr>Sklop šume?</vt:lpstr>
      <vt:lpstr>Faktori destabilizacije šumskih ekosistema</vt:lpstr>
      <vt:lpstr>PowerPoint Presentation</vt:lpstr>
      <vt:lpstr>PowerPoint Presentation</vt:lpstr>
      <vt:lpstr>PowerPoint Presentation</vt:lpstr>
      <vt:lpstr>Smjernice za projektovanje...</vt:lpstr>
      <vt:lpstr>Preporuka za  primjenu različitih tehnologija sekundarnog otvaranja</vt:lpstr>
      <vt:lpstr>PowerPoint Presentation</vt:lpstr>
      <vt:lpstr>Zašto vršiti sanaciju???</vt:lpstr>
      <vt:lpstr>PowerPoint Presentation</vt:lpstr>
      <vt:lpstr>PowerPoint Presentation</vt:lpstr>
      <vt:lpstr>PRIMJER NAČINA PROVOĐENJA SANACIJE NA TP - 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REZULTATI  ISTRAŽIVANJA</vt:lpstr>
      <vt:lpstr>PowerPoint Presentation</vt:lpstr>
      <vt:lpstr>PowerPoint Presentation</vt:lpstr>
      <vt:lpstr>PowerPoint Presentation</vt:lpstr>
      <vt:lpstr>PowerPoint Presentation</vt:lpstr>
      <vt:lpstr>Finansijski pokazatelji provedenih mjera sanacije </vt:lpstr>
      <vt:lpstr>PowerPoint Presentation</vt:lpstr>
      <vt:lpstr>Troškovi provedenih mjera sanacije traktorskih puteva - vlaka po radnom danu</vt:lpstr>
      <vt:lpstr>PowerPoint Presentation</vt:lpstr>
      <vt:lpstr>Ukupni troškovi biološke sanacije cjelokupne mreže traktorskih puteva - vlaka</vt:lpstr>
      <vt:lpstr>PowerPoint Presentation</vt:lpstr>
      <vt:lpstr>PowerPoint Presentation</vt:lpstr>
      <vt:lpstr>Druge – „prihvatljive” metode sanacije Ø 500 mm – 420 KM (6m) Ø 800 mm – 1030 KM (6m) </vt:lpstr>
      <vt:lpstr>Zaštita trase TP sitnom granjevinom – „malčiranje“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Muhamed Bajric</cp:lastModifiedBy>
  <cp:revision>38</cp:revision>
  <dcterms:created xsi:type="dcterms:W3CDTF">2018-11-16T12:09:20Z</dcterms:created>
  <dcterms:modified xsi:type="dcterms:W3CDTF">2021-09-14T07:22:17Z</dcterms:modified>
</cp:coreProperties>
</file>