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3" r:id="rId2"/>
    <p:sldId id="302" r:id="rId3"/>
    <p:sldId id="285" r:id="rId4"/>
    <p:sldId id="308" r:id="rId5"/>
    <p:sldId id="309" r:id="rId6"/>
    <p:sldId id="311" r:id="rId7"/>
    <p:sldId id="264" r:id="rId8"/>
    <p:sldId id="265" r:id="rId9"/>
    <p:sldId id="266" r:id="rId10"/>
    <p:sldId id="272" r:id="rId11"/>
    <p:sldId id="273" r:id="rId12"/>
    <p:sldId id="287" r:id="rId13"/>
    <p:sldId id="288" r:id="rId14"/>
    <p:sldId id="294" r:id="rId15"/>
    <p:sldId id="310" r:id="rId16"/>
    <p:sldId id="304" r:id="rId17"/>
    <p:sldId id="305" r:id="rId18"/>
    <p:sldId id="303" r:id="rId19"/>
    <p:sldId id="293" r:id="rId20"/>
    <p:sldId id="299" r:id="rId21"/>
    <p:sldId id="292" r:id="rId22"/>
    <p:sldId id="289" r:id="rId23"/>
    <p:sldId id="291" r:id="rId24"/>
    <p:sldId id="290" r:id="rId25"/>
    <p:sldId id="295" r:id="rId26"/>
    <p:sldId id="296" r:id="rId27"/>
    <p:sldId id="300" r:id="rId28"/>
    <p:sldId id="307" r:id="rId29"/>
    <p:sldId id="286" r:id="rId30"/>
    <p:sldId id="301" r:id="rId31"/>
    <p:sldId id="281" r:id="rId32"/>
    <p:sldId id="306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EBCC6-398A-4A27-A354-127F647915C8}" type="datetimeFigureOut">
              <a:rPr lang="it-IT" smtClean="0"/>
              <a:t>17/02/2021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C600F-0044-48FF-8B0C-F8A17707630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54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34384E-D6D9-44E7-B659-102E318AB94A}" type="slidenum">
              <a:rPr lang="en-US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71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151EDA-9BB6-4D71-8AAB-64F2AB97088F}" type="slidenum">
              <a:rPr lang="en-US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8690-93EF-444E-88F1-63A654B8533D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8077-9DE4-404D-9467-127835481AED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ED6C1-0841-4E4A-8A8F-A7BAEF4E119A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2E-59F9-4B5C-9F25-637A4FE5EACF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F7925-D48A-472A-8C8A-ED6D3FAB6669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10CB0-7479-4731-BF08-2592CC643DAC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CD48-F645-462B-9EE6-492241F0C61A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90FFF-F05C-4B93-A555-E4A6AE4BD5E7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9756-8A76-4363-AB74-944E3EBEEAD4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31814-B012-4C65-AF98-B2926DA2D12C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029C3-C114-4ACC-A877-9399AA93B5EC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EED3-5180-4811-8310-B79434CB574C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406" y="365125"/>
            <a:ext cx="760798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r-Cyrl-R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2E529-AF04-400E-92A9-610A212307FB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96884-A5B5-40F5-B646-7E64A4A2A15D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77C4-5D39-4FA7-91EC-5C4FBF952F65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970AE-6225-4377-9569-4976447F9424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040D5-A87E-4EB7-8B5D-6DA9715A0FCF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ED62D-D425-4B58-8C36-7608D9DDA154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DBBE6-1E49-4CBF-B3DE-D11F53A97B9C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EDA1C-28EE-4CB2-B1CE-F87F3FDA8959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Cyrl-R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5F279-D8A7-45DF-83EC-974492353D17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FB94-E555-4587-A357-6370BBBFAD6F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3175" y="384175"/>
            <a:ext cx="755967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386D2C-2A80-408A-A9CB-E2B6EA2D2E2B}" type="datetimeFigureOut">
              <a:rPr lang="sr-Cyrl-RS"/>
              <a:pPr>
                <a:defRPr/>
              </a:pPr>
              <a:t>17.02.2021.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901DCA0E-8FD8-44A7-A791-2D2737E41514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8.png"/><Relationship Id="rId7" Type="http://schemas.openxmlformats.org/officeDocument/2006/relationships/image" Target="../media/image51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19559" y="2579395"/>
            <a:ext cx="9552881" cy="1375003"/>
          </a:xfrm>
        </p:spPr>
        <p:txBody>
          <a:bodyPr/>
          <a:lstStyle/>
          <a:p>
            <a:pPr eaLnBrk="1" hangingPunct="1"/>
            <a:r>
              <a:rPr lang="sr-Latn-BA" altLang="de-DE" b="1" dirty="0" smtClean="0">
                <a:solidFill>
                  <a:srgbClr val="FF0000"/>
                </a:solidFill>
              </a:rPr>
              <a:t>Dr Branislav Cvjetković, docent</a:t>
            </a:r>
            <a:endParaRPr lang="de-AT" altLang="de-DE" b="1" dirty="0">
              <a:solidFill>
                <a:srgbClr val="FF0000"/>
              </a:solidFill>
            </a:endParaRPr>
          </a:p>
          <a:p>
            <a:pPr eaLnBrk="1" hangingPunct="1"/>
            <a:r>
              <a:rPr lang="sr-Latn-BA" altLang="de-DE" b="1" dirty="0" smtClean="0">
                <a:solidFill>
                  <a:schemeClr val="accent6">
                    <a:lumMod val="75000"/>
                  </a:schemeClr>
                </a:solidFill>
              </a:rPr>
              <a:t>Univezitet u Banjoj Luci, Šumarski fakultet</a:t>
            </a:r>
            <a:endParaRPr lang="de-AT" alt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85134" y="1447060"/>
            <a:ext cx="7149483" cy="953194"/>
          </a:xfrm>
        </p:spPr>
        <p:txBody>
          <a:bodyPr/>
          <a:lstStyle/>
          <a:p>
            <a:r>
              <a:rPr lang="sr-Latn-BA" sz="2800" b="1" dirty="0" smtClean="0"/>
              <a:t>Biološka rekultivacija u prevenciji i kontroli erozije – pregled Evropskih iskustva</a:t>
            </a:r>
            <a:endParaRPr lang="en-US" sz="28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7454" y="3954398"/>
            <a:ext cx="1568668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4340" y="4133539"/>
            <a:ext cx="1300844" cy="115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420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2052759" y="1689494"/>
            <a:ext cx="5545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rgbClr val="0C50B4"/>
                </a:solidFill>
                <a:latin typeface="Lucida Fax" panose="02060602050505020204" pitchFamily="18" charset="0"/>
              </a:rPr>
              <a:t>Catchment W2 – ECNU (1.37 ha)</a:t>
            </a: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7" y="2733293"/>
            <a:ext cx="3320334" cy="328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5182921" y="2166450"/>
            <a:ext cx="194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009900"/>
                </a:solidFill>
                <a:latin typeface="Lucida Fax" panose="02060602050505020204" pitchFamily="18" charset="0"/>
              </a:rPr>
              <a:t>1990 </a:t>
            </a:r>
            <a:r>
              <a:rPr lang="sr-Latn-BA" altLang="it-IT" sz="2000" b="1" dirty="0" smtClean="0">
                <a:solidFill>
                  <a:srgbClr val="009900"/>
                </a:solidFill>
                <a:latin typeface="Lucida Fax" panose="02060602050505020204" pitchFamily="18" charset="0"/>
              </a:rPr>
              <a:t>sječa</a:t>
            </a:r>
            <a:endParaRPr lang="it-IT" altLang="it-IT" sz="2000" b="1" dirty="0">
              <a:solidFill>
                <a:srgbClr val="009900"/>
              </a:solidFill>
              <a:latin typeface="Lucida Fax" panose="02060602050505020204" pitchFamily="18" charset="0"/>
            </a:endParaRPr>
          </a:p>
        </p:txBody>
      </p:sp>
      <p:pic>
        <p:nvPicPr>
          <p:cNvPr id="25607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44" y="2695498"/>
            <a:ext cx="5091084" cy="332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9" descr="W2 COSHOC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41" y="1372600"/>
            <a:ext cx="2629301" cy="373819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7"/>
          <p:cNvSpPr txBox="1">
            <a:spLocks noChangeArrowheads="1"/>
          </p:cNvSpPr>
          <p:nvPr/>
        </p:nvSpPr>
        <p:spPr bwMode="auto">
          <a:xfrm>
            <a:off x="1717797" y="2166450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latin typeface="Lucida Fax" panose="02060602050505020204" pitchFamily="18" charset="0"/>
              </a:rPr>
              <a:t>1978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464393" y="1469419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FFFF00"/>
                </a:solidFill>
                <a:latin typeface="Lucida Fax" panose="02060602050505020204" pitchFamily="18" charset="0"/>
              </a:rPr>
              <a:t>2016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87" y="1155716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189392" y="79357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6055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"/>
          <p:cNvSpPr txBox="1">
            <a:spLocks noChangeArrowheads="1"/>
          </p:cNvSpPr>
          <p:nvPr/>
        </p:nvSpPr>
        <p:spPr bwMode="auto">
          <a:xfrm>
            <a:off x="3135042" y="1026107"/>
            <a:ext cx="5545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dirty="0" err="1">
                <a:solidFill>
                  <a:srgbClr val="1631F6"/>
                </a:solidFill>
                <a:latin typeface="Lucida Fax" panose="02060602050505020204" pitchFamily="18" charset="0"/>
              </a:rPr>
              <a:t>Catchment</a:t>
            </a:r>
            <a:r>
              <a:rPr lang="it-IT" altLang="it-IT" sz="2400" b="1" dirty="0">
                <a:solidFill>
                  <a:srgbClr val="1631F6"/>
                </a:solidFill>
                <a:latin typeface="Lucida Fax" panose="02060602050505020204" pitchFamily="18" charset="0"/>
              </a:rPr>
              <a:t> W3 – ECU (1.65 ha)</a:t>
            </a:r>
          </a:p>
        </p:txBody>
      </p:sp>
      <p:pic>
        <p:nvPicPr>
          <p:cNvPr id="27651" name="Picture 4" descr="F:\CROTONE\CARTE\foto w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3" y="1821772"/>
            <a:ext cx="3153569" cy="475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2"/>
          <a:stretch>
            <a:fillRect/>
          </a:stretch>
        </p:blipFill>
        <p:spPr bwMode="auto">
          <a:xfrm>
            <a:off x="3534230" y="1821771"/>
            <a:ext cx="3172968" cy="475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161" y="957858"/>
            <a:ext cx="33226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9621316" y="1056186"/>
            <a:ext cx="1995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Lucida Fax" panose="02060602050505020204" pitchFamily="18" charset="0"/>
              </a:rPr>
              <a:t>2006 cutting</a:t>
            </a:r>
          </a:p>
        </p:txBody>
      </p:sp>
      <p:pic>
        <p:nvPicPr>
          <p:cNvPr id="27656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36" y="3579765"/>
            <a:ext cx="3382962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7"/>
          <p:cNvSpPr txBox="1">
            <a:spLocks noChangeArrowheads="1"/>
          </p:cNvSpPr>
          <p:nvPr/>
        </p:nvSpPr>
        <p:spPr bwMode="auto">
          <a:xfrm>
            <a:off x="9449194" y="3823891"/>
            <a:ext cx="1995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Lucida Fax" panose="02060602050505020204" pitchFamily="18" charset="0"/>
              </a:rPr>
              <a:t>2016 </a:t>
            </a:r>
            <a:r>
              <a:rPr lang="it-IT" altLang="it-IT" sz="2000" b="1" dirty="0" err="1">
                <a:solidFill>
                  <a:srgbClr val="FF0000"/>
                </a:solidFill>
                <a:latin typeface="Lucida Fax" panose="02060602050505020204" pitchFamily="18" charset="0"/>
              </a:rPr>
              <a:t>cutting</a:t>
            </a:r>
            <a:endParaRPr lang="it-IT" altLang="it-IT" sz="2000" b="1" dirty="0">
              <a:solidFill>
                <a:srgbClr val="FF0000"/>
              </a:solidFill>
              <a:latin typeface="Lucida Fax" panose="02060602050505020204" pitchFamily="18" charset="0"/>
            </a:endParaRP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785880" y="1791327"/>
            <a:ext cx="935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latin typeface="Lucida Fax" panose="02060602050505020204" pitchFamily="18" charset="0"/>
              </a:rPr>
              <a:t>1978</a:t>
            </a:r>
          </a:p>
        </p:txBody>
      </p:sp>
      <p:sp>
        <p:nvSpPr>
          <p:cNvPr id="27659" name="Text Box 7"/>
          <p:cNvSpPr txBox="1">
            <a:spLocks noChangeArrowheads="1"/>
          </p:cNvSpPr>
          <p:nvPr/>
        </p:nvSpPr>
        <p:spPr bwMode="auto">
          <a:xfrm>
            <a:off x="4055634" y="1808508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1631F6"/>
                </a:solidFill>
                <a:latin typeface="Lucida Fax" panose="02060602050505020204" pitchFamily="18" charset="0"/>
              </a:rPr>
              <a:t>2016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87" y="1155716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045011" y="0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3233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6" y="2298819"/>
            <a:ext cx="4940488" cy="382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58" y="1869393"/>
            <a:ext cx="5528179" cy="4146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181600" y="396559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61" y="1542613"/>
            <a:ext cx="305243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Turske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2" y="2184110"/>
            <a:ext cx="4914851" cy="36861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14" y="2184110"/>
            <a:ext cx="5305336" cy="368613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61" y="1542613"/>
            <a:ext cx="305243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Turske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58325" y="447882"/>
            <a:ext cx="7033649" cy="1325563"/>
          </a:xfrm>
        </p:spPr>
        <p:txBody>
          <a:bodyPr/>
          <a:lstStyle/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03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55" y="1853944"/>
            <a:ext cx="11639848" cy="3874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315" y="6040315"/>
            <a:ext cx="487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Lechner</a:t>
            </a:r>
            <a:r>
              <a:rPr lang="en-US" sz="1000" dirty="0"/>
              <a:t> </a:t>
            </a:r>
            <a:r>
              <a:rPr lang="sr-Latn-BA" sz="1000" dirty="0" smtClean="0"/>
              <a:t>et al. (2018). </a:t>
            </a:r>
            <a:r>
              <a:rPr lang="en-US" sz="1000" dirty="0" smtClean="0"/>
              <a:t>D.T.1.4.3 </a:t>
            </a:r>
            <a:r>
              <a:rPr lang="en-US" sz="1000" dirty="0"/>
              <a:t>Report on "High alpine afforestation - survey and </a:t>
            </a:r>
            <a:r>
              <a:rPr lang="en-US" sz="1000" dirty="0" err="1" smtClean="0"/>
              <a:t>effectivityassessment</a:t>
            </a:r>
            <a:r>
              <a:rPr lang="en-US" sz="1000" dirty="0" smtClean="0"/>
              <a:t>„</a:t>
            </a:r>
            <a:r>
              <a:rPr lang="sr-Latn-BA" sz="1000" dirty="0" smtClean="0"/>
              <a:t> Intereg Apline Space</a:t>
            </a:r>
            <a:endParaRPr lang="en-US" sz="1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smtClean="0"/>
              <a:t>2. </a:t>
            </a:r>
            <a:r>
              <a:rPr lang="sr-Latn-BA" sz="4000" dirty="0" smtClean="0"/>
              <a:t>Iskustva iz evropskih zemalja</a:t>
            </a:r>
            <a:endParaRPr lang="en-US" sz="40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12" y="1311780"/>
            <a:ext cx="321273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Austrije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29" y="1975899"/>
            <a:ext cx="9887485" cy="382624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12" y="1311780"/>
            <a:ext cx="376898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Makedonije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04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2" y="1965431"/>
            <a:ext cx="4899813" cy="3927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1939816"/>
            <a:ext cx="5288069" cy="39528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7" y="1227541"/>
            <a:ext cx="311655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Španije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375" y="6172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000" dirty="0"/>
              <a:t>Izvor: UNEP</a:t>
            </a:r>
            <a:r>
              <a:rPr lang="sr-Latn-BA" sz="1000" dirty="0" smtClean="0"/>
              <a:t>, 2019 availabe https</a:t>
            </a:r>
            <a:r>
              <a:rPr lang="sr-Latn-BA" sz="1000" dirty="0"/>
              <a:t>://panorama.solutions/fr/node/1569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569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91000" y="610621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BA" sz="1050" dirty="0" smtClean="0"/>
              <a:t>Izvor: </a:t>
            </a:r>
            <a:r>
              <a:rPr lang="en-US" sz="1050" dirty="0" smtClean="0"/>
              <a:t>https</a:t>
            </a:r>
            <a:r>
              <a:rPr lang="en-US" sz="1050" dirty="0"/>
              <a:t>://infosys.ars.usda.gov/WindErosion/multimedia/control/control1.html</a:t>
            </a:r>
          </a:p>
        </p:txBody>
      </p:sp>
      <p:pic>
        <p:nvPicPr>
          <p:cNvPr id="1028" name="Picture 4" descr="https://infosys.ars.usda.gov/WindErosion/multimedia/control/big/wewind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907500"/>
            <a:ext cx="5761037" cy="381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1897975"/>
            <a:ext cx="5803900" cy="38170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drugih zemalja</a:t>
            </a:r>
            <a:endParaRPr lang="en-US" sz="4000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7" y="1227541"/>
            <a:ext cx="368883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Vjetrobani pojas - SAD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2671320"/>
            <a:ext cx="6343650" cy="38481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123949"/>
            <a:ext cx="6343650" cy="15473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0" y="5924550"/>
            <a:ext cx="290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000" dirty="0" smtClean="0"/>
              <a:t>Izvor: </a:t>
            </a:r>
            <a:r>
              <a:rPr lang="en-US" sz="1000" dirty="0"/>
              <a:t>Liu, X., Li, H., Zhang, S., Cruse, R. M., &amp; Zhang, X. (2019). Gully erosion control practices in Northeast China: a review. </a:t>
            </a:r>
            <a:r>
              <a:rPr lang="en-US" sz="1000" i="1" dirty="0"/>
              <a:t>Sustainability</a:t>
            </a:r>
            <a:r>
              <a:rPr lang="en-US" sz="1000" dirty="0"/>
              <a:t>, </a:t>
            </a:r>
            <a:r>
              <a:rPr lang="en-US" sz="1000" i="1" dirty="0"/>
              <a:t>11</a:t>
            </a:r>
            <a:r>
              <a:rPr lang="en-US" sz="1000" dirty="0"/>
              <a:t>(18), 5065.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87" y="1597530"/>
            <a:ext cx="1879041" cy="83099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 svijeta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ranislav Cvjetkovic\Desktop\Trece poglavlje MASTER PLAN\Grafikon 1 target seedlings producti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9" y="1598643"/>
            <a:ext cx="7639941" cy="45672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47604" y="2190393"/>
            <a:ext cx="4481646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Ciljevi  podaizanja zasada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7129" y="2677037"/>
            <a:ext cx="3281496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Tip sadnog matrijala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7129" y="3163681"/>
            <a:ext cx="3281496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Genetička predispozicija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6654" y="3658981"/>
            <a:ext cx="3443421" cy="7129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b="1" dirty="0" smtClean="0">
                <a:solidFill>
                  <a:schemeClr val="tx1"/>
                </a:solidFill>
              </a:rPr>
              <a:t>Ograničavajući faktori staništa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6654" y="4513896"/>
            <a:ext cx="4072070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Vrijeme sadnje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6653" y="5037259"/>
            <a:ext cx="4281622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Alati i tehnike sadnje na terenu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9950" y="1482507"/>
            <a:ext cx="497205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Namjenska proizvodnja sadnog materijala </a:t>
            </a:r>
          </a:p>
          <a:p>
            <a:r>
              <a:rPr lang="sr-Latn-BA" sz="2000" dirty="0" smtClean="0"/>
              <a:t>„Target seedlings production“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25209" y="6161790"/>
            <a:ext cx="38134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Izvor: </a:t>
            </a:r>
            <a:r>
              <a:rPr lang="sr-Cyrl-BA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Landis</a:t>
            </a:r>
            <a:r>
              <a:rPr lang="sr-Cyrl-BA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2001; Landis i Dumroese, 2006; Landis, 2011</a:t>
            </a:r>
            <a:endParaRPr lang="en-US" sz="1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71957" y="640935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06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675" y="422275"/>
            <a:ext cx="7559675" cy="1325563"/>
          </a:xfrm>
        </p:spPr>
        <p:txBody>
          <a:bodyPr/>
          <a:lstStyle/>
          <a:p>
            <a:r>
              <a:rPr lang="sr-Latn-BA" dirty="0" smtClean="0"/>
              <a:t>SADRŽAJ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1978025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r-Latn-BA" dirty="0" smtClean="0"/>
              <a:t>Biološka rekultivacija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Iskustva iz Evropskih zemalja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Nove tehnologije i metodi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Stanje u Republici Srpskoj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Zaključci</a:t>
            </a:r>
          </a:p>
        </p:txBody>
      </p:sp>
    </p:spTree>
    <p:extLst>
      <p:ext uri="{BB962C8B-B14F-4D97-AF65-F5344CB8AC3E}">
        <p14:creationId xmlns:p14="http://schemas.microsoft.com/office/powerpoint/2010/main" val="37004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67" y="3082762"/>
            <a:ext cx="3416157" cy="3416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550" y="2035012"/>
            <a:ext cx="2095500" cy="209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903458"/>
            <a:ext cx="3238500" cy="323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1" y="4576762"/>
            <a:ext cx="2379506" cy="1223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1039200"/>
            <a:ext cx="2859392" cy="2859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1" y="3082762"/>
            <a:ext cx="3138489" cy="313848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71957" y="640935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66565" y="1327126"/>
            <a:ext cx="3095684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Kontejnerska proizvodnja sadnog materijala </a:t>
            </a:r>
          </a:p>
        </p:txBody>
      </p:sp>
    </p:spTree>
    <p:extLst>
      <p:ext uri="{BB962C8B-B14F-4D97-AF65-F5344CB8AC3E}">
        <p14:creationId xmlns:p14="http://schemas.microsoft.com/office/powerpoint/2010/main" val="27712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ranislav Cvjetkovic\Desktop\ANURS\Krš\PC1100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1" y="2162088"/>
            <a:ext cx="3213474" cy="401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8272281" y="2162088"/>
            <a:ext cx="3606373" cy="31226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71957" y="640935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3291" y="2154044"/>
            <a:ext cx="3953855" cy="1708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BA" sz="2400" dirty="0" smtClean="0"/>
              <a:t>Upotreba „pametnih đubriva“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BA" sz="2400" dirty="0" smtClean="0"/>
              <a:t>Upotreba hidrogelova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1" y="2794474"/>
            <a:ext cx="4869919" cy="3358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52971"/>
            <a:ext cx="618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Izvor</a:t>
            </a:r>
            <a:r>
              <a:rPr lang="en-US" sz="1000" dirty="0" smtClean="0"/>
              <a:t>: </a:t>
            </a:r>
            <a:r>
              <a:rPr lang="en-US" sz="1000" dirty="0" err="1" smtClean="0"/>
              <a:t>Coello</a:t>
            </a:r>
            <a:r>
              <a:rPr lang="en-US" sz="1000" dirty="0" smtClean="0"/>
              <a:t>, J., Pique, M. (2016). Soil conditioners and groundcovers for sustainable and cost-efficient tree planting in Europe and </a:t>
            </a:r>
            <a:r>
              <a:rPr lang="en-US" sz="1000" dirty="0" err="1" smtClean="0"/>
              <a:t>Meditranean</a:t>
            </a:r>
            <a:r>
              <a:rPr lang="en-US" sz="1000" dirty="0" smtClean="0"/>
              <a:t>. Technical </a:t>
            </a:r>
            <a:r>
              <a:rPr lang="en-US" sz="1000" dirty="0" err="1" smtClean="0"/>
              <a:t>guidline</a:t>
            </a:r>
            <a:r>
              <a:rPr lang="en-US" sz="1000" dirty="0"/>
              <a:t>. Communications Department, CTFC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9980" y="550801"/>
            <a:ext cx="7826345" cy="5553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ctr"/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r>
              <a:rPr lang="en-US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22" y="2325034"/>
            <a:ext cx="5286377" cy="3520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830" y="1820832"/>
            <a:ext cx="5847191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Upotreba biorazgradivih posuda /slučaj pojave suše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19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8" y="1866217"/>
            <a:ext cx="2920144" cy="2224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7" y="4090312"/>
            <a:ext cx="1740783" cy="2324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35" y="1843438"/>
            <a:ext cx="3488527" cy="4651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413" y="2153540"/>
            <a:ext cx="3439613" cy="352206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70824" y="466182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912461" y="1357899"/>
            <a:ext cx="407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U slučaju pojave suše (Hercegovina, serpentin u ofiolitskoj zoni BiH)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357899"/>
            <a:ext cx="5847191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Upotreba biorazgradivih posuda /slučaj pojave suše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92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010" y="2466592"/>
            <a:ext cx="5972175" cy="280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9" y="1261631"/>
            <a:ext cx="3808575" cy="2856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88" y="4272897"/>
            <a:ext cx="3392875" cy="23251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19582" y="456269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92397" y="1413977"/>
            <a:ext cx="571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Prekrivači zemljišta: evapotranspiracija, zaštita od udara kišnih kapi, zaštita od kompetitorskih vrsta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65" y="1338622"/>
            <a:ext cx="5575935" cy="459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4966" y="5312417"/>
                <a:ext cx="30123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× 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× 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LS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× 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× </m:t>
                    </m:r>
                    <m:r>
                      <m:rPr>
                        <m:nor/>
                      </m:rPr>
                      <a:rPr lang="sr-Latn-RS" smtClean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sr-Latn-R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 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966" y="5312417"/>
                <a:ext cx="30123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79970" y="2906544"/>
            <a:ext cx="6154249" cy="2139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A - prosječni </a:t>
            </a:r>
            <a:r>
              <a:rPr lang="sr-Latn-RS" dirty="0"/>
              <a:t>godišnji gubitak zemljišta (t ha</a:t>
            </a:r>
            <a:r>
              <a:rPr lang="sr-Latn-RS" baseline="30000" dirty="0"/>
              <a:t>-1</a:t>
            </a:r>
            <a:r>
              <a:rPr lang="sr-Latn-RS" dirty="0"/>
              <a:t> god</a:t>
            </a:r>
            <a:r>
              <a:rPr lang="sr-Latn-RS" baseline="30000" dirty="0"/>
              <a:t>-1</a:t>
            </a:r>
            <a:r>
              <a:rPr lang="sr-Latn-RS" dirty="0"/>
              <a:t>); </a:t>
            </a:r>
            <a:endParaRPr lang="sr-Latn-RS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R - faktor </a:t>
            </a:r>
            <a:r>
              <a:rPr lang="sr-Latn-RS" dirty="0"/>
              <a:t>erozivnosti kiše (MJ mm ha</a:t>
            </a:r>
            <a:r>
              <a:rPr lang="sr-Latn-RS" baseline="30000" dirty="0"/>
              <a:t>-1</a:t>
            </a:r>
            <a:r>
              <a:rPr lang="sr-Latn-RS" dirty="0"/>
              <a:t> h</a:t>
            </a:r>
            <a:r>
              <a:rPr lang="sr-Latn-RS" baseline="30000" dirty="0"/>
              <a:t>-1</a:t>
            </a:r>
            <a:r>
              <a:rPr lang="sr-Latn-RS" dirty="0"/>
              <a:t> y</a:t>
            </a:r>
            <a:r>
              <a:rPr lang="sr-Latn-RS" baseline="30000" dirty="0"/>
              <a:t>-1</a:t>
            </a:r>
            <a:r>
              <a:rPr lang="sr-Latn-RS" dirty="0"/>
              <a:t>); </a:t>
            </a:r>
            <a:endParaRPr lang="sr-Latn-RS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K - faktor </a:t>
            </a:r>
            <a:r>
              <a:rPr lang="sr-Latn-RS" dirty="0"/>
              <a:t>erodibilnosti zemljišta (t ha h ha</a:t>
            </a:r>
            <a:r>
              <a:rPr lang="sr-Latn-RS" baseline="30000" dirty="0"/>
              <a:t>-1</a:t>
            </a:r>
            <a:r>
              <a:rPr lang="sr-Latn-RS" dirty="0"/>
              <a:t> MJ</a:t>
            </a:r>
            <a:r>
              <a:rPr lang="sr-Latn-RS" baseline="30000" dirty="0"/>
              <a:t>-1</a:t>
            </a:r>
            <a:r>
              <a:rPr lang="sr-Latn-RS" dirty="0"/>
              <a:t> mm</a:t>
            </a:r>
            <a:r>
              <a:rPr lang="sr-Latn-RS" baseline="30000" dirty="0"/>
              <a:t>-1</a:t>
            </a:r>
            <a:r>
              <a:rPr lang="sr-Latn-RS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LS - </a:t>
            </a:r>
            <a:r>
              <a:rPr lang="sr-Latn-RS" dirty="0"/>
              <a:t>faktor dužine i nagiba padine (bez jedinice</a:t>
            </a:r>
            <a:r>
              <a:rPr lang="sr-Latn-RS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C - </a:t>
            </a:r>
            <a:r>
              <a:rPr lang="sr-Latn-RS" dirty="0"/>
              <a:t>faktor biljnog pokrivača (bez jedinice); </a:t>
            </a:r>
            <a:endParaRPr lang="sr-Latn-RS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P - </a:t>
            </a:r>
            <a:r>
              <a:rPr lang="sr-Latn-RS" dirty="0"/>
              <a:t>faktor primijenjenih konzervacionih mjera (bez </a:t>
            </a:r>
            <a:r>
              <a:rPr lang="sr-Latn-RS" dirty="0" smtClean="0"/>
              <a:t>jedinice)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95045" y="521294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6374" y="2230452"/>
            <a:ext cx="181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RUSLE METOD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4381" y="1427148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Primjena GIS tehnologija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72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1" y="1952267"/>
            <a:ext cx="2024544" cy="1948443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04" y="1965443"/>
            <a:ext cx="1896356" cy="189716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69" y="1917818"/>
            <a:ext cx="1913549" cy="189716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1" y="4133048"/>
            <a:ext cx="2024544" cy="206808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04" y="4144729"/>
            <a:ext cx="1974078" cy="211355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65" y="1173836"/>
            <a:ext cx="5575935" cy="4808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099" y="6248934"/>
            <a:ext cx="288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Izvor: Bilić, 2020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4381" y="1427148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Primjena GIS tehnologija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88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1014412"/>
            <a:ext cx="6372225" cy="4917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0" y="6200775"/>
            <a:ext cx="1876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100" dirty="0" smtClean="0"/>
              <a:t>Izvor: Ljujić, 2013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444381" y="1427148"/>
            <a:ext cx="418744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Sistemi projektavanja zelenila -  </a:t>
            </a:r>
          </a:p>
          <a:p>
            <a:r>
              <a:rPr lang="sr-Latn-BA" sz="2000" dirty="0" smtClean="0"/>
              <a:t>Ilofilterski pojasevi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3.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37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55" y="1304836"/>
            <a:ext cx="7867650" cy="49149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756150" y="365125"/>
            <a:ext cx="7559675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mtClean="0"/>
              <a:t>4. Iskustva u Republici Srpskoj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47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6150" y="365125"/>
            <a:ext cx="7559675" cy="1325563"/>
          </a:xfrm>
        </p:spPr>
        <p:txBody>
          <a:bodyPr/>
          <a:lstStyle/>
          <a:p>
            <a:r>
              <a:rPr lang="sr-Latn-BA" dirty="0" smtClean="0"/>
              <a:t>4. Iskustva u Republici Srpskoj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5" y="2714389"/>
            <a:ext cx="4649931" cy="34874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79" y="2127904"/>
            <a:ext cx="5171667" cy="375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431" y="1727794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Trebinje, Strujići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20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0" y="384175"/>
            <a:ext cx="7559675" cy="1325563"/>
          </a:xfrm>
        </p:spPr>
        <p:txBody>
          <a:bodyPr/>
          <a:lstStyle/>
          <a:p>
            <a:r>
              <a:rPr lang="sr-Latn-BA" dirty="0" smtClean="0"/>
              <a:t>1. Biološka rekultivacija</a:t>
            </a:r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8226CD8C-7AC1-400D-BEA0-C77395850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90" y="1926721"/>
            <a:ext cx="1138362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Jedan od glavnih efekata erozije je gubitak zamljišta, </a:t>
            </a: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Gubitak zemljišta usložnjava proces uspostavljanja vegetacionog pokrivača,</a:t>
            </a:r>
            <a:endParaRPr lang="sr-Latn-BA" altLang="it-IT" sz="2400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Zemljište odnešeno erozijom je dvostruki gubitak,</a:t>
            </a: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Efekat vegetacije je: 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Zaštita od pluvijalne erozije nadzemnim, vegetativnim dijelom biljke i šušnjem,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Karakteristike zemljišta omogućavaju veliku i brzu infiltraciju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Vegetacija poboljšava strukturu zemljišta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Transpiracijom vegetacija povećava kapacitet upijanja površinskih voda </a:t>
            </a: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endParaRPr lang="sr-Latn-BA" altLang="it-IT" sz="24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" y="2419350"/>
            <a:ext cx="6249035" cy="35433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27" y="1571625"/>
            <a:ext cx="2656523" cy="216217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1571625"/>
            <a:ext cx="2662872" cy="216217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65" y="3939857"/>
            <a:ext cx="2673985" cy="202279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1" y="3939857"/>
            <a:ext cx="2662872" cy="202279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4. Iskustva u Republici Srpskoj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44381" y="1427148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Banja Luka, Starčevica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81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86066" y="1756027"/>
            <a:ext cx="11430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Erozija izaziva velike štete i gubitke te je stoga neophodan stalni monitoring i aktivnosti na saniranju stanja,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Države pogođene erozijim ulažu značajna sredstva biološku rekultivaciju,</a:t>
            </a:r>
            <a:endParaRPr lang="sr-Latn-BA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Podizanje zasada može da sanira postojeće stanje i/ili da preduprijedi pojavu erozije,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Primjena modernih tehnologija u proizvodnji sadnog materijala i podizanju šumskih zasada predstavlja jednu od efikanih mjera borbe proziv erozije u Evropi i svijetu,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Primjena savremenih tehnologija u predviđanju i prevenciji erozije je dostupna kroz moderne GIS alate.</a:t>
            </a:r>
            <a:endParaRPr lang="sr-Latn-BA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4. </a:t>
            </a:r>
            <a:r>
              <a:rPr lang="en-US" dirty="0" smtClean="0"/>
              <a:t>ZAKLJ</a:t>
            </a:r>
            <a:r>
              <a:rPr lang="sr-Latn-BA" dirty="0" smtClean="0"/>
              <a:t>UČCI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18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2105"/>
            <a:ext cx="10515600" cy="777667"/>
          </a:xfrm>
        </p:spPr>
        <p:txBody>
          <a:bodyPr/>
          <a:lstStyle/>
          <a:p>
            <a:pPr marL="0" indent="0" algn="ctr">
              <a:buNone/>
            </a:pPr>
            <a:r>
              <a:rPr lang="sr-Latn-BA" sz="6600" dirty="0" smtClean="0"/>
              <a:t>HVALA NA PAŽNJI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59504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89" y="1635938"/>
            <a:ext cx="5974178" cy="4250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738" y="1115070"/>
            <a:ext cx="4148830" cy="48475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273744" y="1266606"/>
            <a:ext cx="22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Bugarska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9840" y="1266606"/>
            <a:ext cx="84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Srbija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67327" y="1773445"/>
            <a:ext cx="3854153" cy="209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7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382" y="2265040"/>
            <a:ext cx="4533137" cy="36913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76" y="1052592"/>
            <a:ext cx="3589972" cy="4903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1204132" y="1834577"/>
            <a:ext cx="22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Makedonija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42562" y="1465244"/>
            <a:ext cx="109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Italija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8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609726"/>
            <a:ext cx="5143500" cy="19811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4019550"/>
            <a:ext cx="5143500" cy="19335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402" y="1609726"/>
            <a:ext cx="2973012" cy="40481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733" y="1609726"/>
            <a:ext cx="2915492" cy="40481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0" y="6181725"/>
            <a:ext cx="882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000" dirty="0" smtClean="0"/>
              <a:t>Izvor:</a:t>
            </a:r>
            <a:r>
              <a:rPr lang="en-US" sz="1000" dirty="0" err="1"/>
              <a:t>Panagos</a:t>
            </a:r>
            <a:r>
              <a:rPr lang="en-US" sz="1000" dirty="0"/>
              <a:t>, P., </a:t>
            </a:r>
            <a:r>
              <a:rPr lang="en-US" sz="1000" dirty="0" err="1"/>
              <a:t>Meusburger</a:t>
            </a:r>
            <a:r>
              <a:rPr lang="en-US" sz="1000" dirty="0"/>
              <a:t>, K., Van </a:t>
            </a:r>
            <a:r>
              <a:rPr lang="en-US" sz="1000" dirty="0" err="1"/>
              <a:t>Liedekerke</a:t>
            </a:r>
            <a:r>
              <a:rPr lang="en-US" sz="1000" dirty="0"/>
              <a:t>, M., </a:t>
            </a:r>
            <a:r>
              <a:rPr lang="en-US" sz="1000" dirty="0" err="1"/>
              <a:t>Alewell</a:t>
            </a:r>
            <a:r>
              <a:rPr lang="en-US" sz="1000" dirty="0"/>
              <a:t>, C., </a:t>
            </a:r>
            <a:r>
              <a:rPr lang="en-US" sz="1000" dirty="0" err="1"/>
              <a:t>Hiederer</a:t>
            </a:r>
            <a:r>
              <a:rPr lang="en-US" sz="1000" dirty="0"/>
              <a:t>, R., &amp; </a:t>
            </a:r>
            <a:r>
              <a:rPr lang="en-US" sz="1000" dirty="0" err="1"/>
              <a:t>Montanarella</a:t>
            </a:r>
            <a:r>
              <a:rPr lang="en-US" sz="1000" dirty="0"/>
              <a:t>, L. (2014). Assessing soil erosion in Europe based on data collected through a European network. </a:t>
            </a:r>
            <a:r>
              <a:rPr lang="en-US" sz="1000" i="1" dirty="0"/>
              <a:t>Soil science and plant nutrition</a:t>
            </a:r>
            <a:r>
              <a:rPr lang="en-US" sz="1000" dirty="0"/>
              <a:t>, </a:t>
            </a:r>
            <a:r>
              <a:rPr lang="en-US" sz="1000" i="1" dirty="0"/>
              <a:t>60</a:t>
            </a:r>
            <a:r>
              <a:rPr lang="en-US" sz="1000" dirty="0"/>
              <a:t>(1), 15-29.</a:t>
            </a:r>
            <a:r>
              <a:rPr lang="sr-Latn-BA" sz="1000" dirty="0" smtClean="0"/>
              <a:t> </a:t>
            </a:r>
            <a:endParaRPr lang="en-US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38150" y="128587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Austrija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1950" y="365021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Slovačka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15025" y="122610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Njemačka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77325" y="122610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Poljska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45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6" y="3472141"/>
            <a:ext cx="2262560" cy="2390775"/>
          </a:xfrm>
          <a:prstGeom prst="rect">
            <a:avLst/>
          </a:prstGeom>
        </p:spPr>
      </p:pic>
      <p:pic>
        <p:nvPicPr>
          <p:cNvPr id="3" name="Immagine 2" descr="J:\TESI\ALBANESE BERILLIO\WRR BERILLIO\FIG 2-t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6" t="3166" b="76031"/>
          <a:stretch>
            <a:fillRect/>
          </a:stretch>
        </p:blipFill>
        <p:spPr bwMode="auto">
          <a:xfrm>
            <a:off x="6622041" y="513228"/>
            <a:ext cx="5237555" cy="282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/>
          <p:nvPr/>
        </p:nvPicPr>
        <p:blipFill rotWithShape="1">
          <a:blip r:embed="rId4"/>
          <a:srcRect t="27941"/>
          <a:stretch/>
        </p:blipFill>
        <p:spPr bwMode="auto">
          <a:xfrm>
            <a:off x="2592304" y="3472141"/>
            <a:ext cx="4420105" cy="2390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/>
          <p:cNvPicPr/>
          <p:nvPr/>
        </p:nvPicPr>
        <p:blipFill rotWithShape="1">
          <a:blip r:embed="rId5"/>
          <a:srcRect l="11559" t="21748"/>
          <a:stretch/>
        </p:blipFill>
        <p:spPr bwMode="auto">
          <a:xfrm>
            <a:off x="7520677" y="3472141"/>
            <a:ext cx="4338919" cy="2390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736" y="2941840"/>
            <a:ext cx="4459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BA" altLang="it-IT" sz="2400" b="1" dirty="0" smtClean="0">
                <a:solidFill>
                  <a:srgbClr val="009900"/>
                </a:solidFill>
                <a:latin typeface="Lucida Fax" panose="02060602050505020204" pitchFamily="18" charset="0"/>
              </a:rPr>
              <a:t>Eksperimentalne površine</a:t>
            </a:r>
            <a:endParaRPr lang="it-IT" altLang="it-IT" sz="2400" b="1" dirty="0">
              <a:solidFill>
                <a:srgbClr val="009900"/>
              </a:solidFill>
              <a:latin typeface="Lucida Fax" panose="020606020505050202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840" y="643494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A)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9293" y="3572073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C)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015" y="3572074"/>
            <a:ext cx="495649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B)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2456" y="1055632"/>
            <a:ext cx="6035469" cy="1325563"/>
          </a:xfrm>
        </p:spPr>
        <p:txBody>
          <a:bodyPr/>
          <a:lstStyle/>
          <a:p>
            <a:r>
              <a:rPr lang="sr-Latn-BA" sz="3600" dirty="0" smtClean="0"/>
              <a:t>2. Iskustva iz evropskih zemalja</a:t>
            </a:r>
            <a:endParaRPr lang="en-US" sz="3600" dirty="0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76" y="2381195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291701" y="-220404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64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6" y="2185975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pic>
        <p:nvPicPr>
          <p:cNvPr id="4" name="Immagin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01" y="617609"/>
            <a:ext cx="2370754" cy="24530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 rotWithShape="1">
          <a:blip r:embed="rId5"/>
          <a:srcRect l="2655" t="2007" r="2631" b="3614"/>
          <a:stretch/>
        </p:blipFill>
        <p:spPr bwMode="auto">
          <a:xfrm>
            <a:off x="113557" y="3193060"/>
            <a:ext cx="3501012" cy="2760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/>
          <p:nvPr/>
        </p:nvPicPr>
        <p:blipFill>
          <a:blip r:embed="rId6"/>
          <a:stretch>
            <a:fillRect/>
          </a:stretch>
        </p:blipFill>
        <p:spPr>
          <a:xfrm>
            <a:off x="9088456" y="617609"/>
            <a:ext cx="2599690" cy="2453005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27" y="3149395"/>
            <a:ext cx="4188796" cy="2803696"/>
          </a:xfrm>
          <a:prstGeom prst="rect">
            <a:avLst/>
          </a:prstGeom>
        </p:spPr>
      </p:pic>
      <p:pic>
        <p:nvPicPr>
          <p:cNvPr id="8" name="MOV047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1677" y="3193060"/>
            <a:ext cx="3680041" cy="2760031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19" y="3349119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A)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234" y="3381012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C)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400" y="742813"/>
            <a:ext cx="495649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B)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940" y="2713036"/>
            <a:ext cx="40767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BA" altLang="it-IT" sz="2400" b="1" dirty="0" smtClean="0">
                <a:solidFill>
                  <a:srgbClr val="FF0000"/>
                </a:solidFill>
                <a:latin typeface="Lucida Fax" panose="02060602050505020204" pitchFamily="18" charset="0"/>
              </a:rPr>
              <a:t>Zaustavaljanje oticanja</a:t>
            </a:r>
            <a:endParaRPr lang="it-IT" altLang="it-IT" sz="2400" b="1" dirty="0">
              <a:solidFill>
                <a:srgbClr val="FF0000"/>
              </a:solidFill>
              <a:latin typeface="Lucida Fax" panose="020606020505050202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3557" y="899104"/>
            <a:ext cx="6315444" cy="1325563"/>
          </a:xfrm>
        </p:spPr>
        <p:txBody>
          <a:bodyPr/>
          <a:lstStyle/>
          <a:p>
            <a:r>
              <a:rPr lang="sr-Latn-BA" sz="3600" dirty="0" smtClean="0"/>
              <a:t>2. Iskustva iz evropskih zemalja</a:t>
            </a:r>
            <a:endParaRPr lang="en-US" sz="36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210175" y="-299670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220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45834" y="340731"/>
            <a:ext cx="626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>
                <a:solidFill>
                  <a:srgbClr val="1631F6"/>
                </a:solidFill>
                <a:latin typeface="Lucida Fax" panose="02060602050505020204" pitchFamily="18" charset="0"/>
              </a:rPr>
              <a:t>Catchment W1 – Rangeland (1.47 ha)</a:t>
            </a:r>
          </a:p>
        </p:txBody>
      </p:sp>
      <p:pic>
        <p:nvPicPr>
          <p:cNvPr id="5" name="Picture 2" descr="F:\CROTONE\CARTE\foto w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2" b="16978"/>
          <a:stretch>
            <a:fillRect/>
          </a:stretch>
        </p:blipFill>
        <p:spPr bwMode="auto">
          <a:xfrm>
            <a:off x="192162" y="1134805"/>
            <a:ext cx="56165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23621" r="25266" b="27802"/>
          <a:stretch>
            <a:fillRect/>
          </a:stretch>
        </p:blipFill>
        <p:spPr bwMode="auto">
          <a:xfrm>
            <a:off x="192162" y="3879234"/>
            <a:ext cx="561657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39" y="2994057"/>
            <a:ext cx="4704933" cy="293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 flipH="1">
            <a:off x="3458784" y="4875140"/>
            <a:ext cx="2665412" cy="9691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895975" y="1181493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latin typeface="Lucida Fax" panose="02060602050505020204" pitchFamily="18" charset="0"/>
              </a:rPr>
              <a:t>1978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51538" y="4062806"/>
            <a:ext cx="935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>
                <a:solidFill>
                  <a:srgbClr val="1631F6"/>
                </a:solidFill>
                <a:latin typeface="Lucida Fax" panose="02060602050505020204" pitchFamily="18" charset="0"/>
              </a:rPr>
              <a:t>2016</a:t>
            </a:r>
          </a:p>
        </p:txBody>
      </p:sp>
      <p:pic>
        <p:nvPicPr>
          <p:cNvPr id="18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" r="15385"/>
          <a:stretch>
            <a:fillRect/>
          </a:stretch>
        </p:blipFill>
        <p:spPr bwMode="auto">
          <a:xfrm>
            <a:off x="6013526" y="800397"/>
            <a:ext cx="1635162" cy="179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84" y="826370"/>
            <a:ext cx="4381577" cy="176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99" y="1116114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805</Words>
  <Application>Microsoft Office PowerPoint</Application>
  <PresentationFormat>Widescreen</PresentationFormat>
  <Paragraphs>133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Candara</vt:lpstr>
      <vt:lpstr>Comic Sans MS</vt:lpstr>
      <vt:lpstr>Lucida Fax</vt:lpstr>
      <vt:lpstr>Times New Roman</vt:lpstr>
      <vt:lpstr>Wingdings</vt:lpstr>
      <vt:lpstr>Office Theme</vt:lpstr>
      <vt:lpstr>Biološka rekultivacija u prevenciji i kontroli erozije – pregled Evropskih iskustva</vt:lpstr>
      <vt:lpstr>SADRŽAJ</vt:lpstr>
      <vt:lpstr>1. Biološka rekultivacija</vt:lpstr>
      <vt:lpstr>PowerPoint Presentation</vt:lpstr>
      <vt:lpstr>PowerPoint Presentation</vt:lpstr>
      <vt:lpstr>PowerPoint Presentation</vt:lpstr>
      <vt:lpstr>2. Iskustva iz evropskih zemalja</vt:lpstr>
      <vt:lpstr>2. Iskustva iz evropskih zemalja</vt:lpstr>
      <vt:lpstr>PowerPoint Presentation</vt:lpstr>
      <vt:lpstr>PowerPoint Presentation</vt:lpstr>
      <vt:lpstr>PowerPoint Presentation</vt:lpstr>
      <vt:lpstr>PowerPoint Presentation</vt:lpstr>
      <vt:lpstr>2. Iskustva iz evropskih zemalja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Iskustva u Republici Srpskoj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Sinisa</dc:creator>
  <cp:lastModifiedBy>Nada Dragovic</cp:lastModifiedBy>
  <cp:revision>74</cp:revision>
  <dcterms:created xsi:type="dcterms:W3CDTF">2018-12-08T13:16:54Z</dcterms:created>
  <dcterms:modified xsi:type="dcterms:W3CDTF">2021-02-17T09:35:54Z</dcterms:modified>
</cp:coreProperties>
</file>