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8"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ndara" pitchFamily="34" charset="0"/>
        <a:ea typeface="+mn-ea"/>
        <a:cs typeface="+mn-cs"/>
      </a:defRPr>
    </a:lvl1pPr>
    <a:lvl2pPr marL="457200" algn="l" rtl="0" eaLnBrk="0" fontAlgn="base" hangingPunct="0">
      <a:spcBef>
        <a:spcPct val="0"/>
      </a:spcBef>
      <a:spcAft>
        <a:spcPct val="0"/>
      </a:spcAft>
      <a:defRPr kern="1200">
        <a:solidFill>
          <a:schemeClr val="tx1"/>
        </a:solidFill>
        <a:latin typeface="Candara" pitchFamily="34" charset="0"/>
        <a:ea typeface="+mn-ea"/>
        <a:cs typeface="+mn-cs"/>
      </a:defRPr>
    </a:lvl2pPr>
    <a:lvl3pPr marL="914400" algn="l" rtl="0" eaLnBrk="0" fontAlgn="base" hangingPunct="0">
      <a:spcBef>
        <a:spcPct val="0"/>
      </a:spcBef>
      <a:spcAft>
        <a:spcPct val="0"/>
      </a:spcAft>
      <a:defRPr kern="1200">
        <a:solidFill>
          <a:schemeClr val="tx1"/>
        </a:solidFill>
        <a:latin typeface="Candara" pitchFamily="34" charset="0"/>
        <a:ea typeface="+mn-ea"/>
        <a:cs typeface="+mn-cs"/>
      </a:defRPr>
    </a:lvl3pPr>
    <a:lvl4pPr marL="1371600" algn="l" rtl="0" eaLnBrk="0" fontAlgn="base" hangingPunct="0">
      <a:spcBef>
        <a:spcPct val="0"/>
      </a:spcBef>
      <a:spcAft>
        <a:spcPct val="0"/>
      </a:spcAft>
      <a:defRPr kern="1200">
        <a:solidFill>
          <a:schemeClr val="tx1"/>
        </a:solidFill>
        <a:latin typeface="Candara" pitchFamily="34" charset="0"/>
        <a:ea typeface="+mn-ea"/>
        <a:cs typeface="+mn-cs"/>
      </a:defRPr>
    </a:lvl4pPr>
    <a:lvl5pPr marL="1828800" algn="l" rtl="0" eaLnBrk="0" fontAlgn="base" hangingPunct="0">
      <a:spcBef>
        <a:spcPct val="0"/>
      </a:spcBef>
      <a:spcAft>
        <a:spcPct val="0"/>
      </a:spcAft>
      <a:defRPr kern="1200">
        <a:solidFill>
          <a:schemeClr val="tx1"/>
        </a:solidFill>
        <a:latin typeface="Candara" pitchFamily="34" charset="0"/>
        <a:ea typeface="+mn-ea"/>
        <a:cs typeface="+mn-cs"/>
      </a:defRPr>
    </a:lvl5pPr>
    <a:lvl6pPr marL="2286000" algn="l" defTabSz="914400" rtl="0" eaLnBrk="1" latinLnBrk="0" hangingPunct="1">
      <a:defRPr kern="1200">
        <a:solidFill>
          <a:schemeClr val="tx1"/>
        </a:solidFill>
        <a:latin typeface="Candara" pitchFamily="34" charset="0"/>
        <a:ea typeface="+mn-ea"/>
        <a:cs typeface="+mn-cs"/>
      </a:defRPr>
    </a:lvl6pPr>
    <a:lvl7pPr marL="2743200" algn="l" defTabSz="914400" rtl="0" eaLnBrk="1" latinLnBrk="0" hangingPunct="1">
      <a:defRPr kern="1200">
        <a:solidFill>
          <a:schemeClr val="tx1"/>
        </a:solidFill>
        <a:latin typeface="Candara" pitchFamily="34" charset="0"/>
        <a:ea typeface="+mn-ea"/>
        <a:cs typeface="+mn-cs"/>
      </a:defRPr>
    </a:lvl7pPr>
    <a:lvl8pPr marL="3200400" algn="l" defTabSz="914400" rtl="0" eaLnBrk="1" latinLnBrk="0" hangingPunct="1">
      <a:defRPr kern="1200">
        <a:solidFill>
          <a:schemeClr val="tx1"/>
        </a:solidFill>
        <a:latin typeface="Candara" pitchFamily="34" charset="0"/>
        <a:ea typeface="+mn-ea"/>
        <a:cs typeface="+mn-cs"/>
      </a:defRPr>
    </a:lvl8pPr>
    <a:lvl9pPr marL="3657600" algn="l" defTabSz="914400" rtl="0" eaLnBrk="1" latinLnBrk="0" hangingPunct="1">
      <a:defRPr kern="1200">
        <a:solidFill>
          <a:schemeClr val="tx1"/>
        </a:solidFill>
        <a:latin typeface="Candar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69165" autoAdjust="0"/>
  </p:normalViewPr>
  <p:slideViewPr>
    <p:cSldViewPr snapToGrid="0">
      <p:cViewPr varScale="1">
        <p:scale>
          <a:sx n="49" d="100"/>
          <a:sy n="49" d="100"/>
        </p:scale>
        <p:origin x="-1500" y="-102"/>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0B36B8-8088-402C-BE76-F1BFBBB4C6C9}" type="datetimeFigureOut">
              <a:rPr lang="en-US" smtClean="0"/>
              <a:pPr/>
              <a:t>7/29/2019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C9A968-8BFC-41BA-81E8-550A8BAB1B36}"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dirty="0" smtClean="0"/>
              <a:t>dear colleagues, dear guests, it is my great pleasure to present the project</a:t>
            </a:r>
            <a:endParaRPr lang="sr-Latn-RS" dirty="0" smtClean="0"/>
          </a:p>
          <a:p>
            <a:endParaRPr lang="sr-Latn-RS" dirty="0" smtClean="0"/>
          </a:p>
          <a:p>
            <a:r>
              <a:rPr lang="sr-Latn-RS" dirty="0" smtClean="0"/>
              <a:t>University of Belgrade Faculty of Forestry Team </a:t>
            </a:r>
            <a:r>
              <a:rPr lang="sr-Latn-RS" baseline="0" dirty="0" smtClean="0"/>
              <a:t>in cooperation with all project partners started preparing  project proposal at the end of November 2016. </a:t>
            </a:r>
            <a:r>
              <a:rPr lang="en-US" baseline="0" dirty="0" smtClean="0"/>
              <a:t>Unfortunately, </a:t>
            </a:r>
            <a:r>
              <a:rPr lang="sr-Latn-RS" baseline="0" dirty="0" smtClean="0"/>
              <a:t>in </a:t>
            </a:r>
            <a:r>
              <a:rPr lang="en-US" baseline="0" dirty="0" smtClean="0"/>
              <a:t>the 2017 project proposal</a:t>
            </a:r>
            <a:r>
              <a:rPr lang="sr-Latn-RS" baseline="0" dirty="0" smtClean="0"/>
              <a:t> has been not selected for EU co-funding. </a:t>
            </a:r>
            <a:r>
              <a:rPr lang="en-US" baseline="0" dirty="0" smtClean="0"/>
              <a:t>But, </a:t>
            </a:r>
            <a:r>
              <a:rPr lang="sr-Latn-RS" baseline="0" dirty="0" smtClean="0"/>
              <a:t>w</a:t>
            </a:r>
            <a:r>
              <a:rPr lang="en-US" baseline="0" dirty="0" smtClean="0"/>
              <a:t>e tried again and </a:t>
            </a:r>
            <a:r>
              <a:rPr lang="sr-Latn-RS" baseline="0" dirty="0" smtClean="0"/>
              <a:t>revised</a:t>
            </a:r>
            <a:r>
              <a:rPr lang="en-US" baseline="0" dirty="0" smtClean="0"/>
              <a:t> the first proposal according to the suggestions of the reviewers</a:t>
            </a:r>
            <a:r>
              <a:rPr lang="sr-Latn-RS" baseline="0" dirty="0" smtClean="0"/>
              <a:t>.</a:t>
            </a:r>
            <a:endParaRPr lang="en-US" dirty="0"/>
          </a:p>
        </p:txBody>
      </p:sp>
      <p:sp>
        <p:nvSpPr>
          <p:cNvPr id="4" name="Slide Number Placeholder 3"/>
          <p:cNvSpPr>
            <a:spLocks noGrp="1"/>
          </p:cNvSpPr>
          <p:nvPr>
            <p:ph type="sldNum" sz="quarter" idx="10"/>
          </p:nvPr>
        </p:nvSpPr>
        <p:spPr/>
        <p:txBody>
          <a:bodyPr/>
          <a:lstStyle/>
          <a:p>
            <a:fld id="{B4AEE692-BD11-4439-8457-49B15BC1527A}"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RS" baseline="0" dirty="0" smtClean="0"/>
          </a:p>
        </p:txBody>
      </p:sp>
      <p:sp>
        <p:nvSpPr>
          <p:cNvPr id="4" name="Slide Number Placeholder 3"/>
          <p:cNvSpPr>
            <a:spLocks noGrp="1"/>
          </p:cNvSpPr>
          <p:nvPr>
            <p:ph type="sldNum" sz="quarter" idx="10"/>
          </p:nvPr>
        </p:nvSpPr>
        <p:spPr/>
        <p:txBody>
          <a:bodyPr/>
          <a:lstStyle/>
          <a:p>
            <a:fld id="{B4AEE692-BD11-4439-8457-49B15BC1527A}"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4AEE692-BD11-4439-8457-49B15BC1527A}" type="slidenum">
              <a:rPr lang="en-US" smtClean="0"/>
              <a:pPr/>
              <a:t>12</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dirty="0" smtClean="0"/>
              <a:t>Increased teacher knowledge</a:t>
            </a:r>
            <a:r>
              <a:rPr lang="sr-Latn-RS" sz="1200" dirty="0" smtClean="0"/>
              <a:t> will lead to  - -and thus to–- as well</a:t>
            </a:r>
            <a:r>
              <a:rPr lang="sr-Latn-RS" sz="1200" baseline="0" dirty="0" smtClean="0"/>
              <a:t> as to the --</a:t>
            </a:r>
            <a:endParaRPr lang="en-US" dirty="0"/>
          </a:p>
        </p:txBody>
      </p:sp>
      <p:sp>
        <p:nvSpPr>
          <p:cNvPr id="4" name="Slide Number Placeholder 3"/>
          <p:cNvSpPr>
            <a:spLocks noGrp="1"/>
          </p:cNvSpPr>
          <p:nvPr>
            <p:ph type="sldNum" sz="quarter" idx="10"/>
          </p:nvPr>
        </p:nvSpPr>
        <p:spPr/>
        <p:txBody>
          <a:bodyPr/>
          <a:lstStyle/>
          <a:p>
            <a:fld id="{B4AEE692-BD11-4439-8457-49B15BC1527A}" type="slidenum">
              <a:rPr lang="en-US" smtClean="0"/>
              <a:pPr/>
              <a:t>13</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dirty="0" smtClean="0"/>
              <a:t>In frst part of the meeting</a:t>
            </a:r>
            <a:r>
              <a:rPr lang="en-US" dirty="0" smtClean="0"/>
              <a:t>, the partners in the project will present their institutions</a:t>
            </a:r>
            <a:r>
              <a:rPr lang="sr-Latn-RS" dirty="0" smtClean="0"/>
              <a:t>. </a:t>
            </a:r>
            <a:r>
              <a:rPr lang="en-US" dirty="0" smtClean="0"/>
              <a:t>The project will be presented in more detail through presentations</a:t>
            </a:r>
            <a:r>
              <a:rPr lang="sr-Latn-RS" dirty="0" smtClean="0"/>
              <a:t> </a:t>
            </a:r>
            <a:r>
              <a:rPr lang="sr-Latn-RS" baseline="0" dirty="0" smtClean="0"/>
              <a:t>of work packages. On this meeting we will form a management structure, bodies. One of project activities is project web site creating. Tomorow will be present project finance and </a:t>
            </a:r>
            <a:r>
              <a:rPr lang="en-US" baseline="0" dirty="0" smtClean="0"/>
              <a:t>method of financial reporting</a:t>
            </a:r>
            <a:r>
              <a:rPr lang="sr-Latn-RS" baseline="0" dirty="0" smtClean="0"/>
              <a:t>. Tomorow, we will discus how we will perform corespodence, how we will manage project risks, we will talk about the action plan for next six months and we will discuss about the project realization.</a:t>
            </a:r>
            <a:endParaRPr lang="en-US" dirty="0" smtClean="0"/>
          </a:p>
          <a:p>
            <a:endParaRPr lang="en-US" dirty="0"/>
          </a:p>
        </p:txBody>
      </p:sp>
      <p:sp>
        <p:nvSpPr>
          <p:cNvPr id="4" name="Slide Number Placeholder 3"/>
          <p:cNvSpPr>
            <a:spLocks noGrp="1"/>
          </p:cNvSpPr>
          <p:nvPr>
            <p:ph type="sldNum" sz="quarter" idx="10"/>
          </p:nvPr>
        </p:nvSpPr>
        <p:spPr/>
        <p:txBody>
          <a:bodyPr/>
          <a:lstStyle/>
          <a:p>
            <a:fld id="{B4AEE692-BD11-4439-8457-49B15BC1527A}" type="slidenum">
              <a:rPr lang="en-US" smtClean="0"/>
              <a:pPr/>
              <a:t>14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The good News</a:t>
            </a:r>
            <a:r>
              <a:rPr lang="sr-Latn-RS" baseline="0" dirty="0" smtClean="0"/>
              <a:t> </a:t>
            </a:r>
            <a:r>
              <a:rPr lang="en-GB" baseline="0" dirty="0" smtClean="0"/>
              <a:t>are </a:t>
            </a:r>
            <a:r>
              <a:rPr lang="en-US" dirty="0" smtClean="0"/>
              <a:t>that our</a:t>
            </a:r>
            <a:r>
              <a:rPr lang="sr-Latn-RS" dirty="0" smtClean="0"/>
              <a:t> </a:t>
            </a:r>
            <a:r>
              <a:rPr lang="sr-Latn-RS" baseline="0" dirty="0" smtClean="0"/>
              <a:t>SETOF</a:t>
            </a:r>
            <a:r>
              <a:rPr lang="en-US" dirty="0" smtClean="0"/>
              <a:t> project was selected for </a:t>
            </a:r>
            <a:r>
              <a:rPr lang="sr-Latn-RS" dirty="0" smtClean="0"/>
              <a:t>EU </a:t>
            </a:r>
            <a:r>
              <a:rPr lang="en-US" dirty="0" smtClean="0"/>
              <a:t>co-f</a:t>
            </a:r>
            <a:r>
              <a:rPr lang="sr-Latn-RS" dirty="0" smtClean="0"/>
              <a:t>unding</a:t>
            </a:r>
            <a:r>
              <a:rPr lang="en-US" dirty="0" smtClean="0"/>
              <a:t> </a:t>
            </a:r>
            <a:r>
              <a:rPr lang="sr-Latn-RS" dirty="0" smtClean="0"/>
              <a:t>on</a:t>
            </a:r>
            <a:r>
              <a:rPr lang="sr-Latn-RS" baseline="0" dirty="0" smtClean="0"/>
              <a:t>  August 7, </a:t>
            </a:r>
            <a:r>
              <a:rPr lang="en-US" dirty="0" smtClean="0"/>
              <a:t> 201</a:t>
            </a:r>
            <a:r>
              <a:rPr lang="sr-Latn-RS" dirty="0" smtClean="0"/>
              <a:t>8</a:t>
            </a:r>
            <a:r>
              <a:rPr lang="en-GB" dirty="0" smtClean="0"/>
              <a:t>.</a:t>
            </a:r>
            <a:endParaRPr lang="en-US" dirty="0"/>
          </a:p>
        </p:txBody>
      </p:sp>
      <p:sp>
        <p:nvSpPr>
          <p:cNvPr id="4" name="Slide Number Placeholder 3"/>
          <p:cNvSpPr>
            <a:spLocks noGrp="1"/>
          </p:cNvSpPr>
          <p:nvPr>
            <p:ph type="sldNum" sz="quarter" idx="10"/>
          </p:nvPr>
        </p:nvSpPr>
        <p:spPr/>
        <p:txBody>
          <a:bodyPr/>
          <a:lstStyle/>
          <a:p>
            <a:fld id="{B4AEE692-BD11-4439-8457-49B15BC1527A}"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This slide shows basic project data, such as </a:t>
            </a:r>
            <a:r>
              <a:rPr lang="sr-Latn-RS" baseline="0" dirty="0" smtClean="0"/>
              <a:t> </a:t>
            </a:r>
          </a:p>
          <a:p>
            <a:r>
              <a:rPr lang="sr-Latn-RS" baseline="0" dirty="0" smtClean="0"/>
              <a:t>Budget of the project that is estimated to be </a:t>
            </a:r>
            <a:endParaRPr lang="en-US" dirty="0"/>
          </a:p>
        </p:txBody>
      </p:sp>
      <p:sp>
        <p:nvSpPr>
          <p:cNvPr id="4" name="Slide Number Placeholder 3"/>
          <p:cNvSpPr>
            <a:spLocks noGrp="1"/>
          </p:cNvSpPr>
          <p:nvPr>
            <p:ph type="sldNum" sz="quarter" idx="10"/>
          </p:nvPr>
        </p:nvSpPr>
        <p:spPr/>
        <p:txBody>
          <a:bodyPr/>
          <a:lstStyle/>
          <a:p>
            <a:fld id="{B4AEE692-BD11-4439-8457-49B15BC1527A}"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Damage caused by these floods amounted to around 1.7 billion Euros only in Serbia.</a:t>
            </a:r>
            <a:r>
              <a:rPr lang="sr-Latn-RS"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Considering all these facts, there is a need for a more detailed study of the problems of erosion and torrential floods and opportunities for the control of these processes.</a:t>
            </a:r>
            <a:endParaRPr lang="en-US" dirty="0"/>
          </a:p>
        </p:txBody>
      </p:sp>
      <p:sp>
        <p:nvSpPr>
          <p:cNvPr id="4" name="Slide Number Placeholder 3"/>
          <p:cNvSpPr>
            <a:spLocks noGrp="1"/>
          </p:cNvSpPr>
          <p:nvPr>
            <p:ph type="sldNum" sz="quarter" idx="10"/>
          </p:nvPr>
        </p:nvSpPr>
        <p:spPr/>
        <p:txBody>
          <a:bodyPr/>
          <a:lstStyle/>
          <a:p>
            <a:fld id="{B4AEE692-BD11-4439-8457-49B15BC1527A}" type="slidenum">
              <a:rPr lang="en-US" smtClean="0"/>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200" kern="1200" dirty="0" smtClean="0">
                <a:solidFill>
                  <a:schemeClr val="tx1"/>
                </a:solidFill>
                <a:latin typeface="+mn-lt"/>
                <a:ea typeface="+mn-ea"/>
                <a:cs typeface="+mn-cs"/>
              </a:rPr>
              <a:t>At these universities (Faculties of Forestry) protection against soil erosion and torrential floods is not studied enough and engineers don</a:t>
            </a:r>
            <a:r>
              <a:rPr lang="sr-Latn-RS" sz="1200" kern="1200" dirty="0" smtClean="0">
                <a:solidFill>
                  <a:schemeClr val="tx1"/>
                </a:solidFill>
                <a:latin typeface="+mn-lt"/>
                <a:ea typeface="+mn-ea"/>
                <a:cs typeface="+mn-cs"/>
              </a:rPr>
              <a:t>’</a:t>
            </a:r>
            <a:r>
              <a:rPr lang="en-GB" sz="1200" kern="1200" dirty="0" smtClean="0">
                <a:solidFill>
                  <a:schemeClr val="tx1"/>
                </a:solidFill>
                <a:latin typeface="+mn-lt"/>
                <a:ea typeface="+mn-ea"/>
                <a:cs typeface="+mn-cs"/>
              </a:rPr>
              <a:t>t </a:t>
            </a:r>
            <a:r>
              <a:rPr lang="sr-Latn-RS" sz="1200" kern="1200" dirty="0" smtClean="0">
                <a:solidFill>
                  <a:schemeClr val="tx1"/>
                </a:solidFill>
                <a:latin typeface="+mn-lt"/>
                <a:ea typeface="+mn-ea"/>
                <a:cs typeface="+mn-cs"/>
              </a:rPr>
              <a:t>have</a:t>
            </a:r>
            <a:r>
              <a:rPr lang="en-GB" sz="1200" kern="1200" dirty="0" smtClean="0">
                <a:solidFill>
                  <a:schemeClr val="tx1"/>
                </a:solidFill>
                <a:latin typeface="+mn-lt"/>
                <a:ea typeface="+mn-ea"/>
                <a:cs typeface="+mn-cs"/>
              </a:rPr>
              <a:t> the knowledge needed to solve these problems. </a:t>
            </a:r>
            <a:endParaRPr lang="sr-Latn-RS" sz="1200" kern="1200" dirty="0" smtClean="0">
              <a:solidFill>
                <a:schemeClr val="tx1"/>
              </a:solidFill>
              <a:latin typeface="+mn-lt"/>
              <a:ea typeface="+mn-ea"/>
              <a:cs typeface="+mn-cs"/>
            </a:endParaRPr>
          </a:p>
          <a:p>
            <a:endParaRPr lang="sr-Latn-RS" sz="1200" kern="1200" dirty="0" smtClean="0">
              <a:solidFill>
                <a:schemeClr val="tx1"/>
              </a:solidFill>
              <a:latin typeface="+mn-lt"/>
              <a:ea typeface="+mn-ea"/>
              <a:cs typeface="+mn-cs"/>
            </a:endParaRPr>
          </a:p>
          <a:p>
            <a:r>
              <a:rPr lang="en-GB" sz="1200" kern="1200" dirty="0" smtClean="0">
                <a:solidFill>
                  <a:schemeClr val="tx1"/>
                </a:solidFill>
                <a:latin typeface="+mn-lt"/>
                <a:ea typeface="+mn-ea"/>
                <a:cs typeface="+mn-cs"/>
              </a:rPr>
              <a:t>The University of Belgrade has accredited study programs of undergraduate and master studies in this field</a:t>
            </a:r>
            <a:r>
              <a:rPr lang="sr-Latn-RS"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However, the current study programs also require changes through modernization of the existing syllabuses and introduction of new subjects in accordance with the study programs of EU countries. At the universities in Novi Sad and </a:t>
            </a:r>
            <a:r>
              <a:rPr lang="en-GB" sz="1200" kern="1200" dirty="0" err="1" smtClean="0">
                <a:solidFill>
                  <a:schemeClr val="tx1"/>
                </a:solidFill>
                <a:latin typeface="+mn-lt"/>
                <a:ea typeface="+mn-ea"/>
                <a:cs typeface="+mn-cs"/>
              </a:rPr>
              <a:t>Niš</a:t>
            </a:r>
            <a:r>
              <a:rPr lang="en-GB" sz="1200" kern="1200" dirty="0" smtClean="0">
                <a:solidFill>
                  <a:schemeClr val="tx1"/>
                </a:solidFill>
                <a:latin typeface="+mn-lt"/>
                <a:ea typeface="+mn-ea"/>
                <a:cs typeface="+mn-cs"/>
              </a:rPr>
              <a:t>, within the existing study programs of water management (UNS) and environmental protection (UNI), there are only a few subjects related to this issue. Therefore, the need to improve existing and develop a new master program is also very strong.</a:t>
            </a:r>
            <a:endParaRPr lang="en-US" dirty="0"/>
          </a:p>
        </p:txBody>
      </p:sp>
      <p:sp>
        <p:nvSpPr>
          <p:cNvPr id="4" name="Slide Number Placeholder 3"/>
          <p:cNvSpPr>
            <a:spLocks noGrp="1"/>
          </p:cNvSpPr>
          <p:nvPr>
            <p:ph type="sldNum" sz="quarter" idx="10"/>
          </p:nvPr>
        </p:nvSpPr>
        <p:spPr/>
        <p:txBody>
          <a:bodyPr/>
          <a:lstStyle/>
          <a:p>
            <a:fld id="{B4AEE692-BD11-4439-8457-49B15BC1527A}" type="slidenum">
              <a:rPr lang="en-US" smtClean="0"/>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sr-Latn-RS" sz="1200" dirty="0" smtClean="0"/>
              <a:t>That could </a:t>
            </a:r>
            <a:r>
              <a:rPr lang="en-GB" sz="1200" dirty="0" smtClean="0"/>
              <a:t>be achieved through the development of a master program established by five partner universities</a:t>
            </a:r>
            <a:endParaRPr lang="en-US" sz="1200" dirty="0" smtClean="0"/>
          </a:p>
          <a:p>
            <a:endParaRPr lang="en-US" dirty="0"/>
          </a:p>
        </p:txBody>
      </p:sp>
      <p:sp>
        <p:nvSpPr>
          <p:cNvPr id="4" name="Slide Number Placeholder 3"/>
          <p:cNvSpPr>
            <a:spLocks noGrp="1"/>
          </p:cNvSpPr>
          <p:nvPr>
            <p:ph type="sldNum" sz="quarter" idx="10"/>
          </p:nvPr>
        </p:nvSpPr>
        <p:spPr/>
        <p:txBody>
          <a:bodyPr/>
          <a:lstStyle/>
          <a:p>
            <a:fld id="{B4AEE692-BD11-4439-8457-49B15BC1527A}"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GB" sz="1800" kern="1200" dirty="0" smtClean="0">
                <a:solidFill>
                  <a:schemeClr val="tx1"/>
                </a:solidFill>
                <a:latin typeface="+mn-lt"/>
                <a:ea typeface="+mn-ea"/>
                <a:cs typeface="+mn-cs"/>
              </a:rPr>
              <a:t>The problem of torrential floods was facing the countries of central Europe in the mid 19th century, when France and Austria adopted the first laws for the regulation of torrential catchments and forestry schools started to educate engineers in this field. Educational programs from France, especially from Austria were taken over by Balkan countries</a:t>
            </a:r>
            <a:r>
              <a:rPr lang="sr-Latn-RS" sz="1800" kern="1200" dirty="0" smtClean="0">
                <a:solidFill>
                  <a:schemeClr val="tx1"/>
                </a:solidFill>
                <a:latin typeface="+mn-lt"/>
                <a:ea typeface="+mn-ea"/>
                <a:cs typeface="+mn-cs"/>
              </a:rPr>
              <a:t>.</a:t>
            </a:r>
            <a:r>
              <a:rPr lang="en-GB" sz="1800" kern="1200" dirty="0" smtClean="0">
                <a:solidFill>
                  <a:schemeClr val="tx1"/>
                </a:solidFill>
                <a:latin typeface="+mn-lt"/>
                <a:ea typeface="+mn-ea"/>
                <a:cs typeface="+mn-cs"/>
              </a:rPr>
              <a:t> There are many reasons for the existence of study programs in the field of</a:t>
            </a:r>
            <a:r>
              <a:rPr lang="sr-Latn-RS" sz="1800" kern="1200" dirty="0" smtClean="0">
                <a:solidFill>
                  <a:schemeClr val="tx1"/>
                </a:solidFill>
                <a:latin typeface="+mn-lt"/>
                <a:ea typeface="+mn-ea"/>
                <a:cs typeface="+mn-cs"/>
              </a:rPr>
              <a:t> soil and torrent control </a:t>
            </a:r>
            <a:r>
              <a:rPr lang="en-GB" sz="1800" kern="1200" dirty="0" smtClean="0">
                <a:solidFill>
                  <a:schemeClr val="tx1"/>
                </a:solidFill>
                <a:latin typeface="+mn-lt"/>
                <a:ea typeface="+mn-ea"/>
                <a:cs typeface="+mn-cs"/>
              </a:rPr>
              <a:t>at forestry faculties.</a:t>
            </a:r>
            <a:r>
              <a:rPr lang="sr-Latn-RS" sz="1800" kern="1200" dirty="0" smtClean="0">
                <a:solidFill>
                  <a:schemeClr val="tx1"/>
                </a:solidFill>
                <a:latin typeface="+mn-lt"/>
                <a:ea typeface="+mn-ea"/>
                <a:cs typeface="+mn-cs"/>
              </a:rPr>
              <a:t> </a:t>
            </a:r>
            <a:r>
              <a:rPr lang="en-GB" sz="1800" kern="1200" dirty="0" smtClean="0">
                <a:solidFill>
                  <a:schemeClr val="tx1"/>
                </a:solidFill>
                <a:latin typeface="+mn-lt"/>
                <a:ea typeface="+mn-ea"/>
                <a:cs typeface="+mn-cs"/>
              </a:rPr>
              <a:t>For this reason, the project included the Faculties of Forestry of the University of </a:t>
            </a:r>
            <a:r>
              <a:rPr lang="en-GB" sz="1800" kern="1200" dirty="0" err="1" smtClean="0">
                <a:solidFill>
                  <a:schemeClr val="tx1"/>
                </a:solidFill>
                <a:latin typeface="+mn-lt"/>
                <a:ea typeface="+mn-ea"/>
                <a:cs typeface="+mn-cs"/>
              </a:rPr>
              <a:t>Banja</a:t>
            </a:r>
            <a:r>
              <a:rPr lang="en-GB" sz="1800" kern="1200" dirty="0" smtClean="0">
                <a:solidFill>
                  <a:schemeClr val="tx1"/>
                </a:solidFill>
                <a:latin typeface="+mn-lt"/>
                <a:ea typeface="+mn-ea"/>
                <a:cs typeface="+mn-cs"/>
              </a:rPr>
              <a:t> Luka and the University of Sarajevo in Bosnia and Herzegovina. There is one Faculty of Forestry in Serbia at the University of Belgrade. This faculty has developed study programs in the field of erosion and torrent control. University of Novi Sad - Faculty of Agriculture has developed a study program of water regulation with subjects related to the field of erosion control and flood protection, and that is why the participation of this university in the project is expected. The Faculty of Occupational Safety of the University of </a:t>
            </a:r>
            <a:r>
              <a:rPr lang="en-GB" sz="1800" kern="1200" dirty="0" err="1" smtClean="0">
                <a:solidFill>
                  <a:schemeClr val="tx1"/>
                </a:solidFill>
                <a:latin typeface="+mn-lt"/>
                <a:ea typeface="+mn-ea"/>
                <a:cs typeface="+mn-cs"/>
              </a:rPr>
              <a:t>Niš</a:t>
            </a:r>
            <a:r>
              <a:rPr lang="en-GB" sz="1800" kern="1200" dirty="0" smtClean="0">
                <a:solidFill>
                  <a:schemeClr val="tx1"/>
                </a:solidFill>
                <a:latin typeface="+mn-lt"/>
                <a:ea typeface="+mn-ea"/>
                <a:cs typeface="+mn-cs"/>
              </a:rPr>
              <a:t>, with the study program environmental protection, has also expressed the need to improve its study program, especially in master studies. </a:t>
            </a:r>
            <a:r>
              <a:rPr lang="sr-Latn-RS" sz="1800" kern="1200" dirty="0" smtClean="0">
                <a:solidFill>
                  <a:schemeClr val="tx1"/>
                </a:solidFill>
                <a:latin typeface="+mn-lt"/>
                <a:ea typeface="+mn-ea"/>
                <a:cs typeface="+mn-cs"/>
              </a:rPr>
              <a:t>The partner institution is also</a:t>
            </a:r>
            <a:r>
              <a:rPr lang="sr-Latn-RS" sz="1800" kern="1200" baseline="0" dirty="0" smtClean="0">
                <a:solidFill>
                  <a:schemeClr val="tx1"/>
                </a:solidFill>
                <a:latin typeface="+mn-lt"/>
                <a:ea typeface="+mn-ea"/>
                <a:cs typeface="+mn-cs"/>
              </a:rPr>
              <a:t> Institute of Forestry from Belgrade, Serbia.</a:t>
            </a:r>
            <a:endParaRPr lang="en-US" sz="1800" dirty="0"/>
          </a:p>
        </p:txBody>
      </p:sp>
      <p:sp>
        <p:nvSpPr>
          <p:cNvPr id="4" name="Slide Number Placeholder 3"/>
          <p:cNvSpPr>
            <a:spLocks noGrp="1"/>
          </p:cNvSpPr>
          <p:nvPr>
            <p:ph type="sldNum" sz="quarter" idx="10"/>
          </p:nvPr>
        </p:nvSpPr>
        <p:spPr/>
        <p:txBody>
          <a:bodyPr/>
          <a:lstStyle/>
          <a:p>
            <a:fld id="{B4AEE692-BD11-4439-8457-49B15BC1527A}" type="slidenum">
              <a:rPr lang="en-US" smtClean="0"/>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sz="1200" kern="1200" dirty="0" smtClean="0">
                <a:solidFill>
                  <a:schemeClr val="tx1"/>
                </a:solidFill>
                <a:latin typeface="+mn-lt"/>
                <a:ea typeface="+mn-ea"/>
                <a:cs typeface="+mn-cs"/>
              </a:rPr>
              <a:t>T</a:t>
            </a:r>
            <a:r>
              <a:rPr lang="en-GB" sz="1200" kern="1200" dirty="0" smtClean="0">
                <a:solidFill>
                  <a:schemeClr val="tx1"/>
                </a:solidFill>
                <a:latin typeface="+mn-lt"/>
                <a:ea typeface="+mn-ea"/>
                <a:cs typeface="+mn-cs"/>
              </a:rPr>
              <a:t>he program country</a:t>
            </a:r>
            <a:r>
              <a:rPr lang="sr-Latn-RS" sz="1200" kern="1200" baseline="0" dirty="0" smtClean="0">
                <a:solidFill>
                  <a:schemeClr val="tx1"/>
                </a:solidFill>
                <a:latin typeface="+mn-lt"/>
                <a:ea typeface="+mn-ea"/>
                <a:cs typeface="+mn-cs"/>
              </a:rPr>
              <a:t> institutions </a:t>
            </a:r>
            <a:r>
              <a:rPr lang="en-GB" sz="1200" kern="1200" baseline="0" dirty="0" smtClean="0">
                <a:solidFill>
                  <a:schemeClr val="tx1"/>
                </a:solidFill>
                <a:latin typeface="+mn-lt"/>
                <a:ea typeface="+mn-ea"/>
                <a:cs typeface="+mn-cs"/>
              </a:rPr>
              <a:t>are:</a:t>
            </a:r>
          </a:p>
          <a:p>
            <a:endParaRPr lang="en-GB" sz="1200" kern="1200" baseline="0" dirty="0" smtClean="0">
              <a:solidFill>
                <a:schemeClr val="tx1"/>
              </a:solidFill>
              <a:latin typeface="+mn-lt"/>
              <a:ea typeface="+mn-ea"/>
              <a:cs typeface="+mn-cs"/>
            </a:endParaRPr>
          </a:p>
          <a:p>
            <a:r>
              <a:rPr lang="en-GB" sz="1200" kern="1200" baseline="0" dirty="0" smtClean="0">
                <a:solidFill>
                  <a:schemeClr val="tx1"/>
                </a:solidFill>
                <a:latin typeface="+mn-lt"/>
                <a:ea typeface="+mn-ea"/>
                <a:cs typeface="+mn-cs"/>
              </a:rPr>
              <a:t>As you know the </a:t>
            </a:r>
            <a:r>
              <a:rPr lang="sr-Latn-RS" sz="1200" kern="1200" dirty="0" smtClean="0">
                <a:solidFill>
                  <a:schemeClr val="tx1"/>
                </a:solidFill>
                <a:latin typeface="+mn-lt"/>
                <a:ea typeface="+mn-ea"/>
                <a:cs typeface="+mn-cs"/>
              </a:rPr>
              <a:t>Aristotel</a:t>
            </a:r>
            <a:r>
              <a:rPr lang="sr-Latn-RS" sz="1200" kern="1200" baseline="0" dirty="0" smtClean="0">
                <a:solidFill>
                  <a:schemeClr val="tx1"/>
                </a:solidFill>
                <a:latin typeface="+mn-lt"/>
                <a:ea typeface="+mn-ea"/>
                <a:cs typeface="+mn-cs"/>
              </a:rPr>
              <a:t> Unversity of Thessaloniki was included in the consortium of the project, but unfortunatelly this university withdrew</a:t>
            </a:r>
            <a:r>
              <a:rPr lang="en-GB" sz="1200" kern="1200" baseline="0" dirty="0" smtClean="0">
                <a:solidFill>
                  <a:schemeClr val="tx1"/>
                </a:solidFill>
                <a:latin typeface="+mn-lt"/>
                <a:ea typeface="+mn-ea"/>
                <a:cs typeface="+mn-cs"/>
              </a:rPr>
              <a:t> from our partnership</a:t>
            </a:r>
            <a:r>
              <a:rPr lang="sr-Latn-RS" sz="1200" kern="1200" baseline="0" dirty="0" smtClean="0">
                <a:solidFill>
                  <a:schemeClr val="tx1"/>
                </a:solidFill>
                <a:latin typeface="+mn-lt"/>
                <a:ea typeface="+mn-ea"/>
                <a:cs typeface="+mn-cs"/>
              </a:rPr>
              <a:t> 10 days before this meeting.</a:t>
            </a:r>
            <a:r>
              <a:rPr lang="en-US" baseline="0" dirty="0" smtClean="0"/>
              <a:t> A</a:t>
            </a:r>
            <a:r>
              <a:rPr lang="sr-Latn-RS" baseline="0" dirty="0" smtClean="0"/>
              <a:t>c</a:t>
            </a:r>
            <a:r>
              <a:rPr lang="en-GB" baseline="0" dirty="0" smtClean="0"/>
              <a:t>c</a:t>
            </a:r>
            <a:r>
              <a:rPr lang="sr-Latn-RS" baseline="0" dirty="0" smtClean="0"/>
              <a:t>ording </a:t>
            </a:r>
            <a:r>
              <a:rPr lang="en-GB" baseline="0" dirty="0" smtClean="0"/>
              <a:t>to t</a:t>
            </a:r>
            <a:r>
              <a:rPr lang="sr-Latn-RS" baseline="0" dirty="0" smtClean="0"/>
              <a:t>he Guidelines for the Use of the Grant 2017, </a:t>
            </a:r>
            <a:r>
              <a:rPr lang="en-GB" baseline="0" dirty="0" smtClean="0"/>
              <a:t>the </a:t>
            </a:r>
            <a:r>
              <a:rPr lang="en-GB" dirty="0" smtClean="0"/>
              <a:t>Project</a:t>
            </a:r>
            <a:r>
              <a:rPr lang="en-GB" baseline="0" dirty="0" smtClean="0"/>
              <a:t> coordinator - the University</a:t>
            </a:r>
            <a:r>
              <a:rPr lang="sr-Latn-RS" baseline="0" dirty="0" smtClean="0"/>
              <a:t>ty of Belgrade </a:t>
            </a:r>
            <a:r>
              <a:rPr lang="en-GB" baseline="0" dirty="0" smtClean="0"/>
              <a:t>is supposed to</a:t>
            </a:r>
            <a:r>
              <a:rPr lang="sr-Latn-RS" baseline="0" dirty="0" smtClean="0"/>
              <a:t> send </a:t>
            </a:r>
            <a:r>
              <a:rPr lang="sr-Latn-RS" sz="1200" kern="1200" dirty="0" smtClean="0">
                <a:solidFill>
                  <a:schemeClr val="tx1"/>
                </a:solidFill>
                <a:latin typeface="+mn-lt"/>
                <a:ea typeface="+mn-ea"/>
                <a:cs typeface="+mn-cs"/>
              </a:rPr>
              <a:t>to EACEA</a:t>
            </a:r>
            <a:r>
              <a:rPr lang="en-US" sz="1200" kern="1200" dirty="0" smtClean="0">
                <a:solidFill>
                  <a:schemeClr val="tx1"/>
                </a:solidFill>
                <a:latin typeface="+mn-lt"/>
                <a:ea typeface="+mn-ea"/>
                <a:cs typeface="+mn-cs"/>
              </a:rPr>
              <a:t> a request amendment</a:t>
            </a:r>
            <a:r>
              <a:rPr lang="sr-Latn-RS"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explaining why</a:t>
            </a:r>
            <a:r>
              <a:rPr lang="en-GB" sz="1200" kern="1200" baseline="0" dirty="0" smtClean="0">
                <a:solidFill>
                  <a:schemeClr val="tx1"/>
                </a:solidFill>
                <a:latin typeface="+mn-lt"/>
                <a:ea typeface="+mn-ea"/>
                <a:cs typeface="+mn-cs"/>
              </a:rPr>
              <a:t> is it necessary to replace the partner country institution</a:t>
            </a:r>
            <a:r>
              <a:rPr lang="sr-Latn-RS" sz="1200" kern="1200" baseline="0" dirty="0" smtClean="0">
                <a:solidFill>
                  <a:schemeClr val="tx1"/>
                </a:solidFill>
                <a:latin typeface="+mn-lt"/>
                <a:ea typeface="+mn-ea"/>
                <a:cs typeface="+mn-cs"/>
              </a:rPr>
              <a:t> and acording to that aslo a budget amendment</a:t>
            </a:r>
            <a:r>
              <a:rPr lang="sr-Latn-RS" sz="1200" kern="1200" baseline="0" dirty="0" smtClean="0">
                <a:solidFill>
                  <a:srgbClr val="FF0000"/>
                </a:solidFill>
                <a:latin typeface="+mn-lt"/>
                <a:ea typeface="+mn-ea"/>
                <a:cs typeface="+mn-cs"/>
              </a:rPr>
              <a:t>. </a:t>
            </a:r>
            <a:r>
              <a:rPr lang="sr-Latn-RS" sz="1200" kern="1200" baseline="0" dirty="0" smtClean="0">
                <a:solidFill>
                  <a:schemeClr val="tx1"/>
                </a:solidFill>
                <a:latin typeface="+mn-lt"/>
                <a:ea typeface="+mn-ea"/>
                <a:cs typeface="+mn-cs"/>
              </a:rPr>
              <a:t> We have </a:t>
            </a:r>
            <a:r>
              <a:rPr lang="en-GB" sz="1200" kern="1200" baseline="0" dirty="0" smtClean="0">
                <a:solidFill>
                  <a:schemeClr val="tx1"/>
                </a:solidFill>
                <a:latin typeface="+mn-lt"/>
                <a:ea typeface="+mn-ea"/>
                <a:cs typeface="+mn-cs"/>
              </a:rPr>
              <a:t>the consent of the University</a:t>
            </a:r>
            <a:r>
              <a:rPr lang="sr-Latn-RS" sz="1200" kern="1200" baseline="0" dirty="0" smtClean="0">
                <a:solidFill>
                  <a:schemeClr val="tx1"/>
                </a:solidFill>
                <a:latin typeface="+mn-lt"/>
                <a:ea typeface="+mn-ea"/>
                <a:cs typeface="+mn-cs"/>
              </a:rPr>
              <a:t> </a:t>
            </a:r>
            <a:r>
              <a:rPr lang="en-GB" sz="1200" kern="1200" baseline="0" dirty="0" err="1" smtClean="0">
                <a:solidFill>
                  <a:schemeClr val="tx1"/>
                </a:solidFill>
                <a:latin typeface="+mn-lt"/>
                <a:ea typeface="+mn-ea"/>
                <a:cs typeface="+mn-cs"/>
              </a:rPr>
              <a:t>Mediterranea</a:t>
            </a:r>
            <a:r>
              <a:rPr lang="en-GB" sz="1200" kern="1200" baseline="0" dirty="0" smtClean="0">
                <a:solidFill>
                  <a:schemeClr val="tx1"/>
                </a:solidFill>
                <a:latin typeface="+mn-lt"/>
                <a:ea typeface="+mn-ea"/>
                <a:cs typeface="+mn-cs"/>
              </a:rPr>
              <a:t> </a:t>
            </a:r>
            <a:r>
              <a:rPr lang="sr-Latn-RS" sz="1200" kern="1200" baseline="0" dirty="0" smtClean="0">
                <a:solidFill>
                  <a:schemeClr val="tx1"/>
                </a:solidFill>
                <a:latin typeface="+mn-lt"/>
                <a:ea typeface="+mn-ea"/>
                <a:cs typeface="+mn-cs"/>
              </a:rPr>
              <a:t>of Reggio Calabria </a:t>
            </a:r>
            <a:r>
              <a:rPr lang="en-GB" sz="1200" kern="1200" baseline="0" dirty="0" smtClean="0">
                <a:solidFill>
                  <a:schemeClr val="tx1"/>
                </a:solidFill>
                <a:latin typeface="+mn-lt"/>
                <a:ea typeface="+mn-ea"/>
                <a:cs typeface="+mn-cs"/>
              </a:rPr>
              <a:t>to participate in the project</a:t>
            </a:r>
            <a:r>
              <a:rPr lang="sr-Latn-RS" sz="1200" kern="1200" baseline="0" dirty="0" smtClean="0">
                <a:solidFill>
                  <a:schemeClr val="tx1"/>
                </a:solidFill>
                <a:latin typeface="+mn-lt"/>
                <a:ea typeface="+mn-ea"/>
                <a:cs typeface="+mn-cs"/>
              </a:rPr>
              <a:t>. </a:t>
            </a:r>
            <a:endParaRPr lang="sr-Latn-RS" sz="1200" kern="1200" dirty="0" smtClean="0">
              <a:solidFill>
                <a:schemeClr val="tx1"/>
              </a:solidFill>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sr-Latn-RS" sz="1200" kern="1200" baseline="0" dirty="0" smtClean="0">
                <a:solidFill>
                  <a:schemeClr val="tx1"/>
                </a:solidFill>
                <a:latin typeface="+mn-lt"/>
                <a:ea typeface="+mn-ea"/>
                <a:cs typeface="+mn-cs"/>
              </a:rPr>
              <a:t>W</a:t>
            </a:r>
            <a:r>
              <a:rPr lang="en-GB" sz="1200" kern="1200" baseline="0" dirty="0" smtClean="0">
                <a:solidFill>
                  <a:schemeClr val="tx1"/>
                </a:solidFill>
                <a:latin typeface="+mn-lt"/>
                <a:ea typeface="+mn-ea"/>
                <a:cs typeface="+mn-cs"/>
              </a:rPr>
              <a:t>e will officially receive the signed mandate and the rest that is necessary for the amendment</a:t>
            </a:r>
            <a:r>
              <a:rPr lang="sr-Latn-RS" sz="1200" kern="1200" baseline="0" dirty="0" smtClean="0">
                <a:solidFill>
                  <a:schemeClr val="tx1"/>
                </a:solidFill>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sr-Latn-RS" sz="1200" kern="1200" baseline="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B4AEE692-BD11-4439-8457-49B15BC1527A}" type="slidenum">
              <a:rPr lang="en-US" smtClean="0"/>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sr-Latn-RS" dirty="0" smtClean="0"/>
          </a:p>
          <a:p>
            <a:r>
              <a:rPr lang="en-GB" sz="1200" kern="1200" dirty="0" smtClean="0">
                <a:solidFill>
                  <a:schemeClr val="tx1"/>
                </a:solidFill>
                <a:latin typeface="+mn-lt"/>
                <a:ea typeface="+mn-ea"/>
                <a:cs typeface="+mn-cs"/>
              </a:rPr>
              <a:t>The project will be realized through activities which are divided into </a:t>
            </a:r>
            <a:r>
              <a:rPr lang="sr-Latn-RS" sz="1200" kern="1200" dirty="0" smtClean="0">
                <a:solidFill>
                  <a:schemeClr val="tx1"/>
                </a:solidFill>
                <a:latin typeface="+mn-lt"/>
                <a:ea typeface="+mn-ea"/>
                <a:cs typeface="+mn-cs"/>
              </a:rPr>
              <a:t>seven</a:t>
            </a:r>
            <a:r>
              <a:rPr lang="en-GB" sz="1200" kern="1200" dirty="0" smtClean="0">
                <a:solidFill>
                  <a:schemeClr val="tx1"/>
                </a:solidFill>
                <a:latin typeface="+mn-lt"/>
                <a:ea typeface="+mn-ea"/>
                <a:cs typeface="+mn-cs"/>
              </a:rPr>
              <a:t> work packages. All work packages will be implemented through three main phases:</a:t>
            </a:r>
            <a:endParaRPr lang="en-US" sz="1200" kern="1200" dirty="0" smtClean="0">
              <a:solidFill>
                <a:schemeClr val="tx1"/>
              </a:solidFill>
              <a:latin typeface="+mn-lt"/>
              <a:ea typeface="+mn-ea"/>
              <a:cs typeface="+mn-cs"/>
            </a:endParaRPr>
          </a:p>
          <a:p>
            <a:pPr lvl="0"/>
            <a:r>
              <a:rPr lang="sr-Latn-RS"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Preparatory phase used for the analysis of the problems of erosion control and prevention of flash floods in the EU and Balkan countries as well as the existing curricula at universities in the program and partner countries;</a:t>
            </a:r>
            <a:endParaRPr lang="en-US" sz="1200" kern="1200" dirty="0" smtClean="0">
              <a:solidFill>
                <a:schemeClr val="tx1"/>
              </a:solidFill>
              <a:latin typeface="+mn-lt"/>
              <a:ea typeface="+mn-ea"/>
              <a:cs typeface="+mn-cs"/>
            </a:endParaRPr>
          </a:p>
          <a:p>
            <a:pPr lvl="0"/>
            <a:r>
              <a:rPr lang="sr-Latn-RS"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Development of a new master curriculum and improvement of the bachelor curriculum by modernization the existing and introducing new subjects</a:t>
            </a:r>
            <a:r>
              <a:rPr lang="sr-Latn-RS" sz="1200" kern="1200" dirty="0" smtClean="0">
                <a:solidFill>
                  <a:schemeClr val="tx1"/>
                </a:solidFill>
                <a:latin typeface="+mn-lt"/>
                <a:ea typeface="+mn-ea"/>
                <a:cs typeface="+mn-cs"/>
              </a:rPr>
              <a:t>, </a:t>
            </a:r>
            <a:r>
              <a:rPr lang="en-GB" sz="1200" kern="1200" dirty="0" smtClean="0">
                <a:solidFill>
                  <a:schemeClr val="tx1"/>
                </a:solidFill>
                <a:latin typeface="+mn-lt"/>
                <a:ea typeface="+mn-ea"/>
                <a:cs typeface="+mn-cs"/>
              </a:rPr>
              <a:t>and</a:t>
            </a:r>
            <a:endParaRPr lang="en-US" sz="1200" kern="1200" dirty="0" smtClean="0">
              <a:solidFill>
                <a:schemeClr val="tx1"/>
              </a:solidFill>
              <a:latin typeface="+mn-lt"/>
              <a:ea typeface="+mn-ea"/>
              <a:cs typeface="+mn-cs"/>
            </a:endParaRPr>
          </a:p>
          <a:p>
            <a:pPr lvl="0">
              <a:buFontTx/>
              <a:buChar char="-"/>
            </a:pPr>
            <a:r>
              <a:rPr lang="en-GB" sz="1200" kern="1200" dirty="0" smtClean="0">
                <a:solidFill>
                  <a:schemeClr val="tx1"/>
                </a:solidFill>
                <a:latin typeface="+mn-lt"/>
                <a:ea typeface="+mn-ea"/>
                <a:cs typeface="+mn-cs"/>
              </a:rPr>
              <a:t>Implementation of improved curricula with professional trainings for final-year students, and trainings for local authority.</a:t>
            </a:r>
            <a:endParaRPr lang="en-US" sz="1200" kern="1200" dirty="0" smtClean="0">
              <a:solidFill>
                <a:schemeClr val="tx1"/>
              </a:solidFill>
              <a:latin typeface="+mn-lt"/>
              <a:ea typeface="+mn-ea"/>
              <a:cs typeface="+mn-cs"/>
            </a:endParaRPr>
          </a:p>
          <a:p>
            <a:pPr>
              <a:buFontTx/>
              <a:buChar char="-"/>
            </a:pPr>
            <a:endParaRPr lang="sr-Latn-RS" dirty="0" smtClean="0"/>
          </a:p>
          <a:p>
            <a:r>
              <a:rPr lang="sr-Latn-RS" dirty="0" smtClean="0"/>
              <a:t>This slide shows the</a:t>
            </a:r>
            <a:r>
              <a:rPr lang="sr-Latn-RS" baseline="0" dirty="0" smtClean="0"/>
              <a:t> activities of WPs. Liders of each WPs will present activities in detail.</a:t>
            </a:r>
          </a:p>
          <a:p>
            <a:endParaRPr lang="sr-Latn-RS" baseline="0" dirty="0" smtClean="0"/>
          </a:p>
          <a:p>
            <a:r>
              <a:rPr lang="en-US" baseline="0" dirty="0" smtClean="0"/>
              <a:t>U</a:t>
            </a:r>
            <a:r>
              <a:rPr lang="sr-Latn-RS" baseline="0" dirty="0" smtClean="0"/>
              <a:t>nder the title</a:t>
            </a:r>
            <a:endParaRPr lang="sr-Latn-RS" dirty="0" smtClean="0"/>
          </a:p>
        </p:txBody>
      </p:sp>
      <p:sp>
        <p:nvSpPr>
          <p:cNvPr id="4" name="Slide Number Placeholder 3"/>
          <p:cNvSpPr>
            <a:spLocks noGrp="1"/>
          </p:cNvSpPr>
          <p:nvPr>
            <p:ph type="sldNum" sz="quarter" idx="10"/>
          </p:nvPr>
        </p:nvSpPr>
        <p:spPr/>
        <p:txBody>
          <a:bodyPr/>
          <a:lstStyle/>
          <a:p>
            <a:fld id="{B4AEE692-BD11-4439-8457-49B15BC1527A}"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sr-Cyrl-R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sr-Cyrl-RS"/>
          </a:p>
        </p:txBody>
      </p:sp>
      <p:sp>
        <p:nvSpPr>
          <p:cNvPr id="4" name="Date Placeholder 3"/>
          <p:cNvSpPr>
            <a:spLocks noGrp="1"/>
          </p:cNvSpPr>
          <p:nvPr>
            <p:ph type="dt" sz="half" idx="10"/>
          </p:nvPr>
        </p:nvSpPr>
        <p:spPr/>
        <p:txBody>
          <a:bodyPr/>
          <a:lstStyle>
            <a:lvl1pPr>
              <a:defRPr/>
            </a:lvl1pPr>
          </a:lstStyle>
          <a:p>
            <a:pPr>
              <a:defRPr/>
            </a:pPr>
            <a:fld id="{C07B983F-279F-41F9-B125-C02790AE9AFC}" type="datetimeFigureOut">
              <a:rPr lang="sr-Cyrl-RS"/>
              <a:pPr>
                <a:defRPr/>
              </a:pPr>
              <a:t>29.7.2019.</a:t>
            </a:fld>
            <a:endParaRPr lang="sr-Cyrl-RS"/>
          </a:p>
        </p:txBody>
      </p:sp>
      <p:sp>
        <p:nvSpPr>
          <p:cNvPr id="5" name="Footer Placeholder 4"/>
          <p:cNvSpPr>
            <a:spLocks noGrp="1"/>
          </p:cNvSpPr>
          <p:nvPr>
            <p:ph type="ftr" sz="quarter" idx="11"/>
          </p:nvPr>
        </p:nvSpPr>
        <p:spPr/>
        <p:txBody>
          <a:bodyPr/>
          <a:lstStyle>
            <a:lvl1pPr>
              <a:defRPr/>
            </a:lvl1pPr>
          </a:lstStyle>
          <a:p>
            <a:pPr>
              <a:defRPr/>
            </a:pPr>
            <a:endParaRPr lang="sr-Cyrl-RS"/>
          </a:p>
        </p:txBody>
      </p:sp>
      <p:sp>
        <p:nvSpPr>
          <p:cNvPr id="6" name="Slide Number Placeholder 5"/>
          <p:cNvSpPr>
            <a:spLocks noGrp="1"/>
          </p:cNvSpPr>
          <p:nvPr>
            <p:ph type="sldNum" sz="quarter" idx="12"/>
          </p:nvPr>
        </p:nvSpPr>
        <p:spPr/>
        <p:txBody>
          <a:bodyPr/>
          <a:lstStyle>
            <a:lvl1pPr>
              <a:defRPr/>
            </a:lvl1pPr>
          </a:lstStyle>
          <a:p>
            <a:fld id="{F29D068D-0C1B-4802-87A0-5D783372718D}"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R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4" name="Date Placeholder 3"/>
          <p:cNvSpPr>
            <a:spLocks noGrp="1"/>
          </p:cNvSpPr>
          <p:nvPr>
            <p:ph type="dt" sz="half" idx="10"/>
          </p:nvPr>
        </p:nvSpPr>
        <p:spPr/>
        <p:txBody>
          <a:bodyPr/>
          <a:lstStyle>
            <a:lvl1pPr>
              <a:defRPr/>
            </a:lvl1pPr>
          </a:lstStyle>
          <a:p>
            <a:pPr>
              <a:defRPr/>
            </a:pPr>
            <a:fld id="{B5DEE36F-5D65-42D3-B200-5D1B2B66C858}" type="datetimeFigureOut">
              <a:rPr lang="sr-Cyrl-RS"/>
              <a:pPr>
                <a:defRPr/>
              </a:pPr>
              <a:t>29.7.2019.</a:t>
            </a:fld>
            <a:endParaRPr lang="sr-Cyrl-RS"/>
          </a:p>
        </p:txBody>
      </p:sp>
      <p:sp>
        <p:nvSpPr>
          <p:cNvPr id="5" name="Footer Placeholder 4"/>
          <p:cNvSpPr>
            <a:spLocks noGrp="1"/>
          </p:cNvSpPr>
          <p:nvPr>
            <p:ph type="ftr" sz="quarter" idx="11"/>
          </p:nvPr>
        </p:nvSpPr>
        <p:spPr/>
        <p:txBody>
          <a:bodyPr/>
          <a:lstStyle>
            <a:lvl1pPr>
              <a:defRPr/>
            </a:lvl1pPr>
          </a:lstStyle>
          <a:p>
            <a:pPr>
              <a:defRPr/>
            </a:pPr>
            <a:endParaRPr lang="sr-Cyrl-RS"/>
          </a:p>
        </p:txBody>
      </p:sp>
      <p:sp>
        <p:nvSpPr>
          <p:cNvPr id="6" name="Slide Number Placeholder 5"/>
          <p:cNvSpPr>
            <a:spLocks noGrp="1"/>
          </p:cNvSpPr>
          <p:nvPr>
            <p:ph type="sldNum" sz="quarter" idx="12"/>
          </p:nvPr>
        </p:nvSpPr>
        <p:spPr/>
        <p:txBody>
          <a:bodyPr/>
          <a:lstStyle>
            <a:lvl1pPr>
              <a:defRPr/>
            </a:lvl1pPr>
          </a:lstStyle>
          <a:p>
            <a:fld id="{926A1373-1DC2-41CF-8326-EB63A2EC91C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sr-Cyrl-R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4" name="Date Placeholder 3"/>
          <p:cNvSpPr>
            <a:spLocks noGrp="1"/>
          </p:cNvSpPr>
          <p:nvPr>
            <p:ph type="dt" sz="half" idx="10"/>
          </p:nvPr>
        </p:nvSpPr>
        <p:spPr/>
        <p:txBody>
          <a:bodyPr/>
          <a:lstStyle>
            <a:lvl1pPr>
              <a:defRPr/>
            </a:lvl1pPr>
          </a:lstStyle>
          <a:p>
            <a:pPr>
              <a:defRPr/>
            </a:pPr>
            <a:fld id="{85848CBA-42BD-4378-9384-1098D5317E89}" type="datetimeFigureOut">
              <a:rPr lang="sr-Cyrl-RS"/>
              <a:pPr>
                <a:defRPr/>
              </a:pPr>
              <a:t>29.7.2019.</a:t>
            </a:fld>
            <a:endParaRPr lang="sr-Cyrl-RS"/>
          </a:p>
        </p:txBody>
      </p:sp>
      <p:sp>
        <p:nvSpPr>
          <p:cNvPr id="5" name="Footer Placeholder 4"/>
          <p:cNvSpPr>
            <a:spLocks noGrp="1"/>
          </p:cNvSpPr>
          <p:nvPr>
            <p:ph type="ftr" sz="quarter" idx="11"/>
          </p:nvPr>
        </p:nvSpPr>
        <p:spPr/>
        <p:txBody>
          <a:bodyPr/>
          <a:lstStyle>
            <a:lvl1pPr>
              <a:defRPr/>
            </a:lvl1pPr>
          </a:lstStyle>
          <a:p>
            <a:pPr>
              <a:defRPr/>
            </a:pPr>
            <a:endParaRPr lang="sr-Cyrl-RS"/>
          </a:p>
        </p:txBody>
      </p:sp>
      <p:sp>
        <p:nvSpPr>
          <p:cNvPr id="6" name="Slide Number Placeholder 5"/>
          <p:cNvSpPr>
            <a:spLocks noGrp="1"/>
          </p:cNvSpPr>
          <p:nvPr>
            <p:ph type="sldNum" sz="quarter" idx="12"/>
          </p:nvPr>
        </p:nvSpPr>
        <p:spPr/>
        <p:txBody>
          <a:bodyPr/>
          <a:lstStyle>
            <a:lvl1pPr>
              <a:defRPr/>
            </a:lvl1pPr>
          </a:lstStyle>
          <a:p>
            <a:fld id="{9295279B-0A34-41E2-A871-9AFD87360A60}"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R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4" name="Date Placeholder 3"/>
          <p:cNvSpPr>
            <a:spLocks noGrp="1"/>
          </p:cNvSpPr>
          <p:nvPr>
            <p:ph type="dt" sz="half" idx="10"/>
          </p:nvPr>
        </p:nvSpPr>
        <p:spPr/>
        <p:txBody>
          <a:bodyPr/>
          <a:lstStyle>
            <a:lvl1pPr>
              <a:defRPr/>
            </a:lvl1pPr>
          </a:lstStyle>
          <a:p>
            <a:pPr>
              <a:defRPr/>
            </a:pPr>
            <a:fld id="{AD052F2F-5D71-437A-90DA-39DA058A3239}" type="datetimeFigureOut">
              <a:rPr lang="sr-Cyrl-RS"/>
              <a:pPr>
                <a:defRPr/>
              </a:pPr>
              <a:t>29.7.2019.</a:t>
            </a:fld>
            <a:endParaRPr lang="sr-Cyrl-RS"/>
          </a:p>
        </p:txBody>
      </p:sp>
      <p:sp>
        <p:nvSpPr>
          <p:cNvPr id="5" name="Footer Placeholder 4"/>
          <p:cNvSpPr>
            <a:spLocks noGrp="1"/>
          </p:cNvSpPr>
          <p:nvPr>
            <p:ph type="ftr" sz="quarter" idx="11"/>
          </p:nvPr>
        </p:nvSpPr>
        <p:spPr/>
        <p:txBody>
          <a:bodyPr/>
          <a:lstStyle>
            <a:lvl1pPr>
              <a:defRPr/>
            </a:lvl1pPr>
          </a:lstStyle>
          <a:p>
            <a:pPr>
              <a:defRPr/>
            </a:pPr>
            <a:endParaRPr lang="sr-Cyrl-RS"/>
          </a:p>
        </p:txBody>
      </p:sp>
      <p:sp>
        <p:nvSpPr>
          <p:cNvPr id="6" name="Slide Number Placeholder 5"/>
          <p:cNvSpPr>
            <a:spLocks noGrp="1"/>
          </p:cNvSpPr>
          <p:nvPr>
            <p:ph type="sldNum" sz="quarter" idx="12"/>
          </p:nvPr>
        </p:nvSpPr>
        <p:spPr/>
        <p:txBody>
          <a:bodyPr/>
          <a:lstStyle>
            <a:lvl1pPr>
              <a:defRPr/>
            </a:lvl1pPr>
          </a:lstStyle>
          <a:p>
            <a:fld id="{BF4EA45D-9EA7-44AF-AA4E-11BB48A295C2}"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sr-Cyrl-R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5FC7EF97-8360-4200-A1BA-027DEF9CEF2C}" type="datetimeFigureOut">
              <a:rPr lang="sr-Cyrl-RS"/>
              <a:pPr>
                <a:defRPr/>
              </a:pPr>
              <a:t>29.7.2019.</a:t>
            </a:fld>
            <a:endParaRPr lang="sr-Cyrl-RS"/>
          </a:p>
        </p:txBody>
      </p:sp>
      <p:sp>
        <p:nvSpPr>
          <p:cNvPr id="5" name="Footer Placeholder 4"/>
          <p:cNvSpPr>
            <a:spLocks noGrp="1"/>
          </p:cNvSpPr>
          <p:nvPr>
            <p:ph type="ftr" sz="quarter" idx="11"/>
          </p:nvPr>
        </p:nvSpPr>
        <p:spPr/>
        <p:txBody>
          <a:bodyPr/>
          <a:lstStyle>
            <a:lvl1pPr>
              <a:defRPr/>
            </a:lvl1pPr>
          </a:lstStyle>
          <a:p>
            <a:pPr>
              <a:defRPr/>
            </a:pPr>
            <a:endParaRPr lang="sr-Cyrl-RS"/>
          </a:p>
        </p:txBody>
      </p:sp>
      <p:sp>
        <p:nvSpPr>
          <p:cNvPr id="6" name="Slide Number Placeholder 5"/>
          <p:cNvSpPr>
            <a:spLocks noGrp="1"/>
          </p:cNvSpPr>
          <p:nvPr>
            <p:ph type="sldNum" sz="quarter" idx="12"/>
          </p:nvPr>
        </p:nvSpPr>
        <p:spPr/>
        <p:txBody>
          <a:bodyPr/>
          <a:lstStyle>
            <a:lvl1pPr>
              <a:defRPr/>
            </a:lvl1pPr>
          </a:lstStyle>
          <a:p>
            <a:fld id="{166DEE51-D088-4BA8-84EA-670317C4E2C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R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5" name="Date Placeholder 3"/>
          <p:cNvSpPr>
            <a:spLocks noGrp="1"/>
          </p:cNvSpPr>
          <p:nvPr>
            <p:ph type="dt" sz="half" idx="10"/>
          </p:nvPr>
        </p:nvSpPr>
        <p:spPr/>
        <p:txBody>
          <a:bodyPr/>
          <a:lstStyle>
            <a:lvl1pPr>
              <a:defRPr/>
            </a:lvl1pPr>
          </a:lstStyle>
          <a:p>
            <a:pPr>
              <a:defRPr/>
            </a:pPr>
            <a:fld id="{9F70A8AF-B436-48E8-838B-358A42A91963}" type="datetimeFigureOut">
              <a:rPr lang="sr-Cyrl-RS"/>
              <a:pPr>
                <a:defRPr/>
              </a:pPr>
              <a:t>29.7.2019.</a:t>
            </a:fld>
            <a:endParaRPr lang="sr-Cyrl-RS"/>
          </a:p>
        </p:txBody>
      </p:sp>
      <p:sp>
        <p:nvSpPr>
          <p:cNvPr id="6" name="Footer Placeholder 4"/>
          <p:cNvSpPr>
            <a:spLocks noGrp="1"/>
          </p:cNvSpPr>
          <p:nvPr>
            <p:ph type="ftr" sz="quarter" idx="11"/>
          </p:nvPr>
        </p:nvSpPr>
        <p:spPr/>
        <p:txBody>
          <a:bodyPr/>
          <a:lstStyle>
            <a:lvl1pPr>
              <a:defRPr/>
            </a:lvl1pPr>
          </a:lstStyle>
          <a:p>
            <a:pPr>
              <a:defRPr/>
            </a:pPr>
            <a:endParaRPr lang="sr-Cyrl-RS"/>
          </a:p>
        </p:txBody>
      </p:sp>
      <p:sp>
        <p:nvSpPr>
          <p:cNvPr id="7" name="Slide Number Placeholder 5"/>
          <p:cNvSpPr>
            <a:spLocks noGrp="1"/>
          </p:cNvSpPr>
          <p:nvPr>
            <p:ph type="sldNum" sz="quarter" idx="12"/>
          </p:nvPr>
        </p:nvSpPr>
        <p:spPr/>
        <p:txBody>
          <a:bodyPr/>
          <a:lstStyle>
            <a:lvl1pPr>
              <a:defRPr/>
            </a:lvl1pPr>
          </a:lstStyle>
          <a:p>
            <a:fld id="{17F1C2B1-1993-41FB-AE9F-13B35087CBC7}"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sr-Cyrl-R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7" name="Date Placeholder 3"/>
          <p:cNvSpPr>
            <a:spLocks noGrp="1"/>
          </p:cNvSpPr>
          <p:nvPr>
            <p:ph type="dt" sz="half" idx="10"/>
          </p:nvPr>
        </p:nvSpPr>
        <p:spPr/>
        <p:txBody>
          <a:bodyPr/>
          <a:lstStyle>
            <a:lvl1pPr>
              <a:defRPr/>
            </a:lvl1pPr>
          </a:lstStyle>
          <a:p>
            <a:pPr>
              <a:defRPr/>
            </a:pPr>
            <a:fld id="{1C222FFF-3D9C-480D-877A-893A14E552ED}" type="datetimeFigureOut">
              <a:rPr lang="sr-Cyrl-RS"/>
              <a:pPr>
                <a:defRPr/>
              </a:pPr>
              <a:t>29.7.2019.</a:t>
            </a:fld>
            <a:endParaRPr lang="sr-Cyrl-RS"/>
          </a:p>
        </p:txBody>
      </p:sp>
      <p:sp>
        <p:nvSpPr>
          <p:cNvPr id="8" name="Footer Placeholder 4"/>
          <p:cNvSpPr>
            <a:spLocks noGrp="1"/>
          </p:cNvSpPr>
          <p:nvPr>
            <p:ph type="ftr" sz="quarter" idx="11"/>
          </p:nvPr>
        </p:nvSpPr>
        <p:spPr/>
        <p:txBody>
          <a:bodyPr/>
          <a:lstStyle>
            <a:lvl1pPr>
              <a:defRPr/>
            </a:lvl1pPr>
          </a:lstStyle>
          <a:p>
            <a:pPr>
              <a:defRPr/>
            </a:pPr>
            <a:endParaRPr lang="sr-Cyrl-RS"/>
          </a:p>
        </p:txBody>
      </p:sp>
      <p:sp>
        <p:nvSpPr>
          <p:cNvPr id="9" name="Slide Number Placeholder 5"/>
          <p:cNvSpPr>
            <a:spLocks noGrp="1"/>
          </p:cNvSpPr>
          <p:nvPr>
            <p:ph type="sldNum" sz="quarter" idx="12"/>
          </p:nvPr>
        </p:nvSpPr>
        <p:spPr/>
        <p:txBody>
          <a:bodyPr/>
          <a:lstStyle>
            <a:lvl1pPr>
              <a:defRPr/>
            </a:lvl1pPr>
          </a:lstStyle>
          <a:p>
            <a:fld id="{5FC003B8-D2F0-41F1-B3B3-76FF180349B0}"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sr-Cyrl-RS"/>
          </a:p>
        </p:txBody>
      </p:sp>
      <p:sp>
        <p:nvSpPr>
          <p:cNvPr id="3" name="Date Placeholder 3"/>
          <p:cNvSpPr>
            <a:spLocks noGrp="1"/>
          </p:cNvSpPr>
          <p:nvPr>
            <p:ph type="dt" sz="half" idx="10"/>
          </p:nvPr>
        </p:nvSpPr>
        <p:spPr/>
        <p:txBody>
          <a:bodyPr/>
          <a:lstStyle>
            <a:lvl1pPr>
              <a:defRPr/>
            </a:lvl1pPr>
          </a:lstStyle>
          <a:p>
            <a:pPr>
              <a:defRPr/>
            </a:pPr>
            <a:fld id="{FCE324E1-D863-4C41-8BF9-DF92D065A589}" type="datetimeFigureOut">
              <a:rPr lang="sr-Cyrl-RS"/>
              <a:pPr>
                <a:defRPr/>
              </a:pPr>
              <a:t>29.7.2019.</a:t>
            </a:fld>
            <a:endParaRPr lang="sr-Cyrl-RS"/>
          </a:p>
        </p:txBody>
      </p:sp>
      <p:sp>
        <p:nvSpPr>
          <p:cNvPr id="4" name="Footer Placeholder 4"/>
          <p:cNvSpPr>
            <a:spLocks noGrp="1"/>
          </p:cNvSpPr>
          <p:nvPr>
            <p:ph type="ftr" sz="quarter" idx="11"/>
          </p:nvPr>
        </p:nvSpPr>
        <p:spPr/>
        <p:txBody>
          <a:bodyPr/>
          <a:lstStyle>
            <a:lvl1pPr>
              <a:defRPr/>
            </a:lvl1pPr>
          </a:lstStyle>
          <a:p>
            <a:pPr>
              <a:defRPr/>
            </a:pPr>
            <a:endParaRPr lang="sr-Cyrl-RS"/>
          </a:p>
        </p:txBody>
      </p:sp>
      <p:sp>
        <p:nvSpPr>
          <p:cNvPr id="5" name="Slide Number Placeholder 5"/>
          <p:cNvSpPr>
            <a:spLocks noGrp="1"/>
          </p:cNvSpPr>
          <p:nvPr>
            <p:ph type="sldNum" sz="quarter" idx="12"/>
          </p:nvPr>
        </p:nvSpPr>
        <p:spPr/>
        <p:txBody>
          <a:bodyPr/>
          <a:lstStyle>
            <a:lvl1pPr>
              <a:defRPr/>
            </a:lvl1pPr>
          </a:lstStyle>
          <a:p>
            <a:fld id="{D4D7082D-A97C-4701-B534-FA3EEDE6B3C9}"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B109EA-4F54-4A3E-8E04-980FB92759B5}" type="datetimeFigureOut">
              <a:rPr lang="sr-Cyrl-RS"/>
              <a:pPr>
                <a:defRPr/>
              </a:pPr>
              <a:t>29.7.2019.</a:t>
            </a:fld>
            <a:endParaRPr lang="sr-Cyrl-RS"/>
          </a:p>
        </p:txBody>
      </p:sp>
      <p:sp>
        <p:nvSpPr>
          <p:cNvPr id="3" name="Footer Placeholder 4"/>
          <p:cNvSpPr>
            <a:spLocks noGrp="1"/>
          </p:cNvSpPr>
          <p:nvPr>
            <p:ph type="ftr" sz="quarter" idx="11"/>
          </p:nvPr>
        </p:nvSpPr>
        <p:spPr/>
        <p:txBody>
          <a:bodyPr/>
          <a:lstStyle>
            <a:lvl1pPr>
              <a:defRPr/>
            </a:lvl1pPr>
          </a:lstStyle>
          <a:p>
            <a:pPr>
              <a:defRPr/>
            </a:pPr>
            <a:endParaRPr lang="sr-Cyrl-RS"/>
          </a:p>
        </p:txBody>
      </p:sp>
      <p:sp>
        <p:nvSpPr>
          <p:cNvPr id="4" name="Slide Number Placeholder 5"/>
          <p:cNvSpPr>
            <a:spLocks noGrp="1"/>
          </p:cNvSpPr>
          <p:nvPr>
            <p:ph type="sldNum" sz="quarter" idx="12"/>
          </p:nvPr>
        </p:nvSpPr>
        <p:spPr/>
        <p:txBody>
          <a:bodyPr/>
          <a:lstStyle>
            <a:lvl1pPr>
              <a:defRPr/>
            </a:lvl1pPr>
          </a:lstStyle>
          <a:p>
            <a:fld id="{50E2FD49-2145-4297-A414-A3B5F0135DD8}"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r-Cyrl-R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sr-Cyrl-R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736C295-394F-4330-91BB-CA5EB3CB4D9A}" type="datetimeFigureOut">
              <a:rPr lang="sr-Cyrl-RS"/>
              <a:pPr>
                <a:defRPr/>
              </a:pPr>
              <a:t>29.7.2019.</a:t>
            </a:fld>
            <a:endParaRPr lang="sr-Cyrl-RS"/>
          </a:p>
        </p:txBody>
      </p:sp>
      <p:sp>
        <p:nvSpPr>
          <p:cNvPr id="6" name="Footer Placeholder 4"/>
          <p:cNvSpPr>
            <a:spLocks noGrp="1"/>
          </p:cNvSpPr>
          <p:nvPr>
            <p:ph type="ftr" sz="quarter" idx="11"/>
          </p:nvPr>
        </p:nvSpPr>
        <p:spPr/>
        <p:txBody>
          <a:bodyPr/>
          <a:lstStyle>
            <a:lvl1pPr>
              <a:defRPr/>
            </a:lvl1pPr>
          </a:lstStyle>
          <a:p>
            <a:pPr>
              <a:defRPr/>
            </a:pPr>
            <a:endParaRPr lang="sr-Cyrl-RS"/>
          </a:p>
        </p:txBody>
      </p:sp>
      <p:sp>
        <p:nvSpPr>
          <p:cNvPr id="7" name="Slide Number Placeholder 5"/>
          <p:cNvSpPr>
            <a:spLocks noGrp="1"/>
          </p:cNvSpPr>
          <p:nvPr>
            <p:ph type="sldNum" sz="quarter" idx="12"/>
          </p:nvPr>
        </p:nvSpPr>
        <p:spPr/>
        <p:txBody>
          <a:bodyPr/>
          <a:lstStyle>
            <a:lvl1pPr>
              <a:defRPr/>
            </a:lvl1pPr>
          </a:lstStyle>
          <a:p>
            <a:fld id="{2BFCEAF3-DA44-48B4-8D11-22C0EBB826FB}"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sr-Cyrl-R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sr-Cyrl-R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0649E31-BC4B-4A3A-B3C4-8B8C625F0490}" type="datetimeFigureOut">
              <a:rPr lang="sr-Cyrl-RS"/>
              <a:pPr>
                <a:defRPr/>
              </a:pPr>
              <a:t>29.7.2019.</a:t>
            </a:fld>
            <a:endParaRPr lang="sr-Cyrl-RS"/>
          </a:p>
        </p:txBody>
      </p:sp>
      <p:sp>
        <p:nvSpPr>
          <p:cNvPr id="6" name="Footer Placeholder 4"/>
          <p:cNvSpPr>
            <a:spLocks noGrp="1"/>
          </p:cNvSpPr>
          <p:nvPr>
            <p:ph type="ftr" sz="quarter" idx="11"/>
          </p:nvPr>
        </p:nvSpPr>
        <p:spPr/>
        <p:txBody>
          <a:bodyPr/>
          <a:lstStyle>
            <a:lvl1pPr>
              <a:defRPr/>
            </a:lvl1pPr>
          </a:lstStyle>
          <a:p>
            <a:pPr>
              <a:defRPr/>
            </a:pPr>
            <a:endParaRPr lang="sr-Cyrl-RS"/>
          </a:p>
        </p:txBody>
      </p:sp>
      <p:sp>
        <p:nvSpPr>
          <p:cNvPr id="7" name="Slide Number Placeholder 5"/>
          <p:cNvSpPr>
            <a:spLocks noGrp="1"/>
          </p:cNvSpPr>
          <p:nvPr>
            <p:ph type="sldNum" sz="quarter" idx="12"/>
          </p:nvPr>
        </p:nvSpPr>
        <p:spPr/>
        <p:txBody>
          <a:bodyPr/>
          <a:lstStyle>
            <a:lvl1pPr>
              <a:defRPr/>
            </a:lvl1pPr>
          </a:lstStyle>
          <a:p>
            <a:fld id="{36100EF7-91C5-40F8-95E4-A9BCE08D0572}"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E29BA2D3-7BA7-4E8A-9F7E-06D49E2476AC}" type="datetimeFigureOut">
              <a:rPr lang="sr-Cyrl-RS"/>
              <a:pPr>
                <a:defRPr/>
              </a:pPr>
              <a:t>29.7.2019.</a:t>
            </a:fld>
            <a:endParaRPr lang="sr-Cyrl-R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sr-Cyrl-R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61E3E71A-7840-465A-84F5-AF76C3EDBE74}"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95"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ndara" panose="020E0502030303020204" pitchFamily="34" charset="0"/>
        </a:defRPr>
      </a:lvl2pPr>
      <a:lvl3pPr algn="l" rtl="0" eaLnBrk="0" fontAlgn="base" hangingPunct="0">
        <a:lnSpc>
          <a:spcPct val="90000"/>
        </a:lnSpc>
        <a:spcBef>
          <a:spcPct val="0"/>
        </a:spcBef>
        <a:spcAft>
          <a:spcPct val="0"/>
        </a:spcAft>
        <a:defRPr sz="4400">
          <a:solidFill>
            <a:schemeClr val="tx1"/>
          </a:solidFill>
          <a:latin typeface="Candara" panose="020E0502030303020204" pitchFamily="34" charset="0"/>
        </a:defRPr>
      </a:lvl3pPr>
      <a:lvl4pPr algn="l" rtl="0" eaLnBrk="0" fontAlgn="base" hangingPunct="0">
        <a:lnSpc>
          <a:spcPct val="90000"/>
        </a:lnSpc>
        <a:spcBef>
          <a:spcPct val="0"/>
        </a:spcBef>
        <a:spcAft>
          <a:spcPct val="0"/>
        </a:spcAft>
        <a:defRPr sz="4400">
          <a:solidFill>
            <a:schemeClr val="tx1"/>
          </a:solidFill>
          <a:latin typeface="Candara" panose="020E0502030303020204" pitchFamily="34" charset="0"/>
        </a:defRPr>
      </a:lvl4pPr>
      <a:lvl5pPr algn="l" rtl="0" eaLnBrk="0" fontAlgn="base" hangingPunct="0">
        <a:lnSpc>
          <a:spcPct val="90000"/>
        </a:lnSpc>
        <a:spcBef>
          <a:spcPct val="0"/>
        </a:spcBef>
        <a:spcAft>
          <a:spcPct val="0"/>
        </a:spcAft>
        <a:defRPr sz="4400">
          <a:solidFill>
            <a:schemeClr val="tx1"/>
          </a:solidFill>
          <a:latin typeface="Candara" panose="020E0502030303020204" pitchFamily="34" charset="0"/>
        </a:defRPr>
      </a:lvl5pPr>
      <a:lvl6pPr marL="457200" algn="l" rtl="0" fontAlgn="base">
        <a:lnSpc>
          <a:spcPct val="90000"/>
        </a:lnSpc>
        <a:spcBef>
          <a:spcPct val="0"/>
        </a:spcBef>
        <a:spcAft>
          <a:spcPct val="0"/>
        </a:spcAft>
        <a:defRPr sz="4400">
          <a:solidFill>
            <a:schemeClr val="tx1"/>
          </a:solidFill>
          <a:latin typeface="Candara" panose="020E0502030303020204" pitchFamily="34" charset="0"/>
        </a:defRPr>
      </a:lvl6pPr>
      <a:lvl7pPr marL="914400" algn="l" rtl="0" fontAlgn="base">
        <a:lnSpc>
          <a:spcPct val="90000"/>
        </a:lnSpc>
        <a:spcBef>
          <a:spcPct val="0"/>
        </a:spcBef>
        <a:spcAft>
          <a:spcPct val="0"/>
        </a:spcAft>
        <a:defRPr sz="4400">
          <a:solidFill>
            <a:schemeClr val="tx1"/>
          </a:solidFill>
          <a:latin typeface="Candara" panose="020E0502030303020204" pitchFamily="34" charset="0"/>
        </a:defRPr>
      </a:lvl7pPr>
      <a:lvl8pPr marL="1371600" algn="l" rtl="0" fontAlgn="base">
        <a:lnSpc>
          <a:spcPct val="90000"/>
        </a:lnSpc>
        <a:spcBef>
          <a:spcPct val="0"/>
        </a:spcBef>
        <a:spcAft>
          <a:spcPct val="0"/>
        </a:spcAft>
        <a:defRPr sz="4400">
          <a:solidFill>
            <a:schemeClr val="tx1"/>
          </a:solidFill>
          <a:latin typeface="Candara" panose="020E0502030303020204" pitchFamily="34" charset="0"/>
        </a:defRPr>
      </a:lvl8pPr>
      <a:lvl9pPr marL="1828800" algn="l" rtl="0" fontAlgn="base">
        <a:lnSpc>
          <a:spcPct val="90000"/>
        </a:lnSpc>
        <a:spcBef>
          <a:spcPct val="0"/>
        </a:spcBef>
        <a:spcAft>
          <a:spcPct val="0"/>
        </a:spcAft>
        <a:defRPr sz="4400">
          <a:solidFill>
            <a:schemeClr val="tx1"/>
          </a:solidFill>
          <a:latin typeface="Candara" panose="020E050203030302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3.jpe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png"/><Relationship Id="rId9" Type="http://schemas.openxmlformats.org/officeDocument/2006/relationships/image" Target="../media/image2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ctrTitle"/>
          </p:nvPr>
        </p:nvSpPr>
        <p:spPr>
          <a:xfrm>
            <a:off x="1476499" y="1288618"/>
            <a:ext cx="9144000" cy="2024598"/>
          </a:xfrm>
        </p:spPr>
        <p:txBody>
          <a:bodyPr/>
          <a:lstStyle/>
          <a:p>
            <a:r>
              <a:rPr lang="en-US" sz="3200" b="1" dirty="0" smtClean="0">
                <a:solidFill>
                  <a:schemeClr val="accent5">
                    <a:lumMod val="75000"/>
                  </a:schemeClr>
                </a:solidFill>
              </a:rPr>
              <a:t>S</a:t>
            </a:r>
            <a:r>
              <a:rPr lang="en-US" sz="3200" b="1" dirty="0" smtClean="0"/>
              <a:t>oil </a:t>
            </a:r>
            <a:r>
              <a:rPr lang="en-US" sz="3200" b="1" dirty="0" smtClean="0">
                <a:solidFill>
                  <a:schemeClr val="accent5">
                    <a:lumMod val="75000"/>
                  </a:schemeClr>
                </a:solidFill>
              </a:rPr>
              <a:t>E</a:t>
            </a:r>
            <a:r>
              <a:rPr lang="en-US" sz="3200" b="1" dirty="0" smtClean="0"/>
              <a:t>rosion and </a:t>
            </a:r>
            <a:r>
              <a:rPr lang="en-US" sz="3200" b="1" dirty="0" smtClean="0">
                <a:solidFill>
                  <a:schemeClr val="accent5">
                    <a:lumMod val="75000"/>
                  </a:schemeClr>
                </a:solidFill>
              </a:rPr>
              <a:t>To</a:t>
            </a:r>
            <a:r>
              <a:rPr lang="en-US" sz="3200" b="1" dirty="0" smtClean="0"/>
              <a:t>rrential </a:t>
            </a:r>
            <a:r>
              <a:rPr lang="en-US" sz="3200" b="1" dirty="0" smtClean="0">
                <a:solidFill>
                  <a:schemeClr val="accent5">
                    <a:lumMod val="75000"/>
                  </a:schemeClr>
                </a:solidFill>
              </a:rPr>
              <a:t>F</a:t>
            </a:r>
            <a:r>
              <a:rPr lang="en-US" sz="3200" b="1" dirty="0" smtClean="0"/>
              <a:t>lood  Prevention: Curriculum Development at the Universities of Western Balkan Countries</a:t>
            </a:r>
          </a:p>
        </p:txBody>
      </p:sp>
      <p:sp>
        <p:nvSpPr>
          <p:cNvPr id="3075" name="Subtitle 2"/>
          <p:cNvSpPr>
            <a:spLocks noGrp="1"/>
          </p:cNvSpPr>
          <p:nvPr>
            <p:ph type="subTitle" idx="1"/>
          </p:nvPr>
        </p:nvSpPr>
        <p:spPr/>
        <p:txBody>
          <a:bodyPr/>
          <a:lstStyle/>
          <a:p>
            <a:r>
              <a:rPr lang="sr-Latn-RS" b="1" dirty="0" smtClean="0"/>
              <a:t>Presentation of the SETOF project</a:t>
            </a:r>
          </a:p>
          <a:p>
            <a:endParaRPr lang="sr-Latn-RS" dirty="0" smtClean="0"/>
          </a:p>
          <a:p>
            <a:pPr>
              <a:spcBef>
                <a:spcPts val="600"/>
              </a:spcBef>
            </a:pPr>
            <a:r>
              <a:rPr lang="sr-Latn-RS" dirty="0" smtClean="0"/>
              <a:t>Project coordinator</a:t>
            </a:r>
          </a:p>
          <a:p>
            <a:pPr>
              <a:spcBef>
                <a:spcPts val="600"/>
              </a:spcBef>
            </a:pPr>
            <a:r>
              <a:rPr lang="sr-Latn-RS" dirty="0" smtClean="0"/>
              <a:t>University of Belgrade</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475012"/>
            <a:ext cx="10515600" cy="736271"/>
          </a:xfrm>
        </p:spPr>
        <p:txBody>
          <a:bodyPr/>
          <a:lstStyle/>
          <a:p>
            <a:pPr algn="ctr"/>
            <a:r>
              <a:rPr lang="en-US" sz="3200" b="1" dirty="0" smtClean="0">
                <a:solidFill>
                  <a:schemeClr val="tx2"/>
                </a:solidFill>
              </a:rPr>
              <a:t>Work packages</a:t>
            </a:r>
            <a:endParaRPr lang="en-US" sz="3200" dirty="0"/>
          </a:p>
        </p:txBody>
      </p:sp>
      <p:sp>
        <p:nvSpPr>
          <p:cNvPr id="3" name="Content Placeholder 2"/>
          <p:cNvSpPr>
            <a:spLocks noGrp="1"/>
          </p:cNvSpPr>
          <p:nvPr>
            <p:ph sz="half" idx="1"/>
          </p:nvPr>
        </p:nvSpPr>
        <p:spPr>
          <a:xfrm>
            <a:off x="861951" y="1980004"/>
            <a:ext cx="5181600" cy="3233263"/>
          </a:xfrm>
        </p:spPr>
        <p:txBody>
          <a:bodyPr/>
          <a:lstStyle/>
          <a:p>
            <a:pPr>
              <a:spcBef>
                <a:spcPts val="0"/>
              </a:spcBef>
            </a:pPr>
            <a:r>
              <a:rPr lang="sr-Latn-RS" sz="2200" b="1" dirty="0" smtClean="0"/>
              <a:t>WP3 – </a:t>
            </a:r>
            <a:r>
              <a:rPr lang="en-GB" sz="2200" b="1" dirty="0" smtClean="0"/>
              <a:t>DEVELOPMENT</a:t>
            </a:r>
            <a:endParaRPr lang="sr-Latn-RS" sz="2200" b="1" dirty="0" smtClean="0"/>
          </a:p>
          <a:p>
            <a:pPr>
              <a:spcBef>
                <a:spcPts val="0"/>
              </a:spcBef>
              <a:buNone/>
            </a:pPr>
            <a:r>
              <a:rPr lang="sr-Latn-RS" sz="2200" b="1" dirty="0" smtClean="0"/>
              <a:t>Title:</a:t>
            </a:r>
            <a:r>
              <a:rPr lang="en-GB" sz="2200" b="1" dirty="0" smtClean="0"/>
              <a:t> </a:t>
            </a:r>
            <a:r>
              <a:rPr lang="en-GB" sz="2200" b="1" dirty="0" smtClean="0">
                <a:solidFill>
                  <a:srgbClr val="2AA9A6"/>
                </a:solidFill>
              </a:rPr>
              <a:t>Implementation of developed curricula and training</a:t>
            </a:r>
            <a:endParaRPr lang="sr-Latn-RS" sz="2200" b="1" dirty="0" smtClean="0">
              <a:solidFill>
                <a:srgbClr val="2AA9A6"/>
              </a:solidFill>
            </a:endParaRPr>
          </a:p>
          <a:p>
            <a:pPr>
              <a:spcBef>
                <a:spcPts val="0"/>
              </a:spcBef>
              <a:buNone/>
            </a:pPr>
            <a:r>
              <a:rPr lang="sr-Latn-RS" sz="2200" b="1" dirty="0" smtClean="0"/>
              <a:t>Leader:</a:t>
            </a:r>
            <a:r>
              <a:rPr lang="en-GB" sz="2200" b="1" dirty="0" smtClean="0"/>
              <a:t> University of </a:t>
            </a:r>
            <a:r>
              <a:rPr lang="en-GB" sz="2200" b="1" dirty="0" err="1" smtClean="0"/>
              <a:t>Banja</a:t>
            </a:r>
            <a:r>
              <a:rPr lang="en-GB" sz="2200" b="1" dirty="0" smtClean="0"/>
              <a:t> Luka </a:t>
            </a:r>
            <a:endParaRPr lang="sr-Latn-RS" sz="2200" b="1" dirty="0" smtClean="0"/>
          </a:p>
          <a:p>
            <a:pPr>
              <a:spcBef>
                <a:spcPts val="0"/>
              </a:spcBef>
              <a:buNone/>
            </a:pPr>
            <a:r>
              <a:rPr lang="en-US" sz="2200" dirty="0" smtClean="0"/>
              <a:t>Duration:</a:t>
            </a:r>
            <a:r>
              <a:rPr lang="sr-Latn-RS" sz="2200" dirty="0" smtClean="0"/>
              <a:t> </a:t>
            </a:r>
            <a:r>
              <a:rPr lang="en-GB" sz="2200" dirty="0" smtClean="0"/>
              <a:t>15</a:t>
            </a:r>
            <a:r>
              <a:rPr lang="sr-Latn-RS" sz="2200" dirty="0" smtClean="0"/>
              <a:t>.</a:t>
            </a:r>
            <a:r>
              <a:rPr lang="en-GB" sz="2200" dirty="0" smtClean="0"/>
              <a:t>1</a:t>
            </a:r>
            <a:r>
              <a:rPr lang="sr-Latn-RS" sz="2200" dirty="0" smtClean="0"/>
              <a:t>1.</a:t>
            </a:r>
            <a:r>
              <a:rPr lang="en-GB" sz="2200" dirty="0" smtClean="0"/>
              <a:t>2020</a:t>
            </a:r>
            <a:r>
              <a:rPr lang="sr-Latn-RS" sz="2200" dirty="0" smtClean="0"/>
              <a:t> - </a:t>
            </a:r>
            <a:r>
              <a:rPr lang="en-GB" sz="2200" dirty="0" smtClean="0"/>
              <a:t>15-1</a:t>
            </a:r>
            <a:r>
              <a:rPr lang="sr-Latn-RS" sz="2200" dirty="0" smtClean="0"/>
              <a:t>1</a:t>
            </a:r>
            <a:r>
              <a:rPr lang="en-GB" sz="2200" dirty="0" smtClean="0"/>
              <a:t>-2021</a:t>
            </a:r>
            <a:endParaRPr lang="sr-Latn-RS" sz="2200" dirty="0" smtClean="0"/>
          </a:p>
          <a:p>
            <a:pPr>
              <a:spcBef>
                <a:spcPts val="0"/>
              </a:spcBef>
              <a:buNone/>
            </a:pPr>
            <a:endParaRPr lang="sr-Latn-RS" sz="1600" b="1" dirty="0" smtClean="0"/>
          </a:p>
          <a:p>
            <a:pPr lvl="0">
              <a:spcBef>
                <a:spcPts val="0"/>
              </a:spcBef>
              <a:buNone/>
            </a:pPr>
            <a:r>
              <a:rPr lang="sr-Latn-RS" sz="1600" b="1" dirty="0" smtClean="0"/>
              <a:t>Activities: </a:t>
            </a:r>
          </a:p>
          <a:p>
            <a:pPr>
              <a:spcBef>
                <a:spcPts val="0"/>
              </a:spcBef>
            </a:pPr>
            <a:r>
              <a:rPr lang="en-GB" sz="1600" dirty="0" smtClean="0"/>
              <a:t>New bachelor subjects implemented</a:t>
            </a:r>
            <a:endParaRPr lang="en-US" sz="1600" dirty="0" smtClean="0"/>
          </a:p>
          <a:p>
            <a:pPr>
              <a:spcBef>
                <a:spcPts val="0"/>
              </a:spcBef>
            </a:pPr>
            <a:r>
              <a:rPr lang="en-GB" sz="1600" dirty="0" smtClean="0"/>
              <a:t>New master programme implemented</a:t>
            </a:r>
            <a:endParaRPr lang="en-US" sz="1600" dirty="0" smtClean="0"/>
          </a:p>
          <a:p>
            <a:pPr>
              <a:spcBef>
                <a:spcPts val="0"/>
              </a:spcBef>
            </a:pPr>
            <a:r>
              <a:rPr lang="en-GB" sz="1600" dirty="0" smtClean="0"/>
              <a:t>Evaluation of syllabi</a:t>
            </a:r>
            <a:endParaRPr lang="en-US" sz="1600" dirty="0" smtClean="0"/>
          </a:p>
          <a:p>
            <a:pPr>
              <a:spcBef>
                <a:spcPts val="0"/>
              </a:spcBef>
            </a:pPr>
            <a:r>
              <a:rPr lang="en-GB" sz="1600" dirty="0" smtClean="0"/>
              <a:t>Report of master and bachelor curricula quality</a:t>
            </a:r>
            <a:endParaRPr lang="en-US" sz="1600" dirty="0"/>
          </a:p>
        </p:txBody>
      </p:sp>
      <p:sp>
        <p:nvSpPr>
          <p:cNvPr id="4" name="Content Placeholder 3"/>
          <p:cNvSpPr>
            <a:spLocks noGrp="1"/>
          </p:cNvSpPr>
          <p:nvPr>
            <p:ph sz="half" idx="2"/>
          </p:nvPr>
        </p:nvSpPr>
        <p:spPr>
          <a:xfrm>
            <a:off x="6148450" y="1980003"/>
            <a:ext cx="5560620" cy="3185762"/>
          </a:xfrm>
        </p:spPr>
        <p:txBody>
          <a:bodyPr/>
          <a:lstStyle/>
          <a:p>
            <a:pPr>
              <a:spcBef>
                <a:spcPts val="0"/>
              </a:spcBef>
              <a:defRPr/>
            </a:pPr>
            <a:r>
              <a:rPr lang="sr-Latn-RS" sz="2200" b="1" dirty="0" smtClean="0"/>
              <a:t>WP 4 </a:t>
            </a:r>
            <a:r>
              <a:rPr lang="sr-Latn-RS" sz="2200" dirty="0" smtClean="0"/>
              <a:t>-</a:t>
            </a:r>
            <a:r>
              <a:rPr lang="en-GB" sz="2200" b="1" dirty="0" smtClean="0"/>
              <a:t>QUALITY PLAN</a:t>
            </a:r>
            <a:endParaRPr lang="sr-Latn-RS" sz="2200" b="1" dirty="0" smtClean="0"/>
          </a:p>
          <a:p>
            <a:pPr lvl="0">
              <a:spcBef>
                <a:spcPts val="0"/>
              </a:spcBef>
              <a:buNone/>
              <a:defRPr/>
            </a:pPr>
            <a:r>
              <a:rPr lang="sr-Latn-RS" sz="2200" b="1" dirty="0" smtClean="0"/>
              <a:t>Title: </a:t>
            </a:r>
            <a:r>
              <a:rPr lang="en-GB" sz="2200" b="1" dirty="0" smtClean="0">
                <a:solidFill>
                  <a:srgbClr val="2AA9A6"/>
                </a:solidFill>
              </a:rPr>
              <a:t>Quality plan and monitoring</a:t>
            </a:r>
            <a:endParaRPr lang="sr-Latn-RS" sz="2200" b="1" dirty="0" smtClean="0">
              <a:solidFill>
                <a:srgbClr val="2AA9A6"/>
              </a:solidFill>
            </a:endParaRPr>
          </a:p>
          <a:p>
            <a:pPr lvl="0">
              <a:spcBef>
                <a:spcPts val="0"/>
              </a:spcBef>
              <a:buNone/>
              <a:defRPr/>
            </a:pPr>
            <a:r>
              <a:rPr lang="sr-Latn-RS" sz="2200" b="1" dirty="0" smtClean="0"/>
              <a:t>Leader:</a:t>
            </a:r>
            <a:r>
              <a:rPr lang="it-IT" sz="2200" b="1" dirty="0" smtClean="0"/>
              <a:t> University</a:t>
            </a:r>
            <a:r>
              <a:rPr lang="sr-Latn-RS" sz="2200" b="1" dirty="0" smtClean="0"/>
              <a:t> </a:t>
            </a:r>
            <a:r>
              <a:rPr lang="it-IT" sz="2200" b="1" dirty="0" smtClean="0"/>
              <a:t>Mediterranea of Reggio Calabria</a:t>
            </a:r>
            <a:r>
              <a:rPr lang="sr-Latn-RS" sz="2200" b="1" dirty="0" smtClean="0"/>
              <a:t> </a:t>
            </a:r>
          </a:p>
          <a:p>
            <a:pPr>
              <a:spcBef>
                <a:spcPts val="0"/>
              </a:spcBef>
              <a:defRPr/>
            </a:pPr>
            <a:r>
              <a:rPr lang="en-US" sz="2200" dirty="0" smtClean="0"/>
              <a:t>Duration:</a:t>
            </a:r>
            <a:r>
              <a:rPr lang="en-GB" sz="2200" dirty="0" smtClean="0"/>
              <a:t> 15</a:t>
            </a:r>
            <a:r>
              <a:rPr lang="sr-Latn-RS" sz="2200" dirty="0" smtClean="0"/>
              <a:t>.</a:t>
            </a:r>
            <a:r>
              <a:rPr lang="en-GB" sz="2200" dirty="0" smtClean="0"/>
              <a:t>1</a:t>
            </a:r>
            <a:r>
              <a:rPr lang="sr-Latn-RS" sz="2200" dirty="0" smtClean="0"/>
              <a:t>1.</a:t>
            </a:r>
            <a:r>
              <a:rPr lang="en-GB" sz="2200" dirty="0" smtClean="0"/>
              <a:t>2018</a:t>
            </a:r>
            <a:r>
              <a:rPr lang="sr-Latn-RS" sz="2200" dirty="0" smtClean="0"/>
              <a:t> – </a:t>
            </a:r>
            <a:r>
              <a:rPr lang="en-GB" sz="2200" dirty="0" smtClean="0"/>
              <a:t>15</a:t>
            </a:r>
            <a:r>
              <a:rPr lang="sr-Latn-RS" sz="2200" dirty="0" smtClean="0"/>
              <a:t>.</a:t>
            </a:r>
            <a:r>
              <a:rPr lang="en-GB" sz="2200" dirty="0" smtClean="0"/>
              <a:t>1</a:t>
            </a:r>
            <a:r>
              <a:rPr lang="sr-Latn-RS" sz="2200" dirty="0" smtClean="0"/>
              <a:t>1.</a:t>
            </a:r>
            <a:r>
              <a:rPr lang="en-GB" sz="2200" dirty="0" smtClean="0"/>
              <a:t>2021</a:t>
            </a:r>
            <a:endParaRPr lang="sr-Latn-RS" sz="2200" dirty="0" smtClean="0"/>
          </a:p>
          <a:p>
            <a:pPr>
              <a:spcBef>
                <a:spcPts val="0"/>
              </a:spcBef>
              <a:defRPr/>
            </a:pPr>
            <a:endParaRPr lang="en-US" sz="1600" dirty="0" smtClean="0"/>
          </a:p>
          <a:p>
            <a:pPr>
              <a:spcBef>
                <a:spcPts val="0"/>
              </a:spcBef>
              <a:buNone/>
              <a:defRPr/>
            </a:pPr>
            <a:r>
              <a:rPr lang="sr-Latn-RS" sz="1600" b="1" dirty="0" smtClean="0"/>
              <a:t>Activities: </a:t>
            </a:r>
          </a:p>
          <a:p>
            <a:pPr>
              <a:spcBef>
                <a:spcPts val="0"/>
              </a:spcBef>
            </a:pPr>
            <a:r>
              <a:rPr lang="en-GB" sz="1600" dirty="0" smtClean="0"/>
              <a:t>Quality plan established</a:t>
            </a:r>
            <a:endParaRPr lang="en-US" sz="1600" dirty="0" smtClean="0"/>
          </a:p>
          <a:p>
            <a:pPr>
              <a:spcBef>
                <a:spcPts val="0"/>
              </a:spcBef>
            </a:pPr>
            <a:r>
              <a:rPr lang="en-GB" sz="1600" dirty="0" smtClean="0"/>
              <a:t>Quality control according to the adopted plan and measures for improving</a:t>
            </a:r>
            <a:endParaRPr lang="en-US" sz="1600" dirty="0" smtClean="0"/>
          </a:p>
          <a:p>
            <a:pPr>
              <a:spcBef>
                <a:spcPts val="0"/>
              </a:spcBef>
            </a:pPr>
            <a:r>
              <a:rPr lang="en-GB" sz="1600" dirty="0" smtClean="0"/>
              <a:t>External financial control</a:t>
            </a:r>
            <a:endParaRPr lang="en-US" sz="1600" dirty="0" smtClean="0"/>
          </a:p>
          <a:p>
            <a:pPr>
              <a:spcBef>
                <a:spcPts val="0"/>
              </a:spcBef>
            </a:pPr>
            <a:r>
              <a:rPr lang="en-GB" sz="1600" dirty="0" smtClean="0"/>
              <a:t>Quality assurance Committee meetings</a:t>
            </a:r>
            <a:endParaRPr lang="sr-Latn-RS" sz="1600" b="1" dirty="0" smtClean="0"/>
          </a:p>
          <a:p>
            <a:pPr lvl="0">
              <a:spcBef>
                <a:spcPts val="0"/>
              </a:spcBef>
              <a:defRPr/>
            </a:pPr>
            <a:endParaRPr lang="sr-Latn-RS" sz="1600" b="1" dirty="0" smtClean="0"/>
          </a:p>
          <a:p>
            <a:pPr>
              <a:spcBef>
                <a:spcPts val="0"/>
              </a:spcBef>
            </a:pPr>
            <a:endParaRPr lang="en-US" sz="16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3600" b="1" dirty="0" smtClean="0">
                <a:solidFill>
                  <a:schemeClr val="tx2"/>
                </a:solidFill>
              </a:rPr>
              <a:t>Work packages</a:t>
            </a:r>
            <a:endParaRPr lang="en-US" sz="3600" b="1" dirty="0"/>
          </a:p>
        </p:txBody>
      </p:sp>
      <p:sp>
        <p:nvSpPr>
          <p:cNvPr id="6" name="Content Placeholder 5"/>
          <p:cNvSpPr>
            <a:spLocks noGrp="1"/>
          </p:cNvSpPr>
          <p:nvPr>
            <p:ph sz="half" idx="1"/>
          </p:nvPr>
        </p:nvSpPr>
        <p:spPr>
          <a:xfrm>
            <a:off x="493815" y="1861253"/>
            <a:ext cx="5574476" cy="3494518"/>
          </a:xfrm>
        </p:spPr>
        <p:txBody>
          <a:bodyPr/>
          <a:lstStyle/>
          <a:p>
            <a:pPr lvl="0">
              <a:spcBef>
                <a:spcPts val="0"/>
              </a:spcBef>
              <a:defRPr/>
            </a:pPr>
            <a:r>
              <a:rPr lang="sr-Latn-RS" sz="2200" b="1" dirty="0" smtClean="0"/>
              <a:t>WP5 – </a:t>
            </a:r>
            <a:r>
              <a:rPr lang="en-GB" sz="2200" b="1" dirty="0" smtClean="0"/>
              <a:t>DISSEMINATION &amp; EXPLOITATION</a:t>
            </a:r>
            <a:endParaRPr lang="sr-Latn-RS" sz="2200" b="1" dirty="0" smtClean="0"/>
          </a:p>
          <a:p>
            <a:pPr lvl="0">
              <a:spcBef>
                <a:spcPts val="0"/>
              </a:spcBef>
              <a:buNone/>
              <a:defRPr/>
            </a:pPr>
            <a:r>
              <a:rPr lang="sr-Latn-RS" sz="2200" b="1" dirty="0" smtClean="0"/>
              <a:t>Title:</a:t>
            </a:r>
            <a:r>
              <a:rPr lang="en-GB" sz="2200" b="1" dirty="0" smtClean="0"/>
              <a:t> </a:t>
            </a:r>
            <a:r>
              <a:rPr lang="en-GB" sz="2200" b="1" dirty="0" smtClean="0">
                <a:solidFill>
                  <a:srgbClr val="2AA9A6"/>
                </a:solidFill>
              </a:rPr>
              <a:t>Dissemination of project results </a:t>
            </a:r>
            <a:endParaRPr lang="sr-Latn-RS" sz="2200" b="1" dirty="0" smtClean="0">
              <a:solidFill>
                <a:srgbClr val="2AA9A6"/>
              </a:solidFill>
            </a:endParaRPr>
          </a:p>
          <a:p>
            <a:pPr lvl="0">
              <a:spcBef>
                <a:spcPts val="0"/>
              </a:spcBef>
              <a:buNone/>
              <a:defRPr/>
            </a:pPr>
            <a:r>
              <a:rPr lang="sr-Latn-RS" sz="2200" b="1" dirty="0" smtClean="0"/>
              <a:t>Leader:</a:t>
            </a:r>
            <a:r>
              <a:rPr lang="en-GB" sz="2200" b="1" dirty="0" smtClean="0"/>
              <a:t> University of </a:t>
            </a:r>
            <a:r>
              <a:rPr lang="en-GB" sz="2200" b="1" dirty="0" err="1" smtClean="0"/>
              <a:t>Niš</a:t>
            </a:r>
            <a:r>
              <a:rPr lang="en-GB" sz="2200" b="1" dirty="0" smtClean="0"/>
              <a:t> </a:t>
            </a:r>
            <a:endParaRPr lang="sr-Latn-RS" sz="2200" b="1" dirty="0" smtClean="0"/>
          </a:p>
          <a:p>
            <a:pPr lvl="0">
              <a:spcBef>
                <a:spcPts val="0"/>
              </a:spcBef>
              <a:buNone/>
              <a:defRPr/>
            </a:pPr>
            <a:r>
              <a:rPr lang="en-US" sz="2200" dirty="0" smtClean="0"/>
              <a:t>Duration:</a:t>
            </a:r>
            <a:r>
              <a:rPr lang="sr-Latn-RS" sz="2200" dirty="0" smtClean="0"/>
              <a:t> </a:t>
            </a:r>
            <a:r>
              <a:rPr lang="en-GB" sz="2400" dirty="0" smtClean="0"/>
              <a:t>15</a:t>
            </a:r>
            <a:r>
              <a:rPr lang="sr-Latn-RS" sz="2400" dirty="0" smtClean="0"/>
              <a:t>.</a:t>
            </a:r>
            <a:r>
              <a:rPr lang="en-GB" sz="2400" dirty="0" smtClean="0"/>
              <a:t>1</a:t>
            </a:r>
            <a:r>
              <a:rPr lang="sr-Latn-RS" sz="2400" dirty="0" smtClean="0"/>
              <a:t>2.</a:t>
            </a:r>
            <a:r>
              <a:rPr lang="en-GB" sz="2400" dirty="0" smtClean="0"/>
              <a:t>2018</a:t>
            </a:r>
            <a:r>
              <a:rPr lang="sr-Latn-RS" sz="2400" dirty="0" smtClean="0"/>
              <a:t> – </a:t>
            </a:r>
            <a:r>
              <a:rPr lang="en-GB" sz="2400" dirty="0" smtClean="0"/>
              <a:t>15</a:t>
            </a:r>
            <a:r>
              <a:rPr lang="sr-Latn-RS" sz="2400" dirty="0" smtClean="0"/>
              <a:t>.</a:t>
            </a:r>
            <a:r>
              <a:rPr lang="en-GB" sz="2400" dirty="0" smtClean="0"/>
              <a:t>1</a:t>
            </a:r>
            <a:r>
              <a:rPr lang="sr-Latn-RS" sz="2400" dirty="0" smtClean="0"/>
              <a:t>1.</a:t>
            </a:r>
            <a:r>
              <a:rPr lang="en-GB" sz="2400" dirty="0" smtClean="0"/>
              <a:t>2021</a:t>
            </a:r>
            <a:endParaRPr lang="sr-Latn-RS" sz="2200" dirty="0" smtClean="0"/>
          </a:p>
          <a:p>
            <a:pPr lvl="0">
              <a:spcBef>
                <a:spcPts val="0"/>
              </a:spcBef>
              <a:defRPr/>
            </a:pPr>
            <a:endParaRPr lang="sr-Latn-RS" sz="1600" b="1" dirty="0" smtClean="0"/>
          </a:p>
          <a:p>
            <a:pPr>
              <a:spcBef>
                <a:spcPts val="0"/>
              </a:spcBef>
              <a:defRPr/>
            </a:pPr>
            <a:r>
              <a:rPr lang="sr-Latn-RS" sz="1600" b="1" dirty="0" smtClean="0"/>
              <a:t>Activities: </a:t>
            </a:r>
          </a:p>
          <a:p>
            <a:pPr>
              <a:spcBef>
                <a:spcPts val="0"/>
              </a:spcBef>
            </a:pPr>
            <a:r>
              <a:rPr lang="en-GB" sz="1600" dirty="0" smtClean="0"/>
              <a:t>Project website created and maintenance</a:t>
            </a:r>
            <a:endParaRPr lang="en-US" sz="1600" dirty="0" smtClean="0"/>
          </a:p>
          <a:p>
            <a:pPr>
              <a:spcBef>
                <a:spcPts val="0"/>
              </a:spcBef>
            </a:pPr>
            <a:r>
              <a:rPr lang="en-GB" sz="1600" dirty="0" smtClean="0"/>
              <a:t>- Establish dissemination plan</a:t>
            </a:r>
            <a:endParaRPr lang="en-US" sz="1600" dirty="0" smtClean="0"/>
          </a:p>
          <a:p>
            <a:pPr>
              <a:spcBef>
                <a:spcPts val="0"/>
              </a:spcBef>
            </a:pPr>
            <a:r>
              <a:rPr lang="en-GB" sz="1600" dirty="0" smtClean="0"/>
              <a:t>- Promotion material created</a:t>
            </a:r>
            <a:endParaRPr lang="en-US" sz="1600" dirty="0" smtClean="0"/>
          </a:p>
          <a:p>
            <a:pPr>
              <a:spcBef>
                <a:spcPts val="0"/>
              </a:spcBef>
            </a:pPr>
            <a:r>
              <a:rPr lang="en-GB" sz="1600" dirty="0" smtClean="0"/>
              <a:t>- Trainings plan defined and adopted</a:t>
            </a:r>
            <a:endParaRPr lang="en-US" sz="1600" dirty="0" smtClean="0"/>
          </a:p>
          <a:p>
            <a:pPr>
              <a:spcBef>
                <a:spcPts val="0"/>
              </a:spcBef>
            </a:pPr>
            <a:r>
              <a:rPr lang="en-GB" sz="1600" dirty="0" smtClean="0"/>
              <a:t>- Promotion trainings with engineers in enterprises</a:t>
            </a:r>
            <a:endParaRPr lang="en-US" sz="1600" dirty="0" smtClean="0"/>
          </a:p>
          <a:p>
            <a:pPr>
              <a:spcBef>
                <a:spcPts val="0"/>
              </a:spcBef>
            </a:pPr>
            <a:r>
              <a:rPr lang="en-GB" sz="1600" dirty="0" smtClean="0"/>
              <a:t>- Trainings in local communities</a:t>
            </a:r>
            <a:endParaRPr lang="sr-Latn-RS" sz="1600" b="1" dirty="0" smtClean="0"/>
          </a:p>
          <a:p>
            <a:pPr lvl="0">
              <a:spcBef>
                <a:spcPts val="0"/>
              </a:spcBef>
              <a:defRPr/>
            </a:pPr>
            <a:endParaRPr lang="sr-Latn-RS" sz="1600" b="1" dirty="0" smtClean="0"/>
          </a:p>
          <a:p>
            <a:pPr>
              <a:spcBef>
                <a:spcPts val="0"/>
              </a:spcBef>
            </a:pPr>
            <a:endParaRPr lang="en-US" sz="1600" dirty="0"/>
          </a:p>
        </p:txBody>
      </p:sp>
      <p:sp>
        <p:nvSpPr>
          <p:cNvPr id="7" name="Content Placeholder 6"/>
          <p:cNvSpPr>
            <a:spLocks noGrp="1"/>
          </p:cNvSpPr>
          <p:nvPr>
            <p:ph sz="half" idx="2"/>
          </p:nvPr>
        </p:nvSpPr>
        <p:spPr>
          <a:xfrm>
            <a:off x="6255328" y="1861251"/>
            <a:ext cx="5560622" cy="3221388"/>
          </a:xfrm>
        </p:spPr>
        <p:txBody>
          <a:bodyPr/>
          <a:lstStyle/>
          <a:p>
            <a:pPr lvl="0">
              <a:spcBef>
                <a:spcPts val="0"/>
              </a:spcBef>
              <a:defRPr/>
            </a:pPr>
            <a:r>
              <a:rPr lang="sr-Latn-RS" sz="2200" b="1" dirty="0" smtClean="0"/>
              <a:t>WP6 – </a:t>
            </a:r>
            <a:r>
              <a:rPr lang="en-GB" sz="2200" b="1" dirty="0" smtClean="0"/>
              <a:t>DISSEMINATION &amp; EXPLOITATION</a:t>
            </a:r>
            <a:endParaRPr lang="sr-Latn-RS" sz="2200" b="1" dirty="0" smtClean="0"/>
          </a:p>
          <a:p>
            <a:pPr lvl="0">
              <a:spcBef>
                <a:spcPts val="0"/>
              </a:spcBef>
              <a:buNone/>
              <a:defRPr/>
            </a:pPr>
            <a:r>
              <a:rPr lang="sr-Latn-RS" sz="2200" b="1" dirty="0" smtClean="0"/>
              <a:t>Title:</a:t>
            </a:r>
            <a:r>
              <a:rPr lang="en-GB" sz="2200" b="1" dirty="0" smtClean="0"/>
              <a:t> </a:t>
            </a:r>
            <a:r>
              <a:rPr lang="en-GB" sz="2200" b="1" dirty="0" smtClean="0">
                <a:solidFill>
                  <a:srgbClr val="2AA9A6"/>
                </a:solidFill>
              </a:rPr>
              <a:t>Exploitation of project results </a:t>
            </a:r>
            <a:endParaRPr lang="sr-Latn-RS" sz="2200" b="1" dirty="0" smtClean="0">
              <a:solidFill>
                <a:srgbClr val="2AA9A6"/>
              </a:solidFill>
            </a:endParaRPr>
          </a:p>
          <a:p>
            <a:pPr lvl="0">
              <a:spcBef>
                <a:spcPts val="0"/>
              </a:spcBef>
              <a:buNone/>
              <a:defRPr/>
            </a:pPr>
            <a:r>
              <a:rPr lang="sr-Latn-RS" sz="2200" b="1" dirty="0" smtClean="0"/>
              <a:t>Leader:</a:t>
            </a:r>
            <a:r>
              <a:rPr lang="en-GB" sz="2200" b="1" dirty="0" smtClean="0"/>
              <a:t> University of Sarajevo</a:t>
            </a:r>
            <a:endParaRPr lang="sr-Latn-RS" sz="2200" b="1" dirty="0" smtClean="0"/>
          </a:p>
          <a:p>
            <a:pPr lvl="0">
              <a:spcBef>
                <a:spcPts val="0"/>
              </a:spcBef>
              <a:buNone/>
              <a:defRPr/>
            </a:pPr>
            <a:r>
              <a:rPr lang="en-US" sz="2200" dirty="0" smtClean="0"/>
              <a:t>Duration:</a:t>
            </a:r>
            <a:r>
              <a:rPr lang="sr-Latn-RS" sz="2200" dirty="0" smtClean="0"/>
              <a:t> </a:t>
            </a:r>
            <a:r>
              <a:rPr lang="en-GB" sz="2400" dirty="0" smtClean="0"/>
              <a:t>15</a:t>
            </a:r>
            <a:r>
              <a:rPr lang="sr-Latn-RS" sz="2400" dirty="0" smtClean="0"/>
              <a:t>.</a:t>
            </a:r>
            <a:r>
              <a:rPr lang="en-GB" sz="2400" dirty="0" smtClean="0"/>
              <a:t>0</a:t>
            </a:r>
            <a:r>
              <a:rPr lang="sr-Latn-RS" sz="2400" dirty="0" smtClean="0"/>
              <a:t>2.</a:t>
            </a:r>
            <a:r>
              <a:rPr lang="en-GB" sz="2400" dirty="0" smtClean="0"/>
              <a:t>2019</a:t>
            </a:r>
            <a:r>
              <a:rPr lang="sr-Latn-RS" sz="2400" dirty="0" smtClean="0"/>
              <a:t> – </a:t>
            </a:r>
            <a:r>
              <a:rPr lang="en-GB" sz="2400" dirty="0" smtClean="0"/>
              <a:t>15</a:t>
            </a:r>
            <a:r>
              <a:rPr lang="sr-Latn-RS" sz="2400" dirty="0" smtClean="0"/>
              <a:t>.</a:t>
            </a:r>
            <a:r>
              <a:rPr lang="en-GB" sz="2400" dirty="0" smtClean="0"/>
              <a:t>1</a:t>
            </a:r>
            <a:r>
              <a:rPr lang="sr-Latn-RS" sz="2400" dirty="0" smtClean="0"/>
              <a:t>1.</a:t>
            </a:r>
            <a:r>
              <a:rPr lang="en-GB" sz="2400" dirty="0" smtClean="0"/>
              <a:t>2021</a:t>
            </a:r>
            <a:endParaRPr lang="sr-Latn-RS" sz="2200" dirty="0" smtClean="0"/>
          </a:p>
          <a:p>
            <a:pPr lvl="0">
              <a:spcBef>
                <a:spcPts val="0"/>
              </a:spcBef>
              <a:defRPr/>
            </a:pPr>
            <a:endParaRPr lang="sr-Latn-RS" sz="1600" b="1" dirty="0" smtClean="0"/>
          </a:p>
          <a:p>
            <a:pPr>
              <a:spcBef>
                <a:spcPts val="0"/>
              </a:spcBef>
              <a:defRPr/>
            </a:pPr>
            <a:r>
              <a:rPr lang="sr-Latn-RS" sz="1600" b="1" dirty="0" smtClean="0"/>
              <a:t>Activities: </a:t>
            </a:r>
          </a:p>
          <a:p>
            <a:pPr lvl="0">
              <a:spcBef>
                <a:spcPts val="0"/>
              </a:spcBef>
            </a:pPr>
            <a:r>
              <a:rPr lang="en-GB" sz="1600" b="1" dirty="0" smtClean="0"/>
              <a:t> </a:t>
            </a:r>
            <a:r>
              <a:rPr lang="en-GB" sz="1600" dirty="0" smtClean="0"/>
              <a:t>Sustainability plan created</a:t>
            </a:r>
            <a:endParaRPr lang="en-US" sz="1600" dirty="0" smtClean="0"/>
          </a:p>
          <a:p>
            <a:pPr lvl="0">
              <a:spcBef>
                <a:spcPts val="0"/>
              </a:spcBef>
            </a:pPr>
            <a:r>
              <a:rPr lang="en-GB" sz="1600" dirty="0" smtClean="0"/>
              <a:t>Accreditation of master curricula</a:t>
            </a:r>
            <a:endParaRPr lang="en-US" sz="1600" dirty="0" smtClean="0"/>
          </a:p>
          <a:p>
            <a:pPr lvl="0">
              <a:spcBef>
                <a:spcPts val="0"/>
              </a:spcBef>
            </a:pPr>
            <a:r>
              <a:rPr lang="en-GB" sz="1600" dirty="0" smtClean="0"/>
              <a:t>Promotion for students </a:t>
            </a:r>
            <a:r>
              <a:rPr lang="en-GB" sz="1600" dirty="0" err="1" smtClean="0"/>
              <a:t>enrollment</a:t>
            </a:r>
            <a:endParaRPr lang="en-US" sz="1600" dirty="0" smtClean="0"/>
          </a:p>
          <a:p>
            <a:pPr lvl="0">
              <a:spcBef>
                <a:spcPts val="0"/>
              </a:spcBef>
              <a:defRPr/>
            </a:pPr>
            <a:endParaRPr lang="sr-Latn-RS" sz="1600" b="1" dirty="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809504" y="1908752"/>
            <a:ext cx="6583878" cy="3126385"/>
          </a:xfrm>
        </p:spPr>
        <p:txBody>
          <a:bodyPr/>
          <a:lstStyle/>
          <a:p>
            <a:pPr lvl="0">
              <a:spcBef>
                <a:spcPts val="0"/>
              </a:spcBef>
              <a:defRPr/>
            </a:pPr>
            <a:r>
              <a:rPr lang="sr-Latn-RS" sz="2200" b="1" dirty="0" smtClean="0"/>
              <a:t>WP7 – </a:t>
            </a:r>
            <a:r>
              <a:rPr lang="en-GB" sz="2200" b="1" dirty="0" smtClean="0"/>
              <a:t>MANAGEMENT</a:t>
            </a:r>
            <a:endParaRPr lang="sr-Latn-RS" sz="2200" b="1" dirty="0" smtClean="0"/>
          </a:p>
          <a:p>
            <a:pPr lvl="0">
              <a:spcBef>
                <a:spcPts val="0"/>
              </a:spcBef>
              <a:buNone/>
              <a:defRPr/>
            </a:pPr>
            <a:r>
              <a:rPr lang="sr-Latn-RS" sz="2200" b="1" dirty="0" smtClean="0"/>
              <a:t>Title: </a:t>
            </a:r>
            <a:r>
              <a:rPr lang="en-GB" sz="2200" b="1" dirty="0" smtClean="0">
                <a:solidFill>
                  <a:srgbClr val="2AA9A6"/>
                </a:solidFill>
              </a:rPr>
              <a:t>Project management</a:t>
            </a:r>
            <a:endParaRPr lang="sr-Latn-RS" sz="2200" b="1" dirty="0" smtClean="0">
              <a:solidFill>
                <a:srgbClr val="2AA9A6"/>
              </a:solidFill>
            </a:endParaRPr>
          </a:p>
          <a:p>
            <a:pPr lvl="0">
              <a:spcBef>
                <a:spcPts val="0"/>
              </a:spcBef>
              <a:defRPr/>
            </a:pPr>
            <a:r>
              <a:rPr lang="sr-Latn-RS" sz="2200" b="1" dirty="0" smtClean="0"/>
              <a:t>Leader: </a:t>
            </a:r>
            <a:r>
              <a:rPr lang="en-GB" sz="2200" b="1" dirty="0" smtClean="0"/>
              <a:t>University of Belgrade</a:t>
            </a:r>
            <a:endParaRPr lang="sr-Latn-RS" sz="2200" b="1" dirty="0" smtClean="0"/>
          </a:p>
          <a:p>
            <a:pPr lvl="0">
              <a:spcBef>
                <a:spcPts val="0"/>
              </a:spcBef>
              <a:buNone/>
              <a:defRPr/>
            </a:pPr>
            <a:r>
              <a:rPr lang="en-US" sz="2200" dirty="0" smtClean="0"/>
              <a:t>Duration:</a:t>
            </a:r>
            <a:r>
              <a:rPr lang="sr-Latn-RS" sz="2200" dirty="0" smtClean="0"/>
              <a:t> </a:t>
            </a:r>
            <a:r>
              <a:rPr lang="en-GB" sz="2400" dirty="0" smtClean="0"/>
              <a:t>15</a:t>
            </a:r>
            <a:r>
              <a:rPr lang="sr-Latn-RS" sz="2400" dirty="0" smtClean="0"/>
              <a:t>.</a:t>
            </a:r>
            <a:r>
              <a:rPr lang="en-GB" sz="2400" dirty="0" smtClean="0"/>
              <a:t>1</a:t>
            </a:r>
            <a:r>
              <a:rPr lang="sr-Latn-RS" sz="2400" dirty="0" smtClean="0"/>
              <a:t>1.</a:t>
            </a:r>
            <a:r>
              <a:rPr lang="en-GB" sz="2400" dirty="0" smtClean="0"/>
              <a:t>2018</a:t>
            </a:r>
            <a:r>
              <a:rPr lang="sr-Latn-RS" sz="2400" dirty="0" smtClean="0"/>
              <a:t> – </a:t>
            </a:r>
            <a:r>
              <a:rPr lang="en-GB" sz="2400" dirty="0" smtClean="0"/>
              <a:t>15</a:t>
            </a:r>
            <a:r>
              <a:rPr lang="sr-Latn-RS" sz="2400" dirty="0" smtClean="0"/>
              <a:t>.</a:t>
            </a:r>
            <a:r>
              <a:rPr lang="en-GB" sz="2400" dirty="0" smtClean="0"/>
              <a:t>1</a:t>
            </a:r>
            <a:r>
              <a:rPr lang="sr-Latn-RS" sz="2400" dirty="0" smtClean="0"/>
              <a:t>1.</a:t>
            </a:r>
            <a:r>
              <a:rPr lang="en-GB" sz="2400" dirty="0" smtClean="0"/>
              <a:t>2021</a:t>
            </a:r>
            <a:endParaRPr lang="sr-Latn-RS" sz="2200" dirty="0" smtClean="0"/>
          </a:p>
          <a:p>
            <a:pPr lvl="0">
              <a:spcBef>
                <a:spcPts val="0"/>
              </a:spcBef>
              <a:defRPr/>
            </a:pPr>
            <a:endParaRPr lang="sr-Latn-RS" sz="1600" b="1" dirty="0" smtClean="0"/>
          </a:p>
          <a:p>
            <a:pPr>
              <a:spcBef>
                <a:spcPts val="0"/>
              </a:spcBef>
              <a:buNone/>
              <a:defRPr/>
            </a:pPr>
            <a:r>
              <a:rPr lang="sr-Latn-RS" sz="1600" b="1" dirty="0" smtClean="0"/>
              <a:t>Activities: </a:t>
            </a:r>
          </a:p>
          <a:p>
            <a:pPr lvl="0">
              <a:spcBef>
                <a:spcPts val="0"/>
              </a:spcBef>
            </a:pPr>
            <a:r>
              <a:rPr lang="sr-Latn-RS" sz="1600" b="1" dirty="0" smtClean="0"/>
              <a:t> </a:t>
            </a:r>
            <a:r>
              <a:rPr lang="en-GB" sz="1600" dirty="0" smtClean="0"/>
              <a:t>Project management meetings</a:t>
            </a:r>
            <a:endParaRPr lang="en-US" sz="1600" dirty="0" smtClean="0"/>
          </a:p>
          <a:p>
            <a:pPr lvl="0">
              <a:spcBef>
                <a:spcPts val="0"/>
              </a:spcBef>
            </a:pPr>
            <a:r>
              <a:rPr lang="en-GB" sz="1600" dirty="0" smtClean="0"/>
              <a:t>Steering committee meetings</a:t>
            </a:r>
            <a:endParaRPr lang="en-US" sz="1600" dirty="0" smtClean="0"/>
          </a:p>
          <a:p>
            <a:pPr lvl="0">
              <a:spcBef>
                <a:spcPts val="0"/>
              </a:spcBef>
            </a:pPr>
            <a:r>
              <a:rPr lang="en-GB" sz="1600" dirty="0" smtClean="0"/>
              <a:t>Guidelines on the reporting and correspondence</a:t>
            </a:r>
            <a:endParaRPr lang="en-US" sz="1600" dirty="0" smtClean="0"/>
          </a:p>
          <a:p>
            <a:pPr lvl="0">
              <a:spcBef>
                <a:spcPts val="0"/>
              </a:spcBef>
            </a:pPr>
            <a:r>
              <a:rPr lang="en-GB" sz="1600" dirty="0" smtClean="0"/>
              <a:t>Day–to-day coordination of project activities</a:t>
            </a:r>
            <a:endParaRPr lang="en-US" sz="1600" dirty="0" smtClean="0"/>
          </a:p>
          <a:p>
            <a:pPr>
              <a:spcBef>
                <a:spcPts val="0"/>
              </a:spcBef>
            </a:pPr>
            <a:r>
              <a:rPr lang="en-GB" sz="1600" dirty="0" smtClean="0"/>
              <a:t>Interim and finale report meeting</a:t>
            </a:r>
            <a:endParaRPr lang="sr-Latn-RS" sz="1600" b="1" dirty="0" smtClean="0"/>
          </a:p>
          <a:p>
            <a:pPr>
              <a:spcBef>
                <a:spcPts val="0"/>
              </a:spcBef>
            </a:pPr>
            <a:endParaRPr lang="en-US" sz="1600" dirty="0"/>
          </a:p>
        </p:txBody>
      </p:sp>
      <p:sp>
        <p:nvSpPr>
          <p:cNvPr id="5" name="Title 1"/>
          <p:cNvSpPr>
            <a:spLocks noGrp="1"/>
          </p:cNvSpPr>
          <p:nvPr>
            <p:ph type="title"/>
          </p:nvPr>
        </p:nvSpPr>
        <p:spPr>
          <a:xfrm>
            <a:off x="1087581" y="534388"/>
            <a:ext cx="10515600" cy="736271"/>
          </a:xfrm>
        </p:spPr>
        <p:txBody>
          <a:bodyPr/>
          <a:lstStyle/>
          <a:p>
            <a:pPr algn="ctr"/>
            <a:r>
              <a:rPr lang="en-US" sz="3200" b="1" dirty="0" smtClean="0">
                <a:solidFill>
                  <a:schemeClr val="tx2"/>
                </a:solidFill>
              </a:rPr>
              <a:t>Work packages</a:t>
            </a:r>
            <a:endParaRPr lang="en-US" sz="3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06072" y="973777"/>
            <a:ext cx="7586472" cy="795647"/>
          </a:xfrm>
        </p:spPr>
        <p:txBody>
          <a:bodyPr/>
          <a:lstStyle/>
          <a:p>
            <a:pPr algn="ctr"/>
            <a:r>
              <a:rPr lang="en-US" sz="3200" b="1" dirty="0" smtClean="0"/>
              <a:t>Expected impact of the project</a:t>
            </a:r>
            <a:endParaRPr lang="en-US" sz="3200" b="1" dirty="0"/>
          </a:p>
        </p:txBody>
      </p:sp>
      <p:sp>
        <p:nvSpPr>
          <p:cNvPr id="3" name="Content Placeholder 2"/>
          <p:cNvSpPr>
            <a:spLocks noGrp="1"/>
          </p:cNvSpPr>
          <p:nvPr>
            <p:ph idx="1"/>
          </p:nvPr>
        </p:nvSpPr>
        <p:spPr>
          <a:xfrm>
            <a:off x="861950" y="1959428"/>
            <a:ext cx="10515600" cy="3526973"/>
          </a:xfrm>
        </p:spPr>
        <p:txBody>
          <a:bodyPr/>
          <a:lstStyle/>
          <a:p>
            <a:pPr>
              <a:spcBef>
                <a:spcPts val="0"/>
              </a:spcBef>
            </a:pPr>
            <a:r>
              <a:rPr lang="en-GB" sz="2400" dirty="0" smtClean="0"/>
              <a:t>Adopted new master curricula and improved existing curricula</a:t>
            </a:r>
            <a:r>
              <a:rPr lang="sr-Latn-RS" sz="2400" dirty="0" smtClean="0"/>
              <a:t>;</a:t>
            </a:r>
            <a:endParaRPr lang="en-US" sz="2400" dirty="0" smtClean="0"/>
          </a:p>
          <a:p>
            <a:pPr>
              <a:spcBef>
                <a:spcPts val="0"/>
              </a:spcBef>
            </a:pPr>
            <a:r>
              <a:rPr lang="en-GB" sz="2400" dirty="0" smtClean="0"/>
              <a:t>Increased teacher knowledge – improved and new curricula -  higher level of knowledge of graduates – higher employment of graduates in practice</a:t>
            </a:r>
            <a:r>
              <a:rPr lang="sr-Latn-RS" sz="2400" dirty="0" smtClean="0"/>
              <a:t>;</a:t>
            </a:r>
            <a:r>
              <a:rPr lang="en-GB" sz="2400" dirty="0" smtClean="0"/>
              <a:t> </a:t>
            </a:r>
            <a:endParaRPr lang="en-US" sz="2400" dirty="0" smtClean="0"/>
          </a:p>
          <a:p>
            <a:pPr>
              <a:spcBef>
                <a:spcPts val="0"/>
              </a:spcBef>
            </a:pPr>
            <a:r>
              <a:rPr lang="sr-Latn-RS" sz="2400" dirty="0" smtClean="0"/>
              <a:t>The </a:t>
            </a:r>
            <a:r>
              <a:rPr lang="en-GB" sz="2400" dirty="0" smtClean="0"/>
              <a:t>competitive universities at the regional and European level for the education of professionals in the field of erosion control and the prevention of torrential floods</a:t>
            </a:r>
            <a:r>
              <a:rPr lang="sr-Latn-RS" sz="2400" dirty="0" smtClean="0"/>
              <a:t>;</a:t>
            </a:r>
            <a:r>
              <a:rPr lang="en-GB" sz="2400" dirty="0" smtClean="0"/>
              <a:t> </a:t>
            </a:r>
            <a:endParaRPr lang="en-US" sz="2400" dirty="0" smtClean="0"/>
          </a:p>
          <a:p>
            <a:pPr>
              <a:spcBef>
                <a:spcPts val="0"/>
              </a:spcBef>
            </a:pPr>
            <a:r>
              <a:rPr lang="en-US" sz="2400" dirty="0" smtClean="0"/>
              <a:t>Harmonized methodologies for the prevention of torrential floods et regional level</a:t>
            </a:r>
            <a:r>
              <a:rPr lang="sr-Latn-RS" sz="2400" dirty="0" smtClean="0"/>
              <a:t>;</a:t>
            </a:r>
            <a:endParaRPr lang="en-US" sz="2400" dirty="0" smtClean="0"/>
          </a:p>
          <a:p>
            <a:pPr>
              <a:spcBef>
                <a:spcPts val="0"/>
              </a:spcBef>
            </a:pPr>
            <a:r>
              <a:rPr lang="sr-Latn-RS" sz="2400" dirty="0" smtClean="0"/>
              <a:t>H</a:t>
            </a:r>
            <a:r>
              <a:rPr lang="en-GB" sz="2400" dirty="0" err="1" smtClean="0"/>
              <a:t>igh</a:t>
            </a:r>
            <a:r>
              <a:rPr lang="en-GB" sz="2400" dirty="0" smtClean="0"/>
              <a:t> level of knowledge of employees' engineers and local government for erosion end torrent control</a:t>
            </a:r>
            <a:r>
              <a:rPr lang="sr-Latn-RS" sz="2400" dirty="0" smtClean="0"/>
              <a:t>.</a:t>
            </a:r>
            <a:endParaRPr lang="en-US" sz="24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2234540" y="1219981"/>
            <a:ext cx="8940140" cy="4931435"/>
          </a:xfrm>
        </p:spPr>
        <p:txBody>
          <a:bodyPr/>
          <a:lstStyle/>
          <a:p>
            <a:r>
              <a:rPr lang="en-US" dirty="0" smtClean="0"/>
              <a:t>Short presentation of all partnering institutions</a:t>
            </a:r>
          </a:p>
          <a:p>
            <a:r>
              <a:rPr lang="en-US" dirty="0" smtClean="0"/>
              <a:t>Work Packages presentation</a:t>
            </a:r>
          </a:p>
          <a:p>
            <a:r>
              <a:rPr lang="en-US" dirty="0" smtClean="0"/>
              <a:t>Forming of management structures </a:t>
            </a:r>
          </a:p>
          <a:p>
            <a:r>
              <a:rPr lang="en-US" dirty="0" smtClean="0"/>
              <a:t>Project website creating</a:t>
            </a:r>
            <a:endParaRPr lang="en-US" b="1" dirty="0" smtClean="0"/>
          </a:p>
          <a:p>
            <a:r>
              <a:rPr lang="en-US" dirty="0" smtClean="0"/>
              <a:t>Project  finance and financial reporting</a:t>
            </a:r>
            <a:endParaRPr lang="sr-Latn-RS" dirty="0" smtClean="0"/>
          </a:p>
          <a:p>
            <a:r>
              <a:rPr lang="en-US" dirty="0" smtClean="0"/>
              <a:t>Guidelines on the reporting and correspondence</a:t>
            </a:r>
            <a:endParaRPr lang="sr-Latn-RS" dirty="0" smtClean="0"/>
          </a:p>
          <a:p>
            <a:r>
              <a:rPr lang="en-US" dirty="0" smtClean="0"/>
              <a:t>Project risk management </a:t>
            </a:r>
            <a:endParaRPr lang="en-US" b="1" dirty="0" smtClean="0"/>
          </a:p>
          <a:p>
            <a:r>
              <a:rPr lang="en-US" dirty="0" smtClean="0"/>
              <a:t>Action plan for the next six months </a:t>
            </a:r>
          </a:p>
          <a:p>
            <a:r>
              <a:rPr lang="en-US" dirty="0" smtClean="0"/>
              <a:t>Discussion and closing the meeting</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7340" t="14999" r="7821" b="19008"/>
          <a:stretch>
            <a:fillRect/>
          </a:stretch>
        </p:blipFill>
        <p:spPr bwMode="auto">
          <a:xfrm>
            <a:off x="1555667" y="1123887"/>
            <a:ext cx="7754587" cy="4825651"/>
          </a:xfrm>
          <a:prstGeom prst="rect">
            <a:avLst/>
          </a:prstGeom>
          <a:noFill/>
          <a:ln w="15875">
            <a:solidFill>
              <a:srgbClr val="C00000"/>
            </a:solidFill>
            <a:miter lim="800000"/>
            <a:headEnd/>
            <a:tailEnd/>
          </a:ln>
          <a:effectLst/>
        </p:spPr>
      </p:pic>
      <p:sp>
        <p:nvSpPr>
          <p:cNvPr id="5" name="Rectangle 4"/>
          <p:cNvSpPr/>
          <p:nvPr/>
        </p:nvSpPr>
        <p:spPr>
          <a:xfrm>
            <a:off x="1626920" y="3788229"/>
            <a:ext cx="7481454" cy="427512"/>
          </a:xfrm>
          <a:prstGeom prst="rect">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Content Placeholder 2"/>
          <p:cNvSpPr>
            <a:spLocks noGrp="1"/>
          </p:cNvSpPr>
          <p:nvPr>
            <p:ph idx="1"/>
          </p:nvPr>
        </p:nvSpPr>
        <p:spPr>
          <a:xfrm>
            <a:off x="1294411" y="1338736"/>
            <a:ext cx="9856520" cy="3957659"/>
          </a:xfrm>
        </p:spPr>
        <p:txBody>
          <a:bodyPr/>
          <a:lstStyle/>
          <a:p>
            <a:pPr>
              <a:spcBef>
                <a:spcPts val="600"/>
              </a:spcBef>
            </a:pPr>
            <a:r>
              <a:rPr lang="sr-Latn-RS" sz="2200" dirty="0" smtClean="0"/>
              <a:t>Project title: </a:t>
            </a:r>
            <a:r>
              <a:rPr lang="en-US" sz="2200" b="1" dirty="0" smtClean="0">
                <a:solidFill>
                  <a:schemeClr val="tx1">
                    <a:lumMod val="95000"/>
                    <a:lumOff val="5000"/>
                  </a:schemeClr>
                </a:solidFill>
              </a:rPr>
              <a:t>Soil Erosion and Torrential Flood  Prevention: Curriculum Development at the Universities of Western Balkan Countries</a:t>
            </a:r>
            <a:endParaRPr lang="sr-Latn-RS" sz="2200" dirty="0" smtClean="0">
              <a:solidFill>
                <a:schemeClr val="tx1">
                  <a:lumMod val="95000"/>
                  <a:lumOff val="5000"/>
                </a:schemeClr>
              </a:solidFill>
            </a:endParaRPr>
          </a:p>
          <a:p>
            <a:pPr>
              <a:spcBef>
                <a:spcPts val="600"/>
              </a:spcBef>
            </a:pPr>
            <a:r>
              <a:rPr lang="en-US" sz="2200" dirty="0" smtClean="0"/>
              <a:t>Project acronym:</a:t>
            </a:r>
            <a:r>
              <a:rPr lang="sr-Latn-RS" sz="2200" dirty="0" smtClean="0"/>
              <a:t> </a:t>
            </a:r>
            <a:r>
              <a:rPr lang="sr-Latn-RS" sz="2200" b="1" dirty="0" smtClean="0"/>
              <a:t>SETOF</a:t>
            </a:r>
            <a:endParaRPr lang="en-US" sz="2200" b="1" dirty="0" smtClean="0"/>
          </a:p>
          <a:p>
            <a:pPr>
              <a:spcBef>
                <a:spcPts val="600"/>
              </a:spcBef>
            </a:pPr>
            <a:r>
              <a:rPr lang="en-US" sz="2200" dirty="0" smtClean="0"/>
              <a:t>Reference Number: </a:t>
            </a:r>
            <a:r>
              <a:rPr lang="en-US" sz="2200" b="1" dirty="0" smtClean="0"/>
              <a:t>598403-EPP-1-2018-1-RS-EPPKA2-CBHE-JP</a:t>
            </a:r>
            <a:endParaRPr lang="sr-Latn-RS" sz="2200" b="1" dirty="0" smtClean="0"/>
          </a:p>
          <a:p>
            <a:pPr>
              <a:spcBef>
                <a:spcPts val="600"/>
              </a:spcBef>
            </a:pPr>
            <a:r>
              <a:rPr lang="en-US" sz="2200" dirty="0" err="1" smtClean="0"/>
              <a:t>Programme</a:t>
            </a:r>
            <a:r>
              <a:rPr lang="en-US" sz="2200" dirty="0" smtClean="0"/>
              <a:t>: </a:t>
            </a:r>
            <a:r>
              <a:rPr lang="en-US" sz="2200" b="1" dirty="0" smtClean="0"/>
              <a:t>Erasmus +</a:t>
            </a:r>
          </a:p>
          <a:p>
            <a:pPr>
              <a:spcBef>
                <a:spcPts val="600"/>
              </a:spcBef>
            </a:pPr>
            <a:r>
              <a:rPr lang="en-US" sz="2200" dirty="0" smtClean="0"/>
              <a:t>Key Action: </a:t>
            </a:r>
            <a:r>
              <a:rPr lang="en-US" sz="2200" b="1" dirty="0" smtClean="0"/>
              <a:t>Cooperation for innovation and the exchange of good practice</a:t>
            </a:r>
          </a:p>
          <a:p>
            <a:pPr>
              <a:spcBef>
                <a:spcPts val="600"/>
              </a:spcBef>
            </a:pPr>
            <a:r>
              <a:rPr lang="en-US" sz="2200" dirty="0" smtClean="0"/>
              <a:t>Action: </a:t>
            </a:r>
            <a:r>
              <a:rPr lang="en-US" sz="2200" b="1" dirty="0" smtClean="0"/>
              <a:t>Capacity Building in Higher Education</a:t>
            </a:r>
          </a:p>
          <a:p>
            <a:pPr>
              <a:spcBef>
                <a:spcPts val="600"/>
              </a:spcBef>
            </a:pPr>
            <a:r>
              <a:rPr lang="en-US" sz="2200" dirty="0" smtClean="0"/>
              <a:t>Action Type: </a:t>
            </a:r>
            <a:r>
              <a:rPr lang="en-US" sz="2200" b="1" dirty="0" smtClean="0"/>
              <a:t>Joint Projects</a:t>
            </a:r>
          </a:p>
          <a:p>
            <a:pPr>
              <a:spcBef>
                <a:spcPts val="600"/>
              </a:spcBef>
            </a:pPr>
            <a:r>
              <a:rPr lang="en-US" sz="2200" dirty="0" smtClean="0"/>
              <a:t>Call for Proposals:</a:t>
            </a:r>
            <a:r>
              <a:rPr lang="sr-Latn-RS" sz="2200" dirty="0" smtClean="0"/>
              <a:t> </a:t>
            </a:r>
            <a:r>
              <a:rPr lang="en-US" sz="2200" b="1" dirty="0" smtClean="0"/>
              <a:t>Call 2018 EAC/A05/2017</a:t>
            </a:r>
          </a:p>
          <a:p>
            <a:pPr>
              <a:spcBef>
                <a:spcPts val="600"/>
              </a:spcBef>
            </a:pPr>
            <a:r>
              <a:rPr lang="en-US" sz="2200" dirty="0" smtClean="0"/>
              <a:t>Duration of the project</a:t>
            </a:r>
            <a:r>
              <a:rPr lang="en-US" sz="2200" b="1" dirty="0" smtClean="0"/>
              <a:t>: 3 years</a:t>
            </a:r>
            <a:endParaRPr lang="sr-Latn-RS" sz="2200" b="1" dirty="0" smtClean="0"/>
          </a:p>
          <a:p>
            <a:pPr>
              <a:spcBef>
                <a:spcPts val="600"/>
              </a:spcBef>
            </a:pPr>
            <a:r>
              <a:rPr lang="sr-Latn-RS" sz="2200" dirty="0" smtClean="0"/>
              <a:t>Start : </a:t>
            </a:r>
            <a:r>
              <a:rPr lang="sr-Latn-RS" sz="2200" b="1" dirty="0" smtClean="0"/>
              <a:t>15.11.2018</a:t>
            </a:r>
          </a:p>
          <a:p>
            <a:pPr>
              <a:spcBef>
                <a:spcPts val="600"/>
              </a:spcBef>
            </a:pPr>
            <a:r>
              <a:rPr lang="sr-Latn-RS" sz="2200" dirty="0" smtClean="0"/>
              <a:t>Budget of the project: </a:t>
            </a:r>
            <a:r>
              <a:rPr lang="sr-Latn-RS" sz="2200" b="1" dirty="0" smtClean="0"/>
              <a:t>865.070,00  EUR</a:t>
            </a:r>
          </a:p>
          <a:p>
            <a:pPr>
              <a:spcBef>
                <a:spcPts val="600"/>
              </a:spcBef>
              <a:buNone/>
            </a:pPr>
            <a:endParaRPr lang="en-US" sz="2200" b="1" dirty="0" smtClean="0"/>
          </a:p>
        </p:txBody>
      </p:sp>
      <p:pic>
        <p:nvPicPr>
          <p:cNvPr id="6146" name="Picture 2" descr="Ð ÐµÐ·ÑÐ»ÑÐ°Ñ ÑÐ»Ð¸ÐºÐ° Ð·Ð° Erasmus + logo"/>
          <p:cNvPicPr>
            <a:picLocks noChangeAspect="1" noChangeArrowheads="1"/>
          </p:cNvPicPr>
          <p:nvPr/>
        </p:nvPicPr>
        <p:blipFill>
          <a:blip r:embed="rId3" cstate="print"/>
          <a:srcRect/>
          <a:stretch>
            <a:fillRect/>
          </a:stretch>
        </p:blipFill>
        <p:spPr bwMode="auto">
          <a:xfrm>
            <a:off x="9014568" y="3707059"/>
            <a:ext cx="2857500" cy="1609726"/>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16384" y="365126"/>
            <a:ext cx="6437416" cy="917410"/>
          </a:xfrm>
        </p:spPr>
        <p:txBody>
          <a:bodyPr/>
          <a:lstStyle/>
          <a:p>
            <a:r>
              <a:rPr lang="en-US" sz="3200" dirty="0" smtClean="0"/>
              <a:t>The idea</a:t>
            </a:r>
            <a:r>
              <a:rPr lang="sr-Latn-RS" sz="3200" dirty="0" smtClean="0"/>
              <a:t>/reason</a:t>
            </a:r>
            <a:r>
              <a:rPr lang="en-US" sz="3200" dirty="0" smtClean="0"/>
              <a:t> of the project</a:t>
            </a:r>
            <a:endParaRPr lang="en-US" sz="3200" dirty="0"/>
          </a:p>
        </p:txBody>
      </p:sp>
      <p:sp>
        <p:nvSpPr>
          <p:cNvPr id="3" name="Content Placeholder 2"/>
          <p:cNvSpPr>
            <a:spLocks noGrp="1"/>
          </p:cNvSpPr>
          <p:nvPr>
            <p:ph idx="1"/>
          </p:nvPr>
        </p:nvSpPr>
        <p:spPr>
          <a:xfrm>
            <a:off x="439387" y="1579419"/>
            <a:ext cx="5450772" cy="2030680"/>
          </a:xfrm>
        </p:spPr>
        <p:txBody>
          <a:bodyPr/>
          <a:lstStyle/>
          <a:p>
            <a:r>
              <a:rPr lang="sr-Latn-RS" sz="2000" dirty="0" smtClean="0"/>
              <a:t>The</a:t>
            </a:r>
            <a:r>
              <a:rPr lang="en-GB" sz="2000" dirty="0" smtClean="0"/>
              <a:t> floods that occurred in May 2014 in the Croatian territory, Bosnia and Herzegovina and Serbia have had disastrous consequences with great material damage and loss of human lives. In a drastic way, they once again reminded the country of the prevention of flash floods. </a:t>
            </a:r>
            <a:endParaRPr lang="sr-Latn-RS" sz="2000" dirty="0" smtClean="0"/>
          </a:p>
        </p:txBody>
      </p:sp>
      <p:pic>
        <p:nvPicPr>
          <p:cNvPr id="2050" name="Picture 2" descr="F:\ERASMUS I god\kick off meeting Belgrade\balkan poplave 2014..png"/>
          <p:cNvPicPr>
            <a:picLocks noChangeAspect="1" noChangeArrowheads="1"/>
          </p:cNvPicPr>
          <p:nvPr/>
        </p:nvPicPr>
        <p:blipFill>
          <a:blip r:embed="rId3" cstate="print"/>
          <a:srcRect/>
          <a:stretch>
            <a:fillRect/>
          </a:stretch>
        </p:blipFill>
        <p:spPr bwMode="auto">
          <a:xfrm>
            <a:off x="748145" y="3471722"/>
            <a:ext cx="4531859" cy="2071149"/>
          </a:xfrm>
          <a:prstGeom prst="rect">
            <a:avLst/>
          </a:prstGeom>
          <a:noFill/>
        </p:spPr>
      </p:pic>
      <p:pic>
        <p:nvPicPr>
          <p:cNvPr id="2051" name="Picture 3" descr="F:\ERASMUS I god\kick off meeting Belgrade\maglaj.jpg"/>
          <p:cNvPicPr>
            <a:picLocks noChangeAspect="1" noChangeArrowheads="1"/>
          </p:cNvPicPr>
          <p:nvPr/>
        </p:nvPicPr>
        <p:blipFill>
          <a:blip r:embed="rId4" cstate="print"/>
          <a:srcRect/>
          <a:stretch>
            <a:fillRect/>
          </a:stretch>
        </p:blipFill>
        <p:spPr bwMode="auto">
          <a:xfrm>
            <a:off x="8512628" y="1840674"/>
            <a:ext cx="3069770" cy="1534885"/>
          </a:xfrm>
          <a:prstGeom prst="rect">
            <a:avLst/>
          </a:prstGeom>
          <a:noFill/>
        </p:spPr>
      </p:pic>
      <p:pic>
        <p:nvPicPr>
          <p:cNvPr id="2052" name="Picture 4" descr="F:\ERASMUS I god\kick off meeting Belgrade\Obreno1_620x0.jpg"/>
          <p:cNvPicPr>
            <a:picLocks noChangeAspect="1" noChangeArrowheads="1"/>
          </p:cNvPicPr>
          <p:nvPr/>
        </p:nvPicPr>
        <p:blipFill>
          <a:blip r:embed="rId5" cstate="print"/>
          <a:srcRect/>
          <a:stretch>
            <a:fillRect/>
          </a:stretch>
        </p:blipFill>
        <p:spPr bwMode="auto">
          <a:xfrm>
            <a:off x="6005056" y="1828800"/>
            <a:ext cx="2426175" cy="1545708"/>
          </a:xfrm>
          <a:prstGeom prst="rect">
            <a:avLst/>
          </a:prstGeom>
          <a:noFill/>
        </p:spPr>
      </p:pic>
      <p:pic>
        <p:nvPicPr>
          <p:cNvPr id="2053" name="Picture 5" descr="F:\ERASMUS I god\kick off meeting Belgrade\Krupanj_2014_-_by_Zoran_Dobrin_1.jpg"/>
          <p:cNvPicPr>
            <a:picLocks noChangeAspect="1" noChangeArrowheads="1"/>
          </p:cNvPicPr>
          <p:nvPr/>
        </p:nvPicPr>
        <p:blipFill>
          <a:blip r:embed="rId6" cstate="print"/>
          <a:srcRect/>
          <a:stretch>
            <a:fillRect/>
          </a:stretch>
        </p:blipFill>
        <p:spPr bwMode="auto">
          <a:xfrm>
            <a:off x="9144000" y="3526971"/>
            <a:ext cx="2491444" cy="1868583"/>
          </a:xfrm>
          <a:prstGeom prst="rect">
            <a:avLst/>
          </a:prstGeom>
          <a:noFill/>
        </p:spPr>
      </p:pic>
      <p:pic>
        <p:nvPicPr>
          <p:cNvPr id="2054" name="Picture 6" descr="F:\ERASMUS I god\kick off meeting Belgrade\Poplavljeni_doboj2014.jpg"/>
          <p:cNvPicPr>
            <a:picLocks noChangeAspect="1" noChangeArrowheads="1"/>
          </p:cNvPicPr>
          <p:nvPr/>
        </p:nvPicPr>
        <p:blipFill>
          <a:blip r:embed="rId7" cstate="print"/>
          <a:srcRect/>
          <a:stretch>
            <a:fillRect/>
          </a:stretch>
        </p:blipFill>
        <p:spPr bwMode="auto">
          <a:xfrm>
            <a:off x="5996233" y="3526971"/>
            <a:ext cx="3048559" cy="1849459"/>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4482" y="748144"/>
            <a:ext cx="7399317" cy="942543"/>
          </a:xfrm>
        </p:spPr>
        <p:txBody>
          <a:bodyPr/>
          <a:lstStyle/>
          <a:p>
            <a:r>
              <a:rPr lang="en-US" sz="3200" dirty="0" smtClean="0"/>
              <a:t>The idea of the project</a:t>
            </a:r>
            <a:endParaRPr lang="en-US" sz="3200" dirty="0"/>
          </a:p>
        </p:txBody>
      </p:sp>
      <p:sp>
        <p:nvSpPr>
          <p:cNvPr id="3" name="Content Placeholder 2"/>
          <p:cNvSpPr>
            <a:spLocks noGrp="1"/>
          </p:cNvSpPr>
          <p:nvPr>
            <p:ph idx="1"/>
          </p:nvPr>
        </p:nvSpPr>
        <p:spPr>
          <a:xfrm>
            <a:off x="838199" y="1825625"/>
            <a:ext cx="9552709" cy="3637024"/>
          </a:xfrm>
        </p:spPr>
        <p:txBody>
          <a:bodyPr/>
          <a:lstStyle/>
          <a:p>
            <a:r>
              <a:rPr lang="en-GB" sz="2400" dirty="0" smtClean="0"/>
              <a:t>The proposal for the improvement of study programs in the Western Balkan area was given by the University of Sarajevo from Bosnia and Herzegovina. </a:t>
            </a:r>
            <a:endParaRPr lang="sr-Latn-RS" sz="2400" dirty="0" smtClean="0"/>
          </a:p>
          <a:p>
            <a:r>
              <a:rPr lang="sr-Latn-RS" sz="2400" dirty="0" smtClean="0"/>
              <a:t>T</a:t>
            </a:r>
            <a:r>
              <a:rPr lang="en-GB" sz="2400" dirty="0" smtClean="0"/>
              <a:t>he interest in the improvement of curricula with the subjects in the field of soil conservation and prevention of torrential floods was also expressed by the University of </a:t>
            </a:r>
            <a:r>
              <a:rPr lang="en-GB" sz="2400" dirty="0" err="1" smtClean="0"/>
              <a:t>Banja</a:t>
            </a:r>
            <a:r>
              <a:rPr lang="en-GB" sz="2400" dirty="0" smtClean="0"/>
              <a:t> Luka. </a:t>
            </a:r>
            <a:endParaRPr lang="sr-Latn-RS" sz="2400" dirty="0" smtClean="0"/>
          </a:p>
          <a:p>
            <a:r>
              <a:rPr lang="en-GB" sz="2400" dirty="0" smtClean="0"/>
              <a:t>There are three universities in Serbia that have expressed the need for improvement of study programs by introducing new or modernized existing subjects.</a:t>
            </a:r>
            <a:endParaRPr lang="en-US" sz="2400" dirty="0" smtClean="0"/>
          </a:p>
          <a:p>
            <a:endParaRPr lang="en-US" sz="2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50403" y="2553194"/>
            <a:ext cx="7586472" cy="641267"/>
          </a:xfrm>
        </p:spPr>
        <p:txBody>
          <a:bodyPr/>
          <a:lstStyle/>
          <a:p>
            <a:r>
              <a:rPr lang="en-GB" sz="3200" dirty="0" smtClean="0"/>
              <a:t>The specific objectives </a:t>
            </a:r>
            <a:endParaRPr lang="en-US" sz="3200" dirty="0"/>
          </a:p>
        </p:txBody>
      </p:sp>
      <p:sp>
        <p:nvSpPr>
          <p:cNvPr id="3" name="Content Placeholder 2"/>
          <p:cNvSpPr>
            <a:spLocks noGrp="1"/>
          </p:cNvSpPr>
          <p:nvPr>
            <p:ph idx="1"/>
          </p:nvPr>
        </p:nvSpPr>
        <p:spPr>
          <a:xfrm>
            <a:off x="755072" y="3241964"/>
            <a:ext cx="10515600" cy="2386940"/>
          </a:xfrm>
        </p:spPr>
        <p:txBody>
          <a:bodyPr/>
          <a:lstStyle/>
          <a:p>
            <a:r>
              <a:rPr lang="en-GB" sz="2000" dirty="0" smtClean="0"/>
              <a:t>Improvement of land protection from soil erosion and prevention of torrential floods in WB; </a:t>
            </a:r>
            <a:endParaRPr lang="en-US" sz="2000" dirty="0" smtClean="0"/>
          </a:p>
          <a:p>
            <a:r>
              <a:rPr lang="en-GB" sz="2000" dirty="0" smtClean="0"/>
              <a:t>Improvement of existing curricula and develop and implement new master curricula in the field of prevention from torrential floods, in compliance with the Bologna Declaration and EU good practices;</a:t>
            </a:r>
            <a:endParaRPr lang="en-US" sz="2000" dirty="0" smtClean="0"/>
          </a:p>
          <a:p>
            <a:r>
              <a:rPr lang="en-GB" sz="2000" dirty="0" smtClean="0"/>
              <a:t>Implementation of the improved knowledge for practical solutions to prevention against torrential floods through project designing and execution</a:t>
            </a:r>
            <a:endParaRPr lang="en-US" sz="2000" dirty="0" smtClean="0"/>
          </a:p>
          <a:p>
            <a:r>
              <a:rPr lang="en-GB" sz="2000" dirty="0" smtClean="0"/>
              <a:t>Increase education of local self-governments for soil erosion and torrential flood protection</a:t>
            </a:r>
            <a:endParaRPr lang="en-US" sz="2000" dirty="0" smtClean="0"/>
          </a:p>
        </p:txBody>
      </p:sp>
      <p:sp>
        <p:nvSpPr>
          <p:cNvPr id="4" name="Title 1"/>
          <p:cNvSpPr txBox="1">
            <a:spLocks/>
          </p:cNvSpPr>
          <p:nvPr/>
        </p:nvSpPr>
        <p:spPr bwMode="auto">
          <a:xfrm>
            <a:off x="4738254" y="676893"/>
            <a:ext cx="5986153" cy="58189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en-GB" sz="3200" b="1" i="0" u="none" strike="noStrike" kern="1200" cap="none" spc="0" normalizeH="0" baseline="0" noProof="0" smtClean="0">
                <a:ln>
                  <a:noFill/>
                </a:ln>
                <a:solidFill>
                  <a:schemeClr val="tx1"/>
                </a:solidFill>
                <a:effectLst/>
                <a:uLnTx/>
                <a:uFillTx/>
                <a:latin typeface="+mj-lt"/>
                <a:ea typeface="+mj-ea"/>
                <a:cs typeface="+mj-cs"/>
              </a:rPr>
              <a:t>Wider Objective</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5" name="Content Placeholder 2"/>
          <p:cNvSpPr txBox="1">
            <a:spLocks/>
          </p:cNvSpPr>
          <p:nvPr/>
        </p:nvSpPr>
        <p:spPr bwMode="auto">
          <a:xfrm>
            <a:off x="826324" y="1386238"/>
            <a:ext cx="10515600" cy="8938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1" fontAlgn="base" latinLnBrk="0" hangingPunct="1">
              <a:lnSpc>
                <a:spcPct val="90000"/>
              </a:lnSpc>
              <a:spcBef>
                <a:spcPts val="1000"/>
              </a:spcBef>
              <a:spcAft>
                <a:spcPct val="0"/>
              </a:spcAft>
              <a:buClrTx/>
              <a:buSzTx/>
              <a:buFont typeface="Arial" charset="0"/>
              <a:buChar char="•"/>
              <a:tabLst/>
              <a:defRPr/>
            </a:pPr>
            <a:r>
              <a:rPr kumimoji="0" lang="en-GB" sz="2800" b="0" i="0" u="none" strike="noStrike" kern="1200" cap="none" spc="0" normalizeH="0" baseline="0" noProof="0" dirty="0" smtClean="0">
                <a:ln>
                  <a:noFill/>
                </a:ln>
                <a:solidFill>
                  <a:schemeClr val="tx1"/>
                </a:solidFill>
                <a:effectLst/>
                <a:uLnTx/>
                <a:uFillTx/>
                <a:latin typeface="+mn-lt"/>
                <a:ea typeface="+mn-ea"/>
                <a:cs typeface="+mn-cs"/>
              </a:rPr>
              <a:t>Improvement and modernization of curricula for the education of experts for prevention of torrential floods in the Western Balkan </a:t>
            </a:r>
            <a:br>
              <a:rPr kumimoji="0" lang="en-GB" sz="2800" b="0" i="0" u="none" strike="noStrike" kern="1200" cap="none" spc="0" normalizeH="0" baseline="0" noProof="0" dirty="0" smtClean="0">
                <a:ln>
                  <a:noFill/>
                </a:ln>
                <a:solidFill>
                  <a:schemeClr val="tx1"/>
                </a:solidFill>
                <a:effectLst/>
                <a:uLnTx/>
                <a:uFillTx/>
                <a:latin typeface="+mn-lt"/>
                <a:ea typeface="+mn-ea"/>
                <a:cs typeface="+mn-cs"/>
              </a:rPr>
            </a:b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2613" y="415638"/>
            <a:ext cx="6924303" cy="1068780"/>
          </a:xfrm>
        </p:spPr>
        <p:txBody>
          <a:bodyPr/>
          <a:lstStyle/>
          <a:p>
            <a:r>
              <a:rPr lang="sr-Latn-RS" sz="3600" b="1" dirty="0" smtClean="0"/>
              <a:t>SETOF Consorcium</a:t>
            </a:r>
            <a:br>
              <a:rPr lang="sr-Latn-RS" sz="3600" b="1" dirty="0" smtClean="0"/>
            </a:br>
            <a:r>
              <a:rPr lang="en-US" sz="2400" b="1" dirty="0" smtClean="0">
                <a:solidFill>
                  <a:schemeClr val="accent6">
                    <a:lumMod val="75000"/>
                  </a:schemeClr>
                </a:solidFill>
              </a:rPr>
              <a:t>P</a:t>
            </a:r>
            <a:r>
              <a:rPr lang="sr-Latn-RS" sz="2400" b="1" dirty="0" smtClean="0">
                <a:solidFill>
                  <a:schemeClr val="accent6">
                    <a:lumMod val="75000"/>
                  </a:schemeClr>
                </a:solidFill>
              </a:rPr>
              <a:t>artner country institutions</a:t>
            </a:r>
            <a:endParaRPr lang="en-US" sz="2400" b="1" dirty="0"/>
          </a:p>
        </p:txBody>
      </p:sp>
      <p:sp>
        <p:nvSpPr>
          <p:cNvPr id="3" name="Content Placeholder 2"/>
          <p:cNvSpPr>
            <a:spLocks noGrp="1"/>
          </p:cNvSpPr>
          <p:nvPr>
            <p:ph sz="half" idx="1"/>
          </p:nvPr>
        </p:nvSpPr>
        <p:spPr>
          <a:xfrm>
            <a:off x="2999508" y="1694998"/>
            <a:ext cx="5181600" cy="4361418"/>
          </a:xfrm>
        </p:spPr>
        <p:txBody>
          <a:bodyPr/>
          <a:lstStyle/>
          <a:p>
            <a:pPr>
              <a:spcBef>
                <a:spcPts val="0"/>
              </a:spcBef>
            </a:pPr>
            <a:r>
              <a:rPr lang="en-GB" sz="2400" b="1" dirty="0" smtClean="0"/>
              <a:t>University of Belgrade</a:t>
            </a:r>
            <a:r>
              <a:rPr lang="sr-Latn-RS" sz="2400" b="1" dirty="0" smtClean="0"/>
              <a:t> (UB)</a:t>
            </a:r>
          </a:p>
          <a:p>
            <a:pPr>
              <a:spcBef>
                <a:spcPts val="0"/>
              </a:spcBef>
            </a:pPr>
            <a:endParaRPr lang="sr-Latn-RS" sz="2400" b="1" dirty="0" smtClean="0"/>
          </a:p>
          <a:p>
            <a:pPr>
              <a:spcBef>
                <a:spcPts val="0"/>
              </a:spcBef>
            </a:pPr>
            <a:r>
              <a:rPr lang="en-GB" sz="2400" b="1" dirty="0" smtClean="0"/>
              <a:t>University of Novi Sad (UNS)</a:t>
            </a:r>
            <a:endParaRPr lang="sr-Latn-RS" sz="2400" b="1" dirty="0" smtClean="0"/>
          </a:p>
          <a:p>
            <a:pPr>
              <a:spcBef>
                <a:spcPts val="0"/>
              </a:spcBef>
            </a:pPr>
            <a:endParaRPr lang="sr-Latn-RS" sz="2400" b="1" dirty="0" smtClean="0"/>
          </a:p>
          <a:p>
            <a:pPr>
              <a:spcBef>
                <a:spcPts val="0"/>
              </a:spcBef>
            </a:pPr>
            <a:r>
              <a:rPr lang="en-GB" sz="2400" b="1" dirty="0" smtClean="0"/>
              <a:t>University of </a:t>
            </a:r>
            <a:r>
              <a:rPr lang="en-GB" sz="2400" b="1" dirty="0" err="1" smtClean="0"/>
              <a:t>Niš</a:t>
            </a:r>
            <a:r>
              <a:rPr lang="en-GB" sz="2400" b="1" dirty="0" smtClean="0"/>
              <a:t> (UNI)</a:t>
            </a:r>
            <a:endParaRPr lang="sr-Latn-RS" sz="2400" b="1" dirty="0" smtClean="0"/>
          </a:p>
          <a:p>
            <a:pPr>
              <a:spcBef>
                <a:spcPts val="0"/>
              </a:spcBef>
            </a:pPr>
            <a:endParaRPr lang="en-US" sz="2400" dirty="0" smtClean="0"/>
          </a:p>
          <a:p>
            <a:pPr>
              <a:spcBef>
                <a:spcPts val="0"/>
              </a:spcBef>
            </a:pPr>
            <a:r>
              <a:rPr lang="en-GB" sz="2400" b="1" dirty="0" smtClean="0"/>
              <a:t>University of </a:t>
            </a:r>
            <a:r>
              <a:rPr lang="en-GB" sz="2400" b="1" dirty="0" err="1" smtClean="0"/>
              <a:t>Banja</a:t>
            </a:r>
            <a:r>
              <a:rPr lang="en-GB" sz="2400" b="1" dirty="0" smtClean="0"/>
              <a:t> Luka (UBL)</a:t>
            </a:r>
            <a:endParaRPr lang="sr-Latn-RS" sz="2400" b="1" dirty="0" smtClean="0"/>
          </a:p>
          <a:p>
            <a:pPr>
              <a:spcBef>
                <a:spcPts val="0"/>
              </a:spcBef>
            </a:pPr>
            <a:endParaRPr lang="sr-Latn-RS" sz="2400" b="1" dirty="0" smtClean="0"/>
          </a:p>
          <a:p>
            <a:pPr>
              <a:spcBef>
                <a:spcPts val="0"/>
              </a:spcBef>
            </a:pPr>
            <a:r>
              <a:rPr lang="en-GB" sz="2400" b="1" dirty="0" smtClean="0"/>
              <a:t>University of Sarajevo (UNSA)</a:t>
            </a:r>
            <a:endParaRPr lang="sr-Latn-RS" sz="2400" b="1" dirty="0" smtClean="0"/>
          </a:p>
          <a:p>
            <a:pPr>
              <a:spcBef>
                <a:spcPts val="0"/>
              </a:spcBef>
            </a:pPr>
            <a:endParaRPr lang="sr-Latn-RS" sz="2400" b="1" dirty="0" smtClean="0"/>
          </a:p>
          <a:p>
            <a:pPr>
              <a:spcBef>
                <a:spcPts val="0"/>
              </a:spcBef>
            </a:pPr>
            <a:r>
              <a:rPr lang="en-GB" sz="2400" b="1" dirty="0" smtClean="0"/>
              <a:t>Institute of Forestry (</a:t>
            </a:r>
            <a:r>
              <a:rPr lang="en-US" sz="2400" b="1" dirty="0" smtClean="0"/>
              <a:t>INSZASUM)</a:t>
            </a:r>
            <a:endParaRPr lang="en-US" sz="2400" dirty="0" smtClean="0"/>
          </a:p>
          <a:p>
            <a:pPr>
              <a:spcBef>
                <a:spcPts val="0"/>
              </a:spcBef>
            </a:pPr>
            <a:endParaRPr lang="en-US" sz="2400" dirty="0"/>
          </a:p>
        </p:txBody>
      </p:sp>
      <p:pic>
        <p:nvPicPr>
          <p:cNvPr id="3074" name="Picture 2" descr="F:\ERASMUS I god\ERAZMUS II\logo\unsa.png"/>
          <p:cNvPicPr>
            <a:picLocks noChangeAspect="1" noChangeArrowheads="1"/>
          </p:cNvPicPr>
          <p:nvPr/>
        </p:nvPicPr>
        <p:blipFill>
          <a:blip r:embed="rId3" cstate="print"/>
          <a:srcRect/>
          <a:stretch>
            <a:fillRect/>
          </a:stretch>
        </p:blipFill>
        <p:spPr bwMode="auto">
          <a:xfrm>
            <a:off x="1930728" y="4061360"/>
            <a:ext cx="997343" cy="997343"/>
          </a:xfrm>
          <a:prstGeom prst="rect">
            <a:avLst/>
          </a:prstGeom>
          <a:noFill/>
        </p:spPr>
      </p:pic>
      <p:pic>
        <p:nvPicPr>
          <p:cNvPr id="3075" name="Picture 3" descr="F:\ERASMUS I god\ERAZMUS II\logo\UNS.png"/>
          <p:cNvPicPr>
            <a:picLocks noChangeAspect="1" noChangeArrowheads="1"/>
          </p:cNvPicPr>
          <p:nvPr/>
        </p:nvPicPr>
        <p:blipFill>
          <a:blip r:embed="rId4" cstate="print"/>
          <a:srcRect/>
          <a:stretch>
            <a:fillRect/>
          </a:stretch>
        </p:blipFill>
        <p:spPr bwMode="auto">
          <a:xfrm>
            <a:off x="7250885" y="1935678"/>
            <a:ext cx="1068581" cy="1063831"/>
          </a:xfrm>
          <a:prstGeom prst="rect">
            <a:avLst/>
          </a:prstGeom>
          <a:noFill/>
        </p:spPr>
      </p:pic>
      <p:pic>
        <p:nvPicPr>
          <p:cNvPr id="3076" name="Picture 4" descr="F:\ERASMUS I god\ERAZMUS II\logo\uniNI.png"/>
          <p:cNvPicPr>
            <a:picLocks noChangeAspect="1" noChangeArrowheads="1"/>
          </p:cNvPicPr>
          <p:nvPr/>
        </p:nvPicPr>
        <p:blipFill>
          <a:blip r:embed="rId5" cstate="print"/>
          <a:srcRect/>
          <a:stretch>
            <a:fillRect/>
          </a:stretch>
        </p:blipFill>
        <p:spPr bwMode="auto">
          <a:xfrm>
            <a:off x="1871352" y="2683824"/>
            <a:ext cx="1024493" cy="1024493"/>
          </a:xfrm>
          <a:prstGeom prst="rect">
            <a:avLst/>
          </a:prstGeom>
          <a:noFill/>
        </p:spPr>
      </p:pic>
      <p:pic>
        <p:nvPicPr>
          <p:cNvPr id="3077" name="Picture 5" descr="F:\ERASMUS I god\ERAZMUS II\logo\UB.jpg"/>
          <p:cNvPicPr>
            <a:picLocks noChangeAspect="1" noChangeArrowheads="1"/>
          </p:cNvPicPr>
          <p:nvPr/>
        </p:nvPicPr>
        <p:blipFill>
          <a:blip r:embed="rId6" cstate="print"/>
          <a:srcRect/>
          <a:stretch>
            <a:fillRect/>
          </a:stretch>
        </p:blipFill>
        <p:spPr bwMode="auto">
          <a:xfrm>
            <a:off x="1935678" y="1342110"/>
            <a:ext cx="871787" cy="1081016"/>
          </a:xfrm>
          <a:prstGeom prst="rect">
            <a:avLst/>
          </a:prstGeom>
          <a:noFill/>
        </p:spPr>
      </p:pic>
      <p:pic>
        <p:nvPicPr>
          <p:cNvPr id="3079" name="Picture 7" descr="F:\ERASMUS I god\ERAZMUS II\logo\UBL.png"/>
          <p:cNvPicPr>
            <a:picLocks noChangeAspect="1" noChangeArrowheads="1"/>
          </p:cNvPicPr>
          <p:nvPr/>
        </p:nvPicPr>
        <p:blipFill>
          <a:blip r:embed="rId7" cstate="print"/>
          <a:srcRect/>
          <a:stretch>
            <a:fillRect/>
          </a:stretch>
        </p:blipFill>
        <p:spPr bwMode="auto">
          <a:xfrm>
            <a:off x="7410202" y="3365665"/>
            <a:ext cx="1004268" cy="1004268"/>
          </a:xfrm>
          <a:prstGeom prst="rect">
            <a:avLst/>
          </a:prstGeom>
          <a:noFill/>
        </p:spPr>
      </p:pic>
      <p:pic>
        <p:nvPicPr>
          <p:cNvPr id="3080" name="Picture 8" descr="F:\ERASMUS I god\ERAZMUS II\logo\institut bgd.jpg"/>
          <p:cNvPicPr>
            <a:picLocks noChangeAspect="1" noChangeArrowheads="1"/>
          </p:cNvPicPr>
          <p:nvPr/>
        </p:nvPicPr>
        <p:blipFill>
          <a:blip r:embed="rId8" cstate="print"/>
          <a:srcRect l="1089" r="78076" b="67506"/>
          <a:stretch>
            <a:fillRect/>
          </a:stretch>
        </p:blipFill>
        <p:spPr bwMode="auto">
          <a:xfrm>
            <a:off x="7715546" y="4809506"/>
            <a:ext cx="834688" cy="902525"/>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3"/>
          <p:cNvSpPr txBox="1">
            <a:spLocks/>
          </p:cNvSpPr>
          <p:nvPr/>
        </p:nvSpPr>
        <p:spPr bwMode="auto">
          <a:xfrm>
            <a:off x="2256310" y="1611872"/>
            <a:ext cx="7861465" cy="214073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marR="0" lvl="0" indent="-228600" algn="l" defTabSz="914400" rtl="0" eaLnBrk="1" fontAlgn="base" latinLnBrk="0" hangingPunct="1">
              <a:lnSpc>
                <a:spcPct val="90000"/>
              </a:lnSpc>
              <a:spcBef>
                <a:spcPts val="0"/>
              </a:spcBef>
              <a:spcAft>
                <a:spcPts val="600"/>
              </a:spcAft>
              <a:buClrTx/>
              <a:buSzTx/>
              <a:buFont typeface="Arial" charset="0"/>
              <a:buChar char="•"/>
              <a:tabLst/>
              <a:defRPr/>
            </a:pPr>
            <a:r>
              <a:rPr kumimoji="0" lang="en-GB" sz="2300" b="1" i="0" u="none" strike="noStrike" kern="1200" cap="none" spc="0" normalizeH="0" baseline="0" noProof="0" dirty="0" smtClean="0">
                <a:ln>
                  <a:noFill/>
                </a:ln>
                <a:solidFill>
                  <a:schemeClr val="tx1"/>
                </a:solidFill>
                <a:effectLst/>
                <a:uLnTx/>
                <a:uFillTx/>
                <a:latin typeface="+mn-lt"/>
                <a:ea typeface="+mn-ea"/>
                <a:cs typeface="+mn-cs"/>
              </a:rPr>
              <a:t>University of Natural Resources and Life Sciences  (BOKU)</a:t>
            </a:r>
            <a:endParaRPr kumimoji="0" lang="sr-Latn-RS" sz="23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0"/>
              </a:spcBef>
              <a:spcAft>
                <a:spcPts val="600"/>
              </a:spcAft>
              <a:buClrTx/>
              <a:buSzTx/>
              <a:buFont typeface="Arial" charset="0"/>
              <a:buChar char="•"/>
              <a:tabLst/>
              <a:defRPr/>
            </a:pPr>
            <a:r>
              <a:rPr kumimoji="0" lang="en-GB" sz="2300" b="1" i="0" u="none" strike="noStrike" kern="1200" cap="none" spc="0" normalizeH="0" baseline="0" noProof="0" dirty="0" smtClean="0">
                <a:ln>
                  <a:noFill/>
                </a:ln>
                <a:solidFill>
                  <a:schemeClr val="tx1"/>
                </a:solidFill>
                <a:effectLst/>
                <a:uLnTx/>
                <a:uFillTx/>
                <a:latin typeface="+mn-lt"/>
                <a:ea typeface="+mn-ea"/>
                <a:cs typeface="+mn-cs"/>
              </a:rPr>
              <a:t>Ss. Cyril and Methodius University in Skopje (UNSCM)</a:t>
            </a:r>
            <a:endParaRPr kumimoji="0" lang="sr-Latn-RS" sz="2300" b="1" i="0" u="none" strike="noStrike" kern="1200" cap="none" spc="0" normalizeH="0" baseline="0" noProof="0" dirty="0" smtClean="0">
              <a:ln>
                <a:noFill/>
              </a:ln>
              <a:solidFill>
                <a:schemeClr val="tx1"/>
              </a:solidFill>
              <a:effectLst/>
              <a:uLnTx/>
              <a:uFillTx/>
              <a:latin typeface="+mn-lt"/>
              <a:ea typeface="+mn-ea"/>
              <a:cs typeface="+mn-cs"/>
            </a:endParaRPr>
          </a:p>
          <a:p>
            <a:pPr marL="228600" lvl="0" indent="-228600" eaLnBrk="1" hangingPunct="1">
              <a:lnSpc>
                <a:spcPct val="90000"/>
              </a:lnSpc>
              <a:spcBef>
                <a:spcPts val="0"/>
              </a:spcBef>
              <a:spcAft>
                <a:spcPts val="600"/>
              </a:spcAft>
              <a:buFont typeface="Arial" charset="0"/>
              <a:buChar char="•"/>
              <a:defRPr/>
            </a:pPr>
            <a:r>
              <a:rPr lang="it-IT" sz="2400" b="1" dirty="0" smtClean="0"/>
              <a:t>University Mediterranea of Reggio Calabria </a:t>
            </a:r>
            <a:r>
              <a:rPr lang="sr-Latn-RS" sz="2400" b="1" dirty="0" smtClean="0"/>
              <a:t>(UNIRC)</a:t>
            </a:r>
            <a:endParaRPr kumimoji="0" lang="en-US" sz="2300" b="1" i="0" u="none" strike="noStrike" kern="1200" cap="none" spc="0" normalizeH="0" baseline="0" noProof="0" dirty="0" smtClean="0">
              <a:ln>
                <a:noFill/>
              </a:ln>
              <a:solidFill>
                <a:schemeClr val="tx1"/>
              </a:solidFill>
              <a:effectLst/>
              <a:uLnTx/>
              <a:uFillTx/>
              <a:latin typeface="+mn-lt"/>
              <a:ea typeface="+mn-ea"/>
              <a:cs typeface="+mn-cs"/>
            </a:endParaRPr>
          </a:p>
          <a:p>
            <a:pPr marL="228600" marR="0" lvl="0" indent="-228600" algn="l" defTabSz="914400" rtl="0" eaLnBrk="1" fontAlgn="base" latinLnBrk="0" hangingPunct="1">
              <a:lnSpc>
                <a:spcPct val="90000"/>
              </a:lnSpc>
              <a:spcBef>
                <a:spcPts val="0"/>
              </a:spcBef>
              <a:spcAft>
                <a:spcPts val="600"/>
              </a:spcAft>
              <a:buClrTx/>
              <a:buSzTx/>
              <a:buFont typeface="Arial" charset="0"/>
              <a:buChar char="•"/>
              <a:tabLst/>
              <a:defRPr/>
            </a:pPr>
            <a:r>
              <a:rPr kumimoji="0" lang="bg-BG" sz="2300" b="1" i="0" u="none" strike="noStrike" kern="1200" cap="none" spc="0" normalizeH="0" baseline="0" noProof="0" dirty="0" smtClean="0">
                <a:ln>
                  <a:noFill/>
                </a:ln>
                <a:solidFill>
                  <a:schemeClr val="tx1"/>
                </a:solidFill>
                <a:effectLst/>
                <a:uLnTx/>
                <a:uFillTx/>
                <a:latin typeface="+mn-lt"/>
                <a:ea typeface="+mn-ea"/>
                <a:cs typeface="+mn-cs"/>
              </a:rPr>
              <a:t>Forest Research Institute at the Bulgarian Academy of Sciences (FRI-BAS)</a:t>
            </a:r>
            <a:endParaRPr kumimoji="0" lang="en-US" sz="2300" b="1" i="0" u="none" strike="noStrike" kern="120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bwMode="auto">
          <a:xfrm>
            <a:off x="1584363" y="3866202"/>
            <a:ext cx="7927772" cy="139456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28600" lvl="0" indent="-228600" eaLnBrk="1" hangingPunct="1">
              <a:lnSpc>
                <a:spcPct val="90000"/>
              </a:lnSpc>
              <a:spcBef>
                <a:spcPts val="0"/>
              </a:spcBef>
              <a:spcAft>
                <a:spcPts val="600"/>
              </a:spcAft>
            </a:pPr>
            <a:r>
              <a:rPr lang="en-GB" sz="2200" b="1" dirty="0" smtClean="0">
                <a:solidFill>
                  <a:schemeClr val="accent1">
                    <a:lumMod val="75000"/>
                  </a:schemeClr>
                </a:solidFill>
              </a:rPr>
              <a:t>Associated Partners</a:t>
            </a:r>
            <a:r>
              <a:rPr lang="sr-Latn-RS" sz="2200" b="1" dirty="0" smtClean="0">
                <a:solidFill>
                  <a:schemeClr val="accent1">
                    <a:lumMod val="75000"/>
                  </a:schemeClr>
                </a:solidFill>
              </a:rPr>
              <a:t> institutions</a:t>
            </a:r>
          </a:p>
          <a:p>
            <a:pPr marL="228600" lvl="0" indent="-228600" eaLnBrk="1" hangingPunct="1">
              <a:lnSpc>
                <a:spcPct val="90000"/>
              </a:lnSpc>
              <a:spcBef>
                <a:spcPts val="0"/>
              </a:spcBef>
              <a:buFont typeface="Arial" charset="0"/>
              <a:buChar char="•"/>
            </a:pPr>
            <a:r>
              <a:rPr lang="en-GB" sz="2200" b="1" dirty="0" smtClean="0"/>
              <a:t>Serbian Chamber of Engineers</a:t>
            </a:r>
            <a:r>
              <a:rPr lang="en-GB" sz="2200" dirty="0" smtClean="0"/>
              <a:t> </a:t>
            </a:r>
            <a:r>
              <a:rPr lang="en-GB" sz="2200" b="1" dirty="0" smtClean="0"/>
              <a:t>(SCE)</a:t>
            </a:r>
            <a:endParaRPr lang="sr-Latn-RS" sz="2200" b="1" dirty="0" smtClean="0"/>
          </a:p>
          <a:p>
            <a:pPr marL="228600" indent="-228600" eaLnBrk="1" hangingPunct="1">
              <a:lnSpc>
                <a:spcPct val="90000"/>
              </a:lnSpc>
              <a:spcBef>
                <a:spcPts val="0"/>
              </a:spcBef>
              <a:buFont typeface="Arial" charset="0"/>
              <a:buChar char="•"/>
            </a:pPr>
            <a:r>
              <a:rPr lang="en-GB" sz="2200" b="1" dirty="0" smtClean="0"/>
              <a:t>Forest Management Unit “</a:t>
            </a:r>
            <a:r>
              <a:rPr lang="en-GB" sz="2200" b="1" dirty="0" err="1" smtClean="0"/>
              <a:t>Donjevrbasko</a:t>
            </a:r>
            <a:r>
              <a:rPr lang="en-GB" sz="2200" b="1" dirty="0" smtClean="0"/>
              <a:t>” </a:t>
            </a:r>
            <a:r>
              <a:rPr lang="en-GB" sz="2200" b="1" dirty="0" err="1" smtClean="0"/>
              <a:t>Banja</a:t>
            </a:r>
            <a:r>
              <a:rPr lang="en-GB" sz="2200" b="1" dirty="0" smtClean="0"/>
              <a:t> Luka (FMU)</a:t>
            </a:r>
            <a:endParaRPr lang="en-US" sz="2200" dirty="0" smtClean="0"/>
          </a:p>
          <a:p>
            <a:pPr marL="228600" indent="-228600" eaLnBrk="1" hangingPunct="1">
              <a:lnSpc>
                <a:spcPct val="90000"/>
              </a:lnSpc>
              <a:spcBef>
                <a:spcPts val="0"/>
              </a:spcBef>
              <a:buFont typeface="Arial" charset="0"/>
              <a:buChar char="•"/>
            </a:pPr>
            <a:r>
              <a:rPr lang="en-GB" sz="2200" b="1" dirty="0" smtClean="0"/>
              <a:t>Cantonal Public Company “Sarajevo-forests” (CPCSF)</a:t>
            </a:r>
            <a:endParaRPr lang="en-US" sz="2200" dirty="0" smtClean="0"/>
          </a:p>
          <a:p>
            <a:pPr marL="228600" lvl="0" indent="-228600" eaLnBrk="1" hangingPunct="1">
              <a:lnSpc>
                <a:spcPct val="90000"/>
              </a:lnSpc>
              <a:spcBef>
                <a:spcPts val="0"/>
              </a:spcBef>
              <a:buFont typeface="Arial" charset="0"/>
              <a:buChar char="•"/>
            </a:pPr>
            <a:endParaRPr kumimoji="0" lang="sr-Latn-RS" sz="2200" b="1"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098" name="Picture 2" descr="F:\ERASMUS I god\ERAZMUS II\logo\boku.png"/>
          <p:cNvPicPr>
            <a:picLocks noChangeAspect="1" noChangeArrowheads="1"/>
          </p:cNvPicPr>
          <p:nvPr/>
        </p:nvPicPr>
        <p:blipFill>
          <a:blip r:embed="rId3" cstate="print"/>
          <a:srcRect/>
          <a:stretch>
            <a:fillRect/>
          </a:stretch>
        </p:blipFill>
        <p:spPr bwMode="auto">
          <a:xfrm>
            <a:off x="10136577" y="510639"/>
            <a:ext cx="1151411" cy="1151411"/>
          </a:xfrm>
          <a:prstGeom prst="rect">
            <a:avLst/>
          </a:prstGeom>
          <a:noFill/>
        </p:spPr>
      </p:pic>
      <p:pic>
        <p:nvPicPr>
          <p:cNvPr id="4100" name="Picture 4" descr="F:\ERASMUS I god\ERAZMUS II\logo\univerzitet-sv-kiril-i-metodij-logo-png-transparent-2.png"/>
          <p:cNvPicPr>
            <a:picLocks noChangeAspect="1" noChangeArrowheads="1"/>
          </p:cNvPicPr>
          <p:nvPr/>
        </p:nvPicPr>
        <p:blipFill>
          <a:blip r:embed="rId4" cstate="print"/>
          <a:srcRect/>
          <a:stretch>
            <a:fillRect/>
          </a:stretch>
        </p:blipFill>
        <p:spPr bwMode="auto">
          <a:xfrm>
            <a:off x="10168190" y="1651506"/>
            <a:ext cx="1070614" cy="1070614"/>
          </a:xfrm>
          <a:prstGeom prst="rect">
            <a:avLst/>
          </a:prstGeom>
          <a:noFill/>
        </p:spPr>
      </p:pic>
      <p:pic>
        <p:nvPicPr>
          <p:cNvPr id="4101" name="Picture 5" descr="F:\ERASMUS I god\ERAZMUS II\logo\FRI BAS.jpg"/>
          <p:cNvPicPr>
            <a:picLocks noChangeAspect="1" noChangeArrowheads="1"/>
          </p:cNvPicPr>
          <p:nvPr/>
        </p:nvPicPr>
        <p:blipFill>
          <a:blip r:embed="rId5" cstate="print"/>
          <a:srcRect/>
          <a:stretch>
            <a:fillRect/>
          </a:stretch>
        </p:blipFill>
        <p:spPr bwMode="auto">
          <a:xfrm>
            <a:off x="10260281" y="3852553"/>
            <a:ext cx="978725" cy="978725"/>
          </a:xfrm>
          <a:prstGeom prst="rect">
            <a:avLst/>
          </a:prstGeom>
          <a:noFill/>
        </p:spPr>
      </p:pic>
      <p:sp>
        <p:nvSpPr>
          <p:cNvPr id="11" name="Rectangle 10"/>
          <p:cNvSpPr/>
          <p:nvPr/>
        </p:nvSpPr>
        <p:spPr>
          <a:xfrm>
            <a:off x="4310599" y="858881"/>
            <a:ext cx="4631520" cy="446276"/>
          </a:xfrm>
          <a:prstGeom prst="rect">
            <a:avLst/>
          </a:prstGeom>
        </p:spPr>
        <p:txBody>
          <a:bodyPr wrap="square">
            <a:spAutoFit/>
          </a:bodyPr>
          <a:lstStyle/>
          <a:p>
            <a:r>
              <a:rPr lang="en-US" sz="2300" b="1" dirty="0" smtClean="0">
                <a:solidFill>
                  <a:srgbClr val="70AD47">
                    <a:lumMod val="75000"/>
                  </a:srgbClr>
                </a:solidFill>
                <a:latin typeface="Candara"/>
              </a:rPr>
              <a:t>P</a:t>
            </a:r>
            <a:r>
              <a:rPr lang="sr-Latn-RS" sz="2300" b="1" dirty="0" smtClean="0">
                <a:solidFill>
                  <a:srgbClr val="70AD47">
                    <a:lumMod val="75000"/>
                  </a:srgbClr>
                </a:solidFill>
                <a:latin typeface="Candara"/>
              </a:rPr>
              <a:t>rogramme country institutions </a:t>
            </a:r>
            <a:endParaRPr lang="en-US" dirty="0"/>
          </a:p>
        </p:txBody>
      </p:sp>
      <p:pic>
        <p:nvPicPr>
          <p:cNvPr id="4102" name="Picture 6" descr="F:\ERASMUS I god\ERAZMUS II\logo\IKS.png"/>
          <p:cNvPicPr>
            <a:picLocks noChangeAspect="1" noChangeArrowheads="1"/>
          </p:cNvPicPr>
          <p:nvPr/>
        </p:nvPicPr>
        <p:blipFill>
          <a:blip r:embed="rId6" cstate="print"/>
          <a:srcRect/>
          <a:stretch>
            <a:fillRect/>
          </a:stretch>
        </p:blipFill>
        <p:spPr bwMode="auto">
          <a:xfrm>
            <a:off x="789956" y="2861953"/>
            <a:ext cx="605270" cy="807026"/>
          </a:xfrm>
          <a:prstGeom prst="rect">
            <a:avLst/>
          </a:prstGeom>
          <a:noFill/>
        </p:spPr>
      </p:pic>
      <p:pic>
        <p:nvPicPr>
          <p:cNvPr id="4103" name="Picture 7" descr="F:\ERASMUS I god\ERAZMUS II\logo\sume-rs.jpg"/>
          <p:cNvPicPr>
            <a:picLocks noChangeAspect="1" noChangeArrowheads="1"/>
          </p:cNvPicPr>
          <p:nvPr/>
        </p:nvPicPr>
        <p:blipFill>
          <a:blip r:embed="rId7" cstate="print"/>
          <a:srcRect/>
          <a:stretch>
            <a:fillRect/>
          </a:stretch>
        </p:blipFill>
        <p:spPr bwMode="auto">
          <a:xfrm>
            <a:off x="663921" y="3859481"/>
            <a:ext cx="773488" cy="751175"/>
          </a:xfrm>
          <a:prstGeom prst="rect">
            <a:avLst/>
          </a:prstGeom>
          <a:noFill/>
        </p:spPr>
      </p:pic>
      <p:pic>
        <p:nvPicPr>
          <p:cNvPr id="4104" name="Picture 8" descr="F:\ERASMUS I god\ERAZMUS II\logo\srajevosume.jpg"/>
          <p:cNvPicPr>
            <a:picLocks noChangeAspect="1" noChangeArrowheads="1"/>
          </p:cNvPicPr>
          <p:nvPr/>
        </p:nvPicPr>
        <p:blipFill>
          <a:blip r:embed="rId8" cstate="print"/>
          <a:srcRect/>
          <a:stretch>
            <a:fillRect/>
          </a:stretch>
        </p:blipFill>
        <p:spPr bwMode="auto">
          <a:xfrm>
            <a:off x="667112" y="4726379"/>
            <a:ext cx="743082" cy="864548"/>
          </a:xfrm>
          <a:prstGeom prst="rect">
            <a:avLst/>
          </a:prstGeom>
          <a:noFill/>
        </p:spPr>
      </p:pic>
      <p:pic>
        <p:nvPicPr>
          <p:cNvPr id="11266" name="Picture 2" descr="Ð ÐµÐ·ÑÐ»ÑÐ°Ñ ÑÐ»Ð¸ÐºÐ° Ð·Ð° university mediterranean of reggio calabria logo"/>
          <p:cNvPicPr>
            <a:picLocks noChangeAspect="1" noChangeArrowheads="1"/>
          </p:cNvPicPr>
          <p:nvPr/>
        </p:nvPicPr>
        <p:blipFill>
          <a:blip r:embed="rId9" cstate="print"/>
          <a:srcRect/>
          <a:stretch>
            <a:fillRect/>
          </a:stretch>
        </p:blipFill>
        <p:spPr bwMode="auto">
          <a:xfrm>
            <a:off x="10304747" y="2812180"/>
            <a:ext cx="860346" cy="1027635"/>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en-US" sz="3600" b="1" dirty="0" smtClean="0">
                <a:solidFill>
                  <a:schemeClr val="tx2"/>
                </a:solidFill>
              </a:rPr>
              <a:t>Work packages</a:t>
            </a:r>
            <a:endParaRPr lang="en-US" sz="3600" b="1" dirty="0"/>
          </a:p>
        </p:txBody>
      </p:sp>
      <p:sp>
        <p:nvSpPr>
          <p:cNvPr id="6" name="Content Placeholder 5"/>
          <p:cNvSpPr>
            <a:spLocks noGrp="1"/>
          </p:cNvSpPr>
          <p:nvPr>
            <p:ph sz="half" idx="1"/>
          </p:nvPr>
        </p:nvSpPr>
        <p:spPr>
          <a:xfrm>
            <a:off x="676892" y="1448789"/>
            <a:ext cx="5387023" cy="4362463"/>
          </a:xfrm>
        </p:spPr>
        <p:txBody>
          <a:bodyPr/>
          <a:lstStyle/>
          <a:p>
            <a:pPr>
              <a:spcBef>
                <a:spcPts val="0"/>
              </a:spcBef>
            </a:pPr>
            <a:r>
              <a:rPr lang="sr-Latn-RS" sz="2200" b="1" dirty="0" smtClean="0"/>
              <a:t>WP 1</a:t>
            </a:r>
            <a:r>
              <a:rPr lang="sr-Latn-RS" sz="2200" dirty="0" smtClean="0"/>
              <a:t> - </a:t>
            </a:r>
            <a:r>
              <a:rPr lang="en-GB" sz="2200" b="1" dirty="0" smtClean="0"/>
              <a:t>PREPARATION</a:t>
            </a:r>
            <a:endParaRPr lang="sr-Latn-RS" sz="2200" b="1" dirty="0" smtClean="0"/>
          </a:p>
          <a:p>
            <a:pPr>
              <a:spcBef>
                <a:spcPts val="0"/>
              </a:spcBef>
              <a:buNone/>
            </a:pPr>
            <a:r>
              <a:rPr lang="sr-Latn-RS" sz="2200" b="1" dirty="0" smtClean="0"/>
              <a:t>Title:</a:t>
            </a:r>
            <a:r>
              <a:rPr lang="sr-Latn-RS" sz="2200" b="1" dirty="0" smtClean="0">
                <a:solidFill>
                  <a:srgbClr val="2AA9A6"/>
                </a:solidFill>
              </a:rPr>
              <a:t>  </a:t>
            </a:r>
            <a:r>
              <a:rPr lang="en-GB" sz="2200" b="1" dirty="0" smtClean="0">
                <a:solidFill>
                  <a:srgbClr val="2AA9A6"/>
                </a:solidFill>
              </a:rPr>
              <a:t>Analysis of soil erosion state and torrential floods in Western Balkan Countries</a:t>
            </a:r>
            <a:endParaRPr lang="sr-Latn-RS" sz="2200" b="1" dirty="0" smtClean="0">
              <a:solidFill>
                <a:srgbClr val="2AA9A6"/>
              </a:solidFill>
            </a:endParaRPr>
          </a:p>
          <a:p>
            <a:pPr>
              <a:spcBef>
                <a:spcPts val="0"/>
              </a:spcBef>
              <a:buNone/>
            </a:pPr>
            <a:r>
              <a:rPr lang="sr-Latn-RS" sz="2200" b="1" dirty="0" smtClean="0"/>
              <a:t>Leader: University of Belgrade, </a:t>
            </a:r>
            <a:r>
              <a:rPr lang="en-GB" sz="2200" b="1" dirty="0" smtClean="0"/>
              <a:t>Ss. Cyril and Methodius University in Skopje</a:t>
            </a:r>
            <a:endParaRPr lang="sr-Latn-RS" sz="2200" b="1" dirty="0" smtClean="0"/>
          </a:p>
          <a:p>
            <a:pPr>
              <a:spcBef>
                <a:spcPts val="0"/>
              </a:spcBef>
              <a:buNone/>
            </a:pPr>
            <a:r>
              <a:rPr lang="en-US" sz="2200" dirty="0" smtClean="0"/>
              <a:t>Duration:</a:t>
            </a:r>
            <a:r>
              <a:rPr lang="sr-Latn-RS" sz="2200" dirty="0" smtClean="0"/>
              <a:t> </a:t>
            </a:r>
            <a:r>
              <a:rPr lang="en-GB" sz="2200" dirty="0" smtClean="0"/>
              <a:t>15</a:t>
            </a:r>
            <a:r>
              <a:rPr lang="sr-Latn-RS" sz="2200" dirty="0" smtClean="0"/>
              <a:t>.</a:t>
            </a:r>
            <a:r>
              <a:rPr lang="en-GB" sz="2200" dirty="0" smtClean="0"/>
              <a:t>1</a:t>
            </a:r>
            <a:r>
              <a:rPr lang="sr-Latn-RS" sz="2200" dirty="0" smtClean="0"/>
              <a:t>1.</a:t>
            </a:r>
            <a:r>
              <a:rPr lang="en-GB" sz="2200" dirty="0" smtClean="0"/>
              <a:t>2018</a:t>
            </a:r>
            <a:r>
              <a:rPr lang="sr-Latn-RS" sz="2200" dirty="0" smtClean="0"/>
              <a:t> – </a:t>
            </a:r>
            <a:r>
              <a:rPr lang="en-GB" sz="2200" dirty="0" smtClean="0"/>
              <a:t>15</a:t>
            </a:r>
            <a:r>
              <a:rPr lang="sr-Latn-RS" sz="2200" dirty="0" smtClean="0"/>
              <a:t>.</a:t>
            </a:r>
            <a:r>
              <a:rPr lang="en-GB" sz="2200" dirty="0" smtClean="0"/>
              <a:t>0</a:t>
            </a:r>
            <a:r>
              <a:rPr lang="sr-Latn-RS" sz="2200" dirty="0" smtClean="0"/>
              <a:t>6.</a:t>
            </a:r>
            <a:r>
              <a:rPr lang="en-GB" sz="2200" dirty="0" smtClean="0"/>
              <a:t>2019</a:t>
            </a:r>
            <a:endParaRPr lang="sr-Latn-RS" sz="2200" dirty="0" smtClean="0"/>
          </a:p>
          <a:p>
            <a:pPr>
              <a:spcBef>
                <a:spcPts val="0"/>
              </a:spcBef>
              <a:buNone/>
            </a:pPr>
            <a:endParaRPr lang="sr-Latn-RS" sz="1800" b="1" dirty="0" smtClean="0"/>
          </a:p>
          <a:p>
            <a:pPr lvl="0">
              <a:spcBef>
                <a:spcPts val="0"/>
              </a:spcBef>
              <a:buNone/>
            </a:pPr>
            <a:r>
              <a:rPr lang="sr-Latn-RS" sz="1800" b="1" dirty="0" smtClean="0"/>
              <a:t>Activities: </a:t>
            </a:r>
          </a:p>
          <a:p>
            <a:pPr lvl="0">
              <a:spcBef>
                <a:spcPts val="0"/>
              </a:spcBef>
            </a:pPr>
            <a:r>
              <a:rPr lang="en-GB" sz="1600" dirty="0" smtClean="0"/>
              <a:t>Analysis state of soil degradation/soil erosion in WBC </a:t>
            </a:r>
            <a:endParaRPr lang="en-US" sz="1600" dirty="0" smtClean="0"/>
          </a:p>
          <a:p>
            <a:pPr lvl="0">
              <a:spcBef>
                <a:spcPts val="0"/>
              </a:spcBef>
            </a:pPr>
            <a:r>
              <a:rPr lang="en-GB" sz="1600" dirty="0" smtClean="0"/>
              <a:t>Analysis of torrential floods in WBC </a:t>
            </a:r>
            <a:endParaRPr lang="en-US" sz="1600" dirty="0" smtClean="0"/>
          </a:p>
          <a:p>
            <a:pPr lvl="0">
              <a:spcBef>
                <a:spcPts val="0"/>
              </a:spcBef>
            </a:pPr>
            <a:r>
              <a:rPr lang="en-GB" sz="1600" dirty="0" smtClean="0"/>
              <a:t>Report of prevention measures for soil and torrent control in EU countries</a:t>
            </a:r>
            <a:endParaRPr lang="en-US" sz="1600" dirty="0" smtClean="0"/>
          </a:p>
          <a:p>
            <a:pPr lvl="0">
              <a:spcBef>
                <a:spcPts val="0"/>
              </a:spcBef>
            </a:pPr>
            <a:r>
              <a:rPr lang="en-GB" sz="1600" dirty="0" smtClean="0"/>
              <a:t>Analysis and elaboration of </a:t>
            </a:r>
            <a:r>
              <a:rPr lang="en-GB" sz="1600" dirty="0" err="1" smtClean="0"/>
              <a:t>bache</a:t>
            </a:r>
            <a:r>
              <a:rPr lang="sr-Latn-RS" sz="1600" dirty="0" smtClean="0"/>
              <a:t>l</a:t>
            </a:r>
            <a:r>
              <a:rPr lang="en-GB" sz="1600" dirty="0" smtClean="0"/>
              <a:t>o</a:t>
            </a:r>
            <a:r>
              <a:rPr lang="sr-Latn-RS" sz="1600" dirty="0" smtClean="0"/>
              <a:t>r</a:t>
            </a:r>
            <a:r>
              <a:rPr lang="en-GB" sz="1600" dirty="0" smtClean="0"/>
              <a:t> and master curricula in field of soil and torrent control in EU countries</a:t>
            </a:r>
            <a:endParaRPr lang="en-US" sz="1600" dirty="0" smtClean="0"/>
          </a:p>
          <a:p>
            <a:pPr>
              <a:spcBef>
                <a:spcPts val="0"/>
              </a:spcBef>
            </a:pPr>
            <a:r>
              <a:rPr lang="en-GB" sz="1600" dirty="0" smtClean="0"/>
              <a:t>Workshop on </a:t>
            </a:r>
            <a:r>
              <a:rPr lang="en-GB" sz="1600" dirty="0" err="1" smtClean="0"/>
              <a:t>bache</a:t>
            </a:r>
            <a:r>
              <a:rPr lang="sr-Latn-RS" sz="1600" dirty="0" smtClean="0"/>
              <a:t>l</a:t>
            </a:r>
            <a:r>
              <a:rPr lang="en-GB" sz="1600" dirty="0" smtClean="0"/>
              <a:t>o</a:t>
            </a:r>
            <a:r>
              <a:rPr lang="sr-Latn-RS" sz="1600" dirty="0" smtClean="0"/>
              <a:t>r</a:t>
            </a:r>
            <a:r>
              <a:rPr lang="en-GB" sz="1600" dirty="0" smtClean="0"/>
              <a:t> and master curricula best </a:t>
            </a:r>
            <a:r>
              <a:rPr lang="en-GB" sz="1600" dirty="0" err="1" smtClean="0"/>
              <a:t>practic</a:t>
            </a:r>
            <a:r>
              <a:rPr lang="sr-Latn-RS" sz="1600" dirty="0" smtClean="0"/>
              <a:t>e</a:t>
            </a:r>
            <a:r>
              <a:rPr lang="en-GB" sz="1600" dirty="0" smtClean="0"/>
              <a:t>s in EU</a:t>
            </a:r>
            <a:endParaRPr lang="sr-Latn-RS" sz="1600" b="1" dirty="0" smtClean="0"/>
          </a:p>
          <a:p>
            <a:pPr>
              <a:spcBef>
                <a:spcPts val="0"/>
              </a:spcBef>
            </a:pPr>
            <a:endParaRPr lang="sr-Latn-RS" sz="1800" b="1" dirty="0" smtClean="0"/>
          </a:p>
          <a:p>
            <a:pPr>
              <a:spcBef>
                <a:spcPts val="0"/>
              </a:spcBef>
              <a:buNone/>
            </a:pPr>
            <a:endParaRPr lang="sr-Latn-RS" sz="1800" b="1" dirty="0" smtClean="0"/>
          </a:p>
          <a:p>
            <a:pPr>
              <a:spcBef>
                <a:spcPts val="0"/>
              </a:spcBef>
            </a:pPr>
            <a:endParaRPr lang="en-US" sz="1800" dirty="0"/>
          </a:p>
        </p:txBody>
      </p:sp>
      <p:sp>
        <p:nvSpPr>
          <p:cNvPr id="4" name="Content Placeholder 3"/>
          <p:cNvSpPr>
            <a:spLocks noGrp="1"/>
          </p:cNvSpPr>
          <p:nvPr>
            <p:ph sz="half" idx="2"/>
          </p:nvPr>
        </p:nvSpPr>
        <p:spPr>
          <a:xfrm>
            <a:off x="6528459" y="1469365"/>
            <a:ext cx="5358741" cy="4351338"/>
          </a:xfrm>
        </p:spPr>
        <p:txBody>
          <a:bodyPr/>
          <a:lstStyle/>
          <a:p>
            <a:pPr>
              <a:spcBef>
                <a:spcPts val="0"/>
              </a:spcBef>
            </a:pPr>
            <a:r>
              <a:rPr lang="sr-Latn-RS" sz="2200" b="1" dirty="0" smtClean="0"/>
              <a:t>WP2 – </a:t>
            </a:r>
            <a:r>
              <a:rPr lang="en-GB" sz="2200" b="1" dirty="0" smtClean="0"/>
              <a:t>DEVELOPMENT</a:t>
            </a:r>
            <a:endParaRPr lang="sr-Latn-RS" sz="2200" b="1" dirty="0" smtClean="0"/>
          </a:p>
          <a:p>
            <a:pPr>
              <a:spcBef>
                <a:spcPts val="0"/>
              </a:spcBef>
              <a:buNone/>
            </a:pPr>
            <a:r>
              <a:rPr lang="sr-Latn-RS" sz="2200" b="1" dirty="0" smtClean="0"/>
              <a:t>Title: </a:t>
            </a:r>
            <a:r>
              <a:rPr lang="en-GB" sz="2200" b="1" dirty="0" smtClean="0">
                <a:solidFill>
                  <a:srgbClr val="2AA9A6"/>
                </a:solidFill>
              </a:rPr>
              <a:t>Development of curricula</a:t>
            </a:r>
            <a:endParaRPr lang="sr-Latn-RS" sz="2200" b="1" dirty="0" smtClean="0">
              <a:solidFill>
                <a:srgbClr val="2AA9A6"/>
              </a:solidFill>
            </a:endParaRPr>
          </a:p>
          <a:p>
            <a:pPr>
              <a:spcBef>
                <a:spcPts val="0"/>
              </a:spcBef>
              <a:buNone/>
            </a:pPr>
            <a:r>
              <a:rPr lang="sr-Latn-RS" sz="2200" b="1" dirty="0" smtClean="0"/>
              <a:t>Leader:</a:t>
            </a:r>
            <a:r>
              <a:rPr lang="en-GB" sz="2200" b="1" dirty="0" smtClean="0"/>
              <a:t> University of Novi Sad </a:t>
            </a:r>
            <a:endParaRPr lang="sr-Latn-RS" sz="2200" b="1" dirty="0" smtClean="0"/>
          </a:p>
          <a:p>
            <a:pPr>
              <a:spcBef>
                <a:spcPts val="0"/>
              </a:spcBef>
              <a:buNone/>
            </a:pPr>
            <a:r>
              <a:rPr lang="en-US" sz="2200" dirty="0" smtClean="0"/>
              <a:t>Duration:</a:t>
            </a:r>
            <a:r>
              <a:rPr lang="sr-Latn-RS" sz="2200" dirty="0" smtClean="0"/>
              <a:t> </a:t>
            </a:r>
            <a:r>
              <a:rPr lang="en-GB" sz="2200" dirty="0" smtClean="0"/>
              <a:t>15</a:t>
            </a:r>
            <a:r>
              <a:rPr lang="sr-Latn-RS" sz="2200" dirty="0" smtClean="0"/>
              <a:t>.</a:t>
            </a:r>
            <a:r>
              <a:rPr lang="en-GB" sz="2200" dirty="0" smtClean="0"/>
              <a:t>0</a:t>
            </a:r>
            <a:r>
              <a:rPr lang="sr-Latn-RS" sz="2200" dirty="0" smtClean="0"/>
              <a:t>5.</a:t>
            </a:r>
            <a:r>
              <a:rPr lang="en-GB" sz="2200" dirty="0" smtClean="0"/>
              <a:t>201</a:t>
            </a:r>
            <a:r>
              <a:rPr lang="sr-Latn-RS" sz="2200" dirty="0" smtClean="0"/>
              <a:t>9 – </a:t>
            </a:r>
            <a:r>
              <a:rPr lang="en-GB" sz="2200" dirty="0" smtClean="0"/>
              <a:t>15</a:t>
            </a:r>
            <a:r>
              <a:rPr lang="sr-Latn-RS" sz="2200" dirty="0" smtClean="0"/>
              <a:t>.</a:t>
            </a:r>
            <a:r>
              <a:rPr lang="en-GB" sz="2200" dirty="0" smtClean="0"/>
              <a:t>0</a:t>
            </a:r>
            <a:r>
              <a:rPr lang="sr-Latn-RS" sz="2200" dirty="0" smtClean="0"/>
              <a:t>5.</a:t>
            </a:r>
            <a:r>
              <a:rPr lang="en-GB" sz="2200" dirty="0" smtClean="0"/>
              <a:t>2020</a:t>
            </a:r>
            <a:endParaRPr lang="sr-Latn-RS" sz="2200" dirty="0" smtClean="0"/>
          </a:p>
          <a:p>
            <a:pPr>
              <a:spcBef>
                <a:spcPts val="0"/>
              </a:spcBef>
              <a:buNone/>
            </a:pPr>
            <a:endParaRPr lang="sr-Latn-RS" sz="2200" dirty="0" smtClean="0"/>
          </a:p>
          <a:p>
            <a:pPr lvl="0">
              <a:spcBef>
                <a:spcPts val="0"/>
              </a:spcBef>
              <a:buNone/>
            </a:pPr>
            <a:r>
              <a:rPr lang="sr-Latn-RS" sz="1600" b="1" dirty="0" smtClean="0"/>
              <a:t>Activities: </a:t>
            </a:r>
          </a:p>
          <a:p>
            <a:pPr lvl="0">
              <a:spcBef>
                <a:spcPts val="0"/>
              </a:spcBef>
            </a:pPr>
            <a:r>
              <a:rPr lang="en-GB" sz="1600" dirty="0" smtClean="0"/>
              <a:t>Defined study requirements with Bologna standards</a:t>
            </a:r>
            <a:endParaRPr lang="en-US" sz="1600" dirty="0" smtClean="0"/>
          </a:p>
          <a:p>
            <a:pPr lvl="0">
              <a:spcBef>
                <a:spcPts val="0"/>
              </a:spcBef>
            </a:pPr>
            <a:r>
              <a:rPr lang="en-GB" sz="1600" dirty="0" smtClean="0"/>
              <a:t>Defined goals, competences and learning outcomes of bachelor and master curricula</a:t>
            </a:r>
            <a:endParaRPr lang="en-US" sz="1600" dirty="0" smtClean="0"/>
          </a:p>
          <a:p>
            <a:pPr lvl="0">
              <a:spcBef>
                <a:spcPts val="0"/>
              </a:spcBef>
            </a:pPr>
            <a:r>
              <a:rPr lang="en-GB" sz="1600" dirty="0" smtClean="0"/>
              <a:t>Established new and improved existing subjects of bachelor programme </a:t>
            </a:r>
            <a:endParaRPr lang="en-US" sz="1600" dirty="0" smtClean="0"/>
          </a:p>
          <a:p>
            <a:pPr lvl="0">
              <a:spcBef>
                <a:spcPts val="0"/>
              </a:spcBef>
            </a:pPr>
            <a:r>
              <a:rPr lang="en-GB" sz="1600" dirty="0" smtClean="0"/>
              <a:t>Established new master programme</a:t>
            </a:r>
            <a:endParaRPr lang="en-US" sz="1600" dirty="0" smtClean="0"/>
          </a:p>
          <a:p>
            <a:pPr lvl="0">
              <a:spcBef>
                <a:spcPts val="0"/>
              </a:spcBef>
            </a:pPr>
            <a:r>
              <a:rPr lang="en-GB" sz="1600" dirty="0" smtClean="0"/>
              <a:t>Study visits to EU partners university and analysis best practices </a:t>
            </a:r>
            <a:endParaRPr lang="en-US" sz="1600" dirty="0" smtClean="0"/>
          </a:p>
          <a:p>
            <a:pPr lvl="0">
              <a:spcBef>
                <a:spcPts val="0"/>
              </a:spcBef>
            </a:pPr>
            <a:r>
              <a:rPr lang="en-GB" sz="1600" dirty="0" smtClean="0"/>
              <a:t>Harmonization of the proposed changes </a:t>
            </a:r>
            <a:endParaRPr lang="en-US" sz="1600" dirty="0" smtClean="0"/>
          </a:p>
          <a:p>
            <a:pPr>
              <a:spcBef>
                <a:spcPts val="0"/>
              </a:spcBef>
            </a:pPr>
            <a:r>
              <a:rPr lang="en-GB" sz="1600" dirty="0" smtClean="0"/>
              <a:t>Introduce and training teaching staff</a:t>
            </a:r>
            <a:endParaRPr lang="sr-Latn-RS" sz="1600" b="1" dirty="0" smtClean="0"/>
          </a:p>
          <a:p>
            <a:pPr>
              <a:spcBef>
                <a:spcPts val="0"/>
              </a:spcBef>
              <a:buNone/>
            </a:pPr>
            <a:endParaRPr lang="sr-Latn-RS" sz="2400" dirty="0" smtClean="0"/>
          </a:p>
          <a:p>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andara">
      <a:maj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ndara"/>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1317</TotalTime>
  <Words>1976</Words>
  <Application>Microsoft Office PowerPoint</Application>
  <PresentationFormat>Custom</PresentationFormat>
  <Paragraphs>186</Paragraphs>
  <Slides>14</Slides>
  <Notes>13</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Office Theme</vt:lpstr>
      <vt:lpstr>Soil Erosion and Torrential Flood  Prevention: Curriculum Development at the Universities of Western Balkan Countries</vt:lpstr>
      <vt:lpstr>Slide 2</vt:lpstr>
      <vt:lpstr>Slide 3</vt:lpstr>
      <vt:lpstr>The idea/reason of the project</vt:lpstr>
      <vt:lpstr>The idea of the project</vt:lpstr>
      <vt:lpstr>The specific objectives </vt:lpstr>
      <vt:lpstr>SETOF Consorcium Partner country institutions</vt:lpstr>
      <vt:lpstr>Slide 8</vt:lpstr>
      <vt:lpstr>Work packages</vt:lpstr>
      <vt:lpstr>Work packages</vt:lpstr>
      <vt:lpstr>Work packages</vt:lpstr>
      <vt:lpstr>Work packages</vt:lpstr>
      <vt:lpstr>Expected impact of the project</vt:lpstr>
      <vt:lpstr>Slide 14</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Sinisa</dc:creator>
  <cp:lastModifiedBy>Nada</cp:lastModifiedBy>
  <cp:revision>18</cp:revision>
  <dcterms:created xsi:type="dcterms:W3CDTF">2018-12-08T13:04:29Z</dcterms:created>
  <dcterms:modified xsi:type="dcterms:W3CDTF">2019-07-29T20:54:02Z</dcterms:modified>
</cp:coreProperties>
</file>