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279" r:id="rId4"/>
    <p:sldId id="292" r:id="rId5"/>
    <p:sldId id="293" r:id="rId6"/>
    <p:sldId id="277" r:id="rId7"/>
    <p:sldId id="294" r:id="rId8"/>
    <p:sldId id="295" r:id="rId9"/>
    <p:sldId id="296" r:id="rId10"/>
    <p:sldId id="300" r:id="rId11"/>
    <p:sldId id="301" r:id="rId12"/>
    <p:sldId id="302" r:id="rId13"/>
    <p:sldId id="298" r:id="rId14"/>
    <p:sldId id="299" r:id="rId15"/>
    <p:sldId id="303" r:id="rId16"/>
    <p:sldId id="304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Google Drive\Springer\Slike za Springer\prizori sa javora\DSCN33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r="74853" b="13517"/>
          <a:stretch/>
        </p:blipFill>
        <p:spPr bwMode="auto">
          <a:xfrm>
            <a:off x="0" y="1066800"/>
            <a:ext cx="1532965" cy="48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-67a6d21a53d554d7cfd329e7194e351c2becc7562b90de3c7b4d47674c970f4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6" y="336155"/>
            <a:ext cx="2494774" cy="5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go_velik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6155"/>
            <a:ext cx="2286000" cy="5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:\Medjunarodni projekti\ERAZMUS II\logo\SETOF.jpg"/>
          <p:cNvPicPr/>
          <p:nvPr userDrawn="1"/>
        </p:nvPicPr>
        <p:blipFill>
          <a:blip r:embed="rId5" cstate="print"/>
          <a:srcRect l="51885" t="3895" r="15997" b="52889"/>
          <a:stretch>
            <a:fillRect/>
          </a:stretch>
        </p:blipFill>
        <p:spPr bwMode="auto">
          <a:xfrm>
            <a:off x="324626" y="5965340"/>
            <a:ext cx="895350" cy="8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476375" y="6165037"/>
            <a:ext cx="619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Soil Erosion and Torrential Flood Prevention: Curriculum Development </a:t>
            </a:r>
            <a:endParaRPr lang="sr-Latn-BA" sz="1200" b="1" i="1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at the Universities of Western Balkans Countries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934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6360" y="6074875"/>
            <a:ext cx="2174240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lika-1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73422"/>
          <a:stretch/>
        </p:blipFill>
        <p:spPr bwMode="auto">
          <a:xfrm>
            <a:off x="7667625" y="1086970"/>
            <a:ext cx="1476375" cy="48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6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66D8-1B5F-427B-9A68-1B9F47A272C8}" type="datetimeFigureOut">
              <a:rPr lang="sr-Cyrl-RS"/>
              <a:pPr>
                <a:defRPr/>
              </a:pPr>
              <a:t>11.02.2020.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C1E3-46BF-43A5-B7FA-26735D44FF16}" type="slidenum">
              <a:rPr lang="sr-Cyrl-RS"/>
              <a:pPr>
                <a:defRPr/>
              </a:pPr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9982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logo-67a6d21a53d554d7cfd329e7194e351c2becc7562b90de3c7b4d47674c970f4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7" y="297821"/>
            <a:ext cx="2002603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logo_velik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36" y="319944"/>
            <a:ext cx="1788109" cy="4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:\Medjunarodni projekti\ERAZMUS II\logo\SETOF.jpg"/>
          <p:cNvPicPr/>
          <p:nvPr userDrawn="1"/>
        </p:nvPicPr>
        <p:blipFill>
          <a:blip r:embed="rId4" cstate="print"/>
          <a:srcRect l="51885" t="3895" r="15997" b="52889"/>
          <a:stretch>
            <a:fillRect/>
          </a:stretch>
        </p:blipFill>
        <p:spPr bwMode="auto">
          <a:xfrm>
            <a:off x="651837" y="6203582"/>
            <a:ext cx="61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04650" y="6315651"/>
            <a:ext cx="6508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Soil Erosion and Torrential Flood Prevention: Curriculum Development </a:t>
            </a:r>
            <a:endParaRPr lang="sr-Latn-BA" sz="1200" b="1" i="1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at the Universities of Western Balkans Countries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279783"/>
            <a:ext cx="146939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0DCD-63FE-4B81-8B2E-B38D9076946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2209800"/>
            <a:ext cx="594851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400" dirty="0" smtClean="0"/>
              <a:t>Partner </a:t>
            </a:r>
            <a:r>
              <a:rPr lang="sr-Latn-BA" sz="2400" dirty="0" err="1" smtClean="0"/>
              <a:t>institution</a:t>
            </a:r>
            <a:r>
              <a:rPr lang="sr-Latn-BA" sz="2400" dirty="0" smtClean="0"/>
              <a:t>:</a:t>
            </a: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 smtClean="0"/>
              <a:t>UNIVERSITY OF BANJA LUKA</a:t>
            </a:r>
            <a:br>
              <a:rPr lang="sr-Latn-BA" dirty="0" smtClean="0"/>
            </a:br>
            <a:r>
              <a:rPr lang="sr-Latn-BA" dirty="0" err="1" smtClean="0"/>
              <a:t>Faculty</a:t>
            </a:r>
            <a:r>
              <a:rPr lang="sr-Latn-BA" dirty="0" smtClean="0"/>
              <a:t> of </a:t>
            </a:r>
            <a:r>
              <a:rPr lang="sr-Latn-BA" dirty="0" err="1" smtClean="0"/>
              <a:t>Forestry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9" y="4179332"/>
            <a:ext cx="594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 smtClean="0"/>
              <a:t>Dr Marijana </a:t>
            </a:r>
            <a:r>
              <a:rPr lang="sr-Latn-BA" b="1" dirty="0" err="1" smtClean="0"/>
              <a:t>Kapović</a:t>
            </a:r>
            <a:r>
              <a:rPr lang="sr-Latn-BA" b="1" dirty="0" smtClean="0"/>
              <a:t> Solomun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523998" y="5181600"/>
            <a:ext cx="5948515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BA" sz="1400" b="1" dirty="0" smtClean="0">
                <a:solidFill>
                  <a:schemeClr val="tx1"/>
                </a:solidFill>
              </a:rPr>
              <a:t>December, 24.2020, Belgrade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229600" cy="509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DRUGI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 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 PROGRAM ŠUMARSTVO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/master/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smjer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pored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stečenih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obavljanje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praktičnih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zadataka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osposobi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stručnjake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rješavanje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kompleksnije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obavljanje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rukovođenja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preduzećima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privrednim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subjektima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BA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diplomski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specijalizaciju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profile: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▪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Silviekologija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osnivanje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▪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Gajenje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▪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Korišćenje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lovstvo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studijskog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Predviđeni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je:  4+1+3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229600" cy="503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DRUGI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 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 PROGRAM ŠUMARSTVO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Ishod</a:t>
            </a:r>
            <a:r>
              <a:rPr lang="sr-Latn-B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master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osposobljenost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stručnjaka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uspješno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rješavanje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biotehničkih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organizacionih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završe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stiču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primjenjene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ekologije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ekosistema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bioekološka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prirode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tehničkih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inženjerima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rješavanje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svakodnevnih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okviru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odabirom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izbornih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specijalizovao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Uzgoj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Korišćenje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osposobljen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nastavak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obrazovanja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trećeg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610600" cy="533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DRUGI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 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 PROGRAM ŠUMARSTVO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err="1"/>
              <a:t>Stručni</a:t>
            </a:r>
            <a:r>
              <a:rPr lang="en-US" b="1" dirty="0"/>
              <a:t>, </a:t>
            </a:r>
            <a:r>
              <a:rPr lang="en-US" b="1" dirty="0" err="1"/>
              <a:t>akademski</a:t>
            </a:r>
            <a:r>
              <a:rPr lang="en-US" b="1" dirty="0"/>
              <a:t> </a:t>
            </a:r>
            <a:r>
              <a:rPr lang="en-US" b="1" dirty="0" err="1"/>
              <a:t>naučni</a:t>
            </a:r>
            <a:r>
              <a:rPr lang="en-US" b="1" dirty="0"/>
              <a:t> </a:t>
            </a:r>
            <a:r>
              <a:rPr lang="en-US" b="1" dirty="0" err="1"/>
              <a:t>naziv</a:t>
            </a:r>
            <a:r>
              <a:rPr lang="en-US" b="1" dirty="0"/>
              <a:t> </a:t>
            </a:r>
            <a:r>
              <a:rPr lang="en-US" b="1" dirty="0" err="1"/>
              <a:t>studija</a:t>
            </a:r>
            <a:endParaRPr lang="sr-Latn-BA" dirty="0"/>
          </a:p>
          <a:p>
            <a:r>
              <a:rPr lang="en-US" dirty="0"/>
              <a:t>Master </a:t>
            </a:r>
            <a:r>
              <a:rPr lang="en-US" dirty="0" err="1"/>
              <a:t>šumarstva</a:t>
            </a:r>
            <a:r>
              <a:rPr lang="en-US" dirty="0"/>
              <a:t> - </a:t>
            </a:r>
            <a:r>
              <a:rPr lang="en-US" dirty="0" err="1"/>
              <a:t>Silviekologija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osnivanje</a:t>
            </a:r>
            <a:r>
              <a:rPr lang="en-US" dirty="0"/>
              <a:t> </a:t>
            </a:r>
            <a:r>
              <a:rPr lang="en-US" dirty="0" err="1"/>
              <a:t>šuma</a:t>
            </a:r>
            <a:endParaRPr lang="sr-Latn-BA" dirty="0"/>
          </a:p>
          <a:p>
            <a:r>
              <a:rPr lang="en-US" dirty="0"/>
              <a:t>Master </a:t>
            </a:r>
            <a:r>
              <a:rPr lang="en-US" dirty="0" err="1"/>
              <a:t>šumarstva</a:t>
            </a:r>
            <a:r>
              <a:rPr lang="en-US" dirty="0"/>
              <a:t> – </a:t>
            </a:r>
            <a:r>
              <a:rPr lang="en-US" dirty="0" err="1"/>
              <a:t>Gajenje</a:t>
            </a:r>
            <a:r>
              <a:rPr lang="en-US" dirty="0"/>
              <a:t>,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gazdovanja</a:t>
            </a:r>
            <a:r>
              <a:rPr lang="en-US" dirty="0"/>
              <a:t> </a:t>
            </a:r>
            <a:r>
              <a:rPr lang="en-US" dirty="0" err="1"/>
              <a:t>šumama</a:t>
            </a:r>
            <a:endParaRPr lang="sr-Latn-BA" dirty="0"/>
          </a:p>
          <a:p>
            <a:r>
              <a:rPr lang="en-US" dirty="0"/>
              <a:t>Master </a:t>
            </a:r>
            <a:r>
              <a:rPr lang="en-US" dirty="0" err="1"/>
              <a:t>šumarstva</a:t>
            </a:r>
            <a:r>
              <a:rPr lang="en-US" dirty="0"/>
              <a:t> - </a:t>
            </a:r>
            <a:r>
              <a:rPr lang="en-US" dirty="0" err="1"/>
              <a:t>Korišćenje</a:t>
            </a:r>
            <a:r>
              <a:rPr lang="en-US" dirty="0"/>
              <a:t>,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ekonomika</a:t>
            </a:r>
            <a:r>
              <a:rPr lang="en-US" dirty="0"/>
              <a:t> </a:t>
            </a:r>
            <a:r>
              <a:rPr lang="en-US" dirty="0" err="1"/>
              <a:t>šumarstva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lovstvo</a:t>
            </a:r>
            <a:endParaRPr lang="sr-Latn-BA" dirty="0"/>
          </a:p>
          <a:p>
            <a:r>
              <a:rPr lang="en-US" b="1" dirty="0"/>
              <a:t> </a:t>
            </a:r>
            <a:endParaRPr lang="sr-Latn-BA" dirty="0"/>
          </a:p>
          <a:p>
            <a:r>
              <a:rPr lang="en-US" b="1" dirty="0" err="1"/>
              <a:t>Kriteriji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način</a:t>
            </a:r>
            <a:r>
              <a:rPr lang="en-US" b="1" dirty="0"/>
              <a:t> </a:t>
            </a:r>
            <a:r>
              <a:rPr lang="en-US" b="1" dirty="0" err="1"/>
              <a:t>osiguranja</a:t>
            </a:r>
            <a:r>
              <a:rPr lang="en-US" b="1" dirty="0"/>
              <a:t> </a:t>
            </a:r>
            <a:r>
              <a:rPr lang="en-US" b="1" dirty="0" err="1"/>
              <a:t>kvaliteta</a:t>
            </a:r>
            <a:endParaRPr lang="sr-Latn-BA" dirty="0"/>
          </a:p>
          <a:p>
            <a:r>
              <a:rPr lang="en-US" dirty="0"/>
              <a:t>Na </a:t>
            </a:r>
            <a:r>
              <a:rPr lang="en-US" dirty="0" err="1"/>
              <a:t>Univerzitetu</a:t>
            </a:r>
            <a:r>
              <a:rPr lang="en-US" dirty="0"/>
              <a:t> u </a:t>
            </a:r>
            <a:r>
              <a:rPr lang="en-US" dirty="0" err="1"/>
              <a:t>Banjoj</a:t>
            </a:r>
            <a:r>
              <a:rPr lang="en-US" dirty="0"/>
              <a:t> Luci se od 2008.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redovna</a:t>
            </a:r>
            <a:r>
              <a:rPr lang="en-US" dirty="0"/>
              <a:t> </a:t>
            </a: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evaluacija</a:t>
            </a:r>
            <a:r>
              <a:rPr lang="en-US" dirty="0"/>
              <a:t> </a:t>
            </a:r>
            <a:r>
              <a:rPr lang="en-US" dirty="0" err="1"/>
              <a:t>nastavnog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anketiranje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. </a:t>
            </a:r>
            <a:endParaRPr lang="sr-Latn-BA" dirty="0" smtClean="0"/>
          </a:p>
          <a:p>
            <a:endParaRPr lang="sr-Latn-BA" dirty="0" smtClean="0"/>
          </a:p>
          <a:p>
            <a:r>
              <a:rPr lang="en-US" dirty="0" smtClean="0"/>
              <a:t>Pored </a:t>
            </a:r>
            <a:r>
              <a:rPr lang="en-US" dirty="0"/>
              <a:t>toga </a:t>
            </a:r>
            <a:r>
              <a:rPr lang="en-US" dirty="0" err="1"/>
              <a:t>izvode</a:t>
            </a:r>
            <a:r>
              <a:rPr lang="en-US" dirty="0"/>
              <a:t> se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prolaznosti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uspjeha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napredovanje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sr-Latn-BA" dirty="0" smtClean="0"/>
          </a:p>
          <a:p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/>
              <a:t>obrazovnog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Šumarskom</a:t>
            </a:r>
            <a:r>
              <a:rPr lang="en-US" dirty="0"/>
              <a:t> </a:t>
            </a:r>
            <a:r>
              <a:rPr lang="en-US" dirty="0" err="1"/>
              <a:t>fakultetu</a:t>
            </a:r>
            <a:r>
              <a:rPr lang="en-US" dirty="0"/>
              <a:t> </a:t>
            </a:r>
            <a:r>
              <a:rPr lang="en-US" dirty="0" err="1"/>
              <a:t>osiguravaće</a:t>
            </a:r>
            <a:r>
              <a:rPr lang="en-US" dirty="0"/>
              <a:t> se </a:t>
            </a:r>
            <a:r>
              <a:rPr lang="en-US" dirty="0" err="1"/>
              <a:t>kroz</a:t>
            </a:r>
            <a:r>
              <a:rPr lang="en-US" dirty="0"/>
              <a:t>: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, </a:t>
            </a:r>
            <a:r>
              <a:rPr lang="en-US" dirty="0" err="1"/>
              <a:t>Eksterno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,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Akreditacije</a:t>
            </a:r>
            <a:r>
              <a:rPr lang="en-US" dirty="0"/>
              <a:t> (</a:t>
            </a:r>
            <a:r>
              <a:rPr lang="en-US" dirty="0" err="1"/>
              <a:t>principi</a:t>
            </a:r>
            <a:r>
              <a:rPr lang="en-US" dirty="0"/>
              <a:t> ENQA </a:t>
            </a:r>
            <a:r>
              <a:rPr lang="en-US" dirty="0" err="1"/>
              <a:t>agencije</a:t>
            </a:r>
            <a:r>
              <a:rPr lang="en-US" dirty="0"/>
              <a:t>).</a:t>
            </a:r>
            <a:endParaRPr lang="sr-Latn-B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B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PREDMET NA </a:t>
            </a:r>
            <a:r>
              <a:rPr lang="sr-Latn-B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DRUGOM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CIKLUSU STUDIJA</a:t>
            </a: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53938"/>
              </p:ext>
            </p:extLst>
          </p:nvPr>
        </p:nvGraphicFramePr>
        <p:xfrm>
          <a:off x="152400" y="1447800"/>
          <a:ext cx="8839200" cy="4702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zemljištem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globalni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trendovi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/Sustainable Land management and global trends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Nastava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ovog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nadovezuje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predmete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Pedologija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nastave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trendovima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pogledu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sinergiju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klimatskim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promjenama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biodiverzitetom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odnosno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međunarodnim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konvencijama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sporazumima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važnim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Poseban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akcenat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stavlja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najvažnijim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poplave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suša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požari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spadaju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među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najvažnije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Način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korišćenja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savremene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održivog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upravljanja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posebno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elaborisati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predstavlja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potrebnih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unapređenje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upravljanja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resusrima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uvođenjem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pristupa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tehnologija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doprinjeti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očuvanju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održivosti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među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važnu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ulogu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r-Latn-BA" sz="1600" b="1" dirty="0">
                        <a:effectLst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</a:t>
            </a:r>
            <a:r>
              <a:rPr lang="sr-Latn-B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NA DRUGOM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CIKLUSU STUDIJA, ČIJI SU SILABUSI MODERNIZOVANI</a:t>
            </a: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34700"/>
              </p:ext>
            </p:extLst>
          </p:nvPr>
        </p:nvGraphicFramePr>
        <p:xfrm>
          <a:off x="381000" y="1524000"/>
          <a:ext cx="8458200" cy="2432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Sindinamika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šumskih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fitocenoza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Syndinamic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Forest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phytocaenosis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Teorijsko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sindinamici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sastojina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primjena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stiču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teorijsko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tipovima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sukcesija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primjeni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stečenog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praksi</a:t>
                      </a:r>
                      <a:endParaRPr lang="sr-Latn-BA" sz="1600" b="1" dirty="0">
                        <a:effectLst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4256351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Sukcesije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vegetacije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svijetu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preliminarno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Reverzibilne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ireverzibilne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sukcesije</a:t>
            </a:r>
            <a:r>
              <a:rPr lang="sr-Latn-BA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izmjenom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vodnog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režima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izmjenom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mikroorografskih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uslova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izmjenom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supstrata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nastankom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tehnogenih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zbog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snažne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erozije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Biomeliorativni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aspekt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sukcesija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goletima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kršu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erodiranim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površinama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klizištima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Nizovi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egzogenih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sukcesija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nakon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požara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oluja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sječa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itd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progresivni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regresivni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stadijumi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r-Latn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</a:t>
            </a:r>
            <a:r>
              <a:rPr lang="sr-Latn-B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NA DRUGOM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CIKLUSU STUDIJA, ČIJI SU SILABUSI MODERNIZOVANI</a:t>
            </a:r>
            <a:endParaRPr lang="sr-Latn-B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04633"/>
              </p:ext>
            </p:extLst>
          </p:nvPr>
        </p:nvGraphicFramePr>
        <p:xfrm>
          <a:off x="152400" y="1447800"/>
          <a:ext cx="8839200" cy="3562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Tehnologije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iskorišćavanja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/Forest utilization technologies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treba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steknu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oblikovanja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tehnoloških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šumarstvu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ovladaju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osjećajem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sveobuhvatnu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šumskog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vještinom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projektovanja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najrazliitijim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uslovima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od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vanrednih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ekstremno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teških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predstavlja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potrebnih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unapređenje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upravljanja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resusrima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uvođenjem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pristupa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tehnologija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doprinjeti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očuvanju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održivosti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među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važnu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ulogu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r-Latn-BA" sz="1600" b="1" dirty="0">
                        <a:effectLst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4988379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TEHNOLOGIJE ISKORIŠĆAVANJA ŠUMA U TEŠKIM TERENSKIM USLOVIMA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nestabilnim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stmim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terenima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uslovima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male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gustine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šumskih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saobraćajnica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TEHNOLOGIJE ISKORIŠĆAVANJA ŠUMA U VANREDNIM PRILIKAMA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vanrednih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prilika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vjetrolomi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snjegolomi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ledolomi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požari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kalamiteti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Izbor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tehologije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obzirom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prostorni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raspored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koncentraciju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drvne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Prioriteti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izvođenja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radova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Šumski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red,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prevoz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manipulacija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uskladištenje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ISKORIŠĆAVANJA ŠUMA U ZAŠTIĆENIM PODRUČJIMA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zaštićenim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područjima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Prilagođavanje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prostornog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vremenskog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planiranja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opštekorisnim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funkcijama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Izbor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optimalnih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sredstava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aspekta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minimizacije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oštećenja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fazi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realizacije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TEHNOLOGIJE PREMA PRINCIPIMA KORIŠĆENJA ŠUMA SMANJENOG UTICAJA (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RIL – reduced impact logging),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Osnove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RIL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Intenzivno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planiranje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kontrola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provođenja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operacija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šumarstvu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svrhu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minizimiranja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uticaja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sastojinu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Korišćenje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multikriterijumskih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HP, ELECTRE, PROMETHEE)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GIS-a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donošenju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odluka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operacijama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minimalnog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rizika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sastojinu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812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</a:t>
            </a:r>
            <a:r>
              <a:rPr lang="sr-Latn-B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NA DRUGOM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CIKLUSU STUDIJA, ČIJI SU SILABUSI MODERNIZOVANI</a:t>
            </a:r>
            <a:endParaRPr lang="sr-Latn-B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69639"/>
              </p:ext>
            </p:extLst>
          </p:nvPr>
        </p:nvGraphicFramePr>
        <p:xfrm>
          <a:off x="152400" y="1447800"/>
          <a:ext cx="8839200" cy="576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Tehnologije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iskorišćavanja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/Forest utilization technologies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2023872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TEHNOLOGIJE ISKORIŠĆAVANJA ŠUMA U TEŠKIM TERENSKIM USLOVIMA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nestabilnim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stmim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terenima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uslovima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male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gustine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šumskih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saobraćajnica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TEHNOLOGIJE ISKORIŠĆAVANJA ŠUMA U VANREDNIM PRILIKAMA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vanrednih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prilika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vjetrolomi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snjegolomi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ledolomi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požari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kalamiteti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Izbor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tehologije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obzirom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prostorni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raspored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koncentraciju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drvne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Prioriteti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izvođenja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radova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Šumski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red,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prevoz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manipulacija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uskladištenje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ISKORIŠĆAVANJA ŠUMA U ZAŠTIĆENIM PODRUČJIMA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iskorišćavanja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zaštićenim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područjima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Prilagođavanje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prostornog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vremenskog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planiranja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opštekorisnim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funkcijama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Izbor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optimalnih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sredstava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aspekta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minimizacije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oštećenja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fazi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realizacije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TEHNOLOGIJE PREMA PRINCIPIMA KORIŠĆENJA ŠUMA SMANJENOG UTICAJA (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RIL – reduced impact logging),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Osnove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RIL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Intenzivno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planiranje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kontrola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provođenja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operacija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šumarstvu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svrhu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minizimiranja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uticaja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sastojinu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Korišćenje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multikriterijumskih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HP, ELECTRE, PROMETHEE)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BA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GIS-a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donošenju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odluka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operacijama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minimalnog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rizika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sastojinu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zemljište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3123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Ð°Ñ ÑÐ»Ð¸ÐºÐ° Ð·Ð° ERA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149220" cy="51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5240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THANK YOU FOR ATTENTION!</a:t>
            </a:r>
            <a:endParaRPr lang="sr-Latn-BA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sr-Latn-B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sr-Latn-B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8229600" cy="3340729"/>
          </a:xfrm>
        </p:spPr>
        <p:txBody>
          <a:bodyPr>
            <a:normAutofit/>
          </a:bodyPr>
          <a:lstStyle/>
          <a:p>
            <a:endParaRPr lang="sr-Latn-BA" dirty="0" smtClean="0"/>
          </a:p>
          <a:p>
            <a:endParaRPr lang="sr-Latn-BA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0857" y="2375035"/>
            <a:ext cx="754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b="1" dirty="0" smtClean="0"/>
              <a:t>Report of established new and improved subjects on existing bachelor and master programmes at University of Banja Luka, Faculty of Forestry</a:t>
            </a:r>
            <a:endParaRPr lang="sr-Latn-BA" sz="2400" b="1" dirty="0"/>
          </a:p>
        </p:txBody>
      </p:sp>
    </p:spTree>
    <p:extLst>
      <p:ext uri="{BB962C8B-B14F-4D97-AF65-F5344CB8AC3E}">
        <p14:creationId xmlns:p14="http://schemas.microsoft.com/office/powerpoint/2010/main" val="17179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229600" cy="473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CIKLUS 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 PROGRAM ŠUMARSTVO (240 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usmjeren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podučavanje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stručnjaci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sposobni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odgovore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B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 i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obavljanje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inženjerskih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Ekologije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staništa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Gajenja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Korišćenja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Latn-BA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studijskog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Predviđeni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je:  4+1+3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Naučna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oblast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kojoj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pripada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Naučna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oblast: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Poljoprivredne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nauke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Naučno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Poljoprivredne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biljne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Ribarstvo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Šumarstvo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229600" cy="503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CIKLUS 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 PROGRAM ŠUMARSTVO (240 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ishodi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učenja</a:t>
            </a:r>
            <a:r>
              <a:rPr lang="sr-Latn-B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Latn-BA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Diplomirani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stekao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praktično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teorijsko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bazičnih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šumarsku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praksu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B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ekologije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ekosistema</a:t>
            </a:r>
            <a:r>
              <a:rPr lang="sr-Latn-B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klime, zemljišta, dendroflore i dr.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sjemena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sadnog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drvenastih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vrsta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gajenje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korišćenja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sporednih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animalnog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porijekla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šumarstvu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najznačajnijih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entomoloških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fitopatoloških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šumarstvu</a:t>
            </a:r>
            <a:endParaRPr lang="sr-Latn-BA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premjera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prirasta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B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šumama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prerade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trgovine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drvetom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divljači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lovištem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organizaciono-ekonomskih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aspekata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privrede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229600" cy="503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CIKLUS 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STUDIJSKI PROGRAM ŠUMARSTVO (240 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akademski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naučni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Diplomirani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inženjer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šumarstva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(240 ECTS)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kvaliteta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Univerzitetu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Banjoj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Luci se od 2008.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redovna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godišnja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nastavnog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anketiranje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BA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prolaznosti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uspjeha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napredovanje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B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obrazovnog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Šumarskom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fakultetu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osigurava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Eksterno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Akreditacije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ENQA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 PREDMETA NA PRVOM CIKLUSU STUDIJA, ČIJI SU SILABUSI MODERNIZOVANI</a:t>
            </a: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99272"/>
              </p:ext>
            </p:extLst>
          </p:nvPr>
        </p:nvGraphicFramePr>
        <p:xfrm>
          <a:off x="152400" y="1219200"/>
          <a:ext cx="8839200" cy="4896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dirty="0" smtClean="0">
                          <a:effectLst/>
                        </a:rPr>
                        <a:t>ŠUMARSKA EKOKLIMATOLOGIJA/FOREST ECOCLIMATOLOGY 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Izučavanje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ovog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predmeta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omogućava</a:t>
                      </a:r>
                      <a:r>
                        <a:rPr lang="en-US" sz="1600" dirty="0">
                          <a:effectLst/>
                        </a:rPr>
                        <a:t> da </a:t>
                      </a:r>
                      <a:r>
                        <a:rPr lang="en-US" sz="1600" dirty="0" err="1">
                          <a:effectLst/>
                        </a:rPr>
                        <a:t>budući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inženjeri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detaljnije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upoznaju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klimatske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elemnte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faktore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osnove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osnove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ekologije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šuma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Studenti</a:t>
                      </a:r>
                      <a:r>
                        <a:rPr lang="en-US" sz="1600" dirty="0">
                          <a:effectLst/>
                        </a:rPr>
                        <a:t> se </a:t>
                      </a:r>
                      <a:r>
                        <a:rPr lang="en-US" sz="1600" dirty="0" err="1">
                          <a:effectLst/>
                        </a:rPr>
                        <a:t>upoznaju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opštim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podacima</a:t>
                      </a:r>
                      <a:r>
                        <a:rPr lang="en-US" sz="1600" dirty="0">
                          <a:effectLst/>
                        </a:rPr>
                        <a:t> o </a:t>
                      </a:r>
                      <a:r>
                        <a:rPr lang="en-US" sz="1600" dirty="0" err="1">
                          <a:effectLst/>
                        </a:rPr>
                        <a:t>sastavu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podjeli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fizici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atmosfere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ulogom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značajem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meteoroloških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klimatskih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elemenata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faktora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procese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pojave</a:t>
                      </a:r>
                      <a:r>
                        <a:rPr lang="en-US" sz="1600" dirty="0">
                          <a:effectLst/>
                        </a:rPr>
                        <a:t> u </a:t>
                      </a:r>
                      <a:r>
                        <a:rPr lang="en-US" sz="1600" dirty="0" err="1">
                          <a:effectLst/>
                        </a:rPr>
                        <a:t>šumskim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ekosistemima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Takođe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studenti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se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upoznavaju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globalnim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trendovima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klimatskim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promjenama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njihovom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uticaju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šumske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ekosisteme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degradaciju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zemljišta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Predmet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se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bavi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analizom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klimatskih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ekstrema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u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BiH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naročito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onih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koji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uzrokuju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pojave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poplava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suša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uz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karakterisanjre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uloge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šuma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u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prevenciji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borbi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protiv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poplava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ali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mogućnostima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adaptacije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mitigacije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Cilj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predmeta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je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izučavanje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interakcija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između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klime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šumskih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ekosistema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kao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ulogom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šume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u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prevenciji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adaptaciji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mitigaciji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klimatskih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promjena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sr-Latn-BA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Ishod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učenja</a:t>
                      </a:r>
                      <a:r>
                        <a:rPr lang="en-US" sz="1600" dirty="0">
                          <a:effectLst/>
                        </a:rPr>
                        <a:t> je </a:t>
                      </a:r>
                      <a:r>
                        <a:rPr lang="en-US" sz="1600" dirty="0" err="1">
                          <a:effectLst/>
                        </a:rPr>
                        <a:t>obezbjeđivanje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sposobnosti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studenata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samostalno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utvrđivanje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karaktera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klime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područja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uticaja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međusobne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interakcije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između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klime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šumskih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kompleksa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Studenti</a:t>
                      </a:r>
                      <a:r>
                        <a:rPr lang="en-US" sz="1600" dirty="0">
                          <a:effectLst/>
                        </a:rPr>
                        <a:t> se </a:t>
                      </a:r>
                      <a:r>
                        <a:rPr lang="en-US" sz="1600" dirty="0" err="1">
                          <a:effectLst/>
                        </a:rPr>
                        <a:t>osposobljavaju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samostalnu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procjenu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najznačajnijih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klimatskih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parametara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očekivanih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klimatskih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promjena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neophodnih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podizanje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gazdovanje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šumama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uloge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šuma</a:t>
                      </a:r>
                      <a:r>
                        <a:rPr lang="en-US" sz="1600" dirty="0">
                          <a:effectLst/>
                        </a:rPr>
                        <a:t> u </a:t>
                      </a:r>
                      <a:r>
                        <a:rPr lang="en-US" sz="1600" dirty="0" err="1">
                          <a:effectLst/>
                        </a:rPr>
                        <a:t>prevenciji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poplava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bujica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sr-Latn-B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8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 PREDMETA NA PRVOM CIKLUSU STUDIJA, ČIJI SU SILABUSI MODERNIZOVANI</a:t>
            </a: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50277"/>
              </p:ext>
            </p:extLst>
          </p:nvPr>
        </p:nvGraphicFramePr>
        <p:xfrm>
          <a:off x="152400" y="1219200"/>
          <a:ext cx="8839200" cy="416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dirty="0" smtClean="0">
                          <a:effectLst/>
                        </a:rPr>
                        <a:t>ŠUM</a:t>
                      </a:r>
                      <a:r>
                        <a:rPr lang="sr-Latn-BA" sz="1800" b="1" dirty="0" smtClean="0">
                          <a:effectLst/>
                        </a:rPr>
                        <a:t>SKA ZEMLJIŠTA</a:t>
                      </a:r>
                      <a:r>
                        <a:rPr lang="en-US" sz="1800" b="1" dirty="0" smtClean="0">
                          <a:effectLst/>
                        </a:rPr>
                        <a:t>/FOREST </a:t>
                      </a:r>
                      <a:r>
                        <a:rPr lang="sr-Latn-BA" sz="1800" b="1" dirty="0" smtClean="0">
                          <a:effectLst/>
                        </a:rPr>
                        <a:t>SOILS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predmeta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da student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savlada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obilježja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ekološko-proizvodni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potencijal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najrasprostranjenijih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našim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prostorima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se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klasifikacijama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načinom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izrade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pedoloških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Pored toga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da student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stekne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najčešćim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ugroženosti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poplava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mogućnostima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stiče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potrebna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tipovima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njihovim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osobinama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ekološko-proizvodnom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potencijalu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Osposobljava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samostalno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determinisanje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prepoznavanje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degradiranih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procjenu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njegove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produktivnosti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pojedine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biljne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vrste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gazdovanje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uslovima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600" b="1" dirty="0">
                        <a:effectLst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 PREDMETA NA PRVOM CIKLUSU STUDIJA, ČIJI SU SILABUSI MODERNIZOVANI</a:t>
            </a: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96290"/>
              </p:ext>
            </p:extLst>
          </p:nvPr>
        </p:nvGraphicFramePr>
        <p:xfrm>
          <a:off x="152400" y="1219200"/>
          <a:ext cx="8839200" cy="3872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sr-Latn-BA" sz="1800" b="1" dirty="0" smtClean="0">
                          <a:effectLst/>
                        </a:rPr>
                        <a:t>DEGRADACIJA ZEMLJIŠTA/LAND DEGRADATION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predmeta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da se student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vidovima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erozija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poplave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prekomjerno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obešumljavanje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zagađenje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dezertifikacija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faktorima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uzrokuju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savladavanje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savremenih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konzervacije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mogućnosti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različite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pristupe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stiče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razumijevanje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uzroka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globalnim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promjena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pedosferiu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posljedica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globalnom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lokalnom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nivou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Stiču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prepoznaju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degradirana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definišu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uzroke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Takođe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stiču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procijene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privođenje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degradiranih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njihovoj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namjeni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r-Latn-BA" sz="1600" b="1" dirty="0">
                        <a:effectLst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0504"/>
            <a:ext cx="8839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 PREDMETA NA PRVOM CIKLUSU STUDIJA, ČIJI SU SILABUSI MODERNIZOVANI</a:t>
            </a:r>
            <a:endParaRPr lang="sr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46741"/>
              </p:ext>
            </p:extLst>
          </p:nvPr>
        </p:nvGraphicFramePr>
        <p:xfrm>
          <a:off x="152400" y="1219200"/>
          <a:ext cx="8839200" cy="3008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616070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Naziv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predmeta</a:t>
                      </a:r>
                      <a:r>
                        <a:rPr lang="sr-Latn-RS" sz="1800" dirty="0">
                          <a:effectLst/>
                        </a:rPr>
                        <a:t> (Srpski/Engleski)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ISKORIŠĆAVANJE ŠUMA II/FOREST UTILIZATION II</a:t>
                      </a:r>
                      <a:endParaRPr lang="sr-Latn-B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84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Cilj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endParaRPr lang="sr-Latn-BA" sz="1600" b="1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nastave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ovog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predmeta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proizvodnji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šumskih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drvnih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sortimenata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osposobi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budući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inženjeri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šumarstva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samostalno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planirati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obavljati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proizvodnju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uvažavajući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produktivnosti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ekonomičnosti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potrajnosti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zaštite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biološke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raznolikosti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r-Latn-B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sr-Latn-B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7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Ishod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predmeta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osposobljen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samostalno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planerske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odluke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ključnog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značaja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B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odabir odgovarajuće tehnologije i planiranje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proizvodnje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drveta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r-Latn-BA" sz="1600" b="1" dirty="0" smtClean="0">
                        <a:effectLst/>
                      </a:endParaRPr>
                    </a:p>
                  </a:txBody>
                  <a:tcPr marL="65405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4287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5056" y="4419600"/>
            <a:ext cx="8806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EKOLOŠKI PRIHVATLJIVI NAČINI ISKORIĆAVANJA ŠUMA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Posljedice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sječe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trasporta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drveta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Oštećenja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sastojini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Probijanje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sabijanje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Erozija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izazvana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sječom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transportom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Mjere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oštećenja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sr-Latn-B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Odabir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ekološko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optimalne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mehanizacije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216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1845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 Kapovic Solomun</dc:creator>
  <cp:lastModifiedBy>Nada Dragovic</cp:lastModifiedBy>
  <cp:revision>20</cp:revision>
  <dcterms:created xsi:type="dcterms:W3CDTF">2018-10-30T13:46:04Z</dcterms:created>
  <dcterms:modified xsi:type="dcterms:W3CDTF">2020-02-11T12:59:25Z</dcterms:modified>
</cp:coreProperties>
</file>