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7" r:id="rId6"/>
    <p:sldId id="268" r:id="rId7"/>
    <p:sldId id="269" r:id="rId8"/>
    <p:sldId id="27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1954" autoAdjust="0"/>
  </p:normalViewPr>
  <p:slideViewPr>
    <p:cSldViewPr snapToGrid="0">
      <p:cViewPr varScale="1">
        <p:scale>
          <a:sx n="107" d="100"/>
          <a:sy n="107" d="100"/>
        </p:scale>
        <p:origin x="-66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6999-9C36-4C3C-8DE6-1C5DE6013FF3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3F8B8-CE60-47E2-AE91-4384B0759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3F8B8-CE60-47E2-AE91-4384B0759C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8690-93EF-444E-88F1-63A654B8533D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F8077-9DE4-404D-9467-127835481AED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D6C1-0841-4E4A-8A8F-A7BAEF4E119A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0A2E-59F9-4B5C-9F25-637A4FE5EACF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F7925-D48A-472A-8C8A-ED6D3FAB6669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0CB0-7479-4731-BF08-2592CC643DAC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CD48-F645-462B-9EE6-492241F0C61A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0FFF-F05C-4B93-A555-E4A6AE4BD5E7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39756-8A76-4363-AB74-944E3EBEEAD4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1814-B012-4C65-AF98-B2926DA2D12C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29C3-C114-4ACC-A877-9399AA93B5EC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DEED3-5180-4811-8310-B79434CB574C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406" y="365125"/>
            <a:ext cx="7607981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Cyrl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2E529-AF04-400E-92A9-610A212307FB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96884-A5B5-40F5-B646-7E64A4A2A15D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77C4-5D39-4FA7-91EC-5C4FBF952F65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70AE-6225-4377-9569-4976447F9424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40D5-A87E-4EB7-8B5D-6DA9715A0FCF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ED62D-D425-4B58-8C36-7608D9DDA154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BBE6-1E49-4CBF-B3DE-D11F53A97B9C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EDA1C-28EE-4CB2-B1CE-F87F3FDA8959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Cyrl-R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F279-D8A7-45DF-83EC-974492353D17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FB94-E555-4587-A357-6370BBBFAD6F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3175" y="384175"/>
            <a:ext cx="755967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386D2C-2A80-408A-A9CB-E2B6EA2D2E2B}" type="datetimeFigureOut">
              <a:rPr lang="sr-Cyrl-RS"/>
              <a:pPr>
                <a:defRPr/>
              </a:pPr>
              <a:t>23.1.2020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01DCA0E-8FD8-44A7-A791-2D2737E41514}" type="slidenum">
              <a:rPr lang="sr-Cyrl-RS" altLang="de-DE"/>
              <a:pPr>
                <a:defRPr/>
              </a:pPr>
              <a:t>‹#›</a:t>
            </a:fld>
            <a:endParaRPr lang="sr-Cyrl-R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Users\IlijaK\AppData\Local\Downloads\Tabele\Tabela%2011.1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F:\Users\IlijaK\AppData\Local\Downloads\Priloz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500250" y="4047529"/>
            <a:ext cx="9144000" cy="488846"/>
          </a:xfrm>
        </p:spPr>
        <p:txBody>
          <a:bodyPr/>
          <a:lstStyle/>
          <a:p>
            <a:pPr eaLnBrk="1" hangingPunct="1"/>
            <a:r>
              <a:rPr lang="sr-Latn-RS" altLang="de-DE" b="1" dirty="0" smtClean="0"/>
              <a:t>Prof. Nada Dragović</a:t>
            </a:r>
            <a:endParaRPr lang="de-AT" altLang="de-DE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434441"/>
            <a:ext cx="9144000" cy="1289277"/>
          </a:xfrm>
        </p:spPr>
        <p:txBody>
          <a:bodyPr/>
          <a:lstStyle/>
          <a:p>
            <a:r>
              <a:rPr lang="sr-Latn-RS" sz="4000" b="1" dirty="0" smtClean="0"/>
              <a:t>AKREDITACIJA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168" y="1923803"/>
            <a:ext cx="10515600" cy="4476998"/>
          </a:xfrm>
        </p:spPr>
        <p:txBody>
          <a:bodyPr/>
          <a:lstStyle/>
          <a:p>
            <a:pPr>
              <a:spcBef>
                <a:spcPts val="300"/>
              </a:spcBef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b="1" cap="all" dirty="0" smtClean="0"/>
              <a:t>Стандарди и упутства за акредитацију СТУДИЈСКИХ ПРОГРАМА </a:t>
            </a:r>
            <a:r>
              <a:rPr lang="en-US" sz="2400" b="1" cap="all" dirty="0" err="1" smtClean="0"/>
              <a:t>i</a:t>
            </a:r>
            <a:r>
              <a:rPr lang="en-US" sz="2400" b="1" cap="all" dirty="0" smtClean="0"/>
              <a:t>  </a:t>
            </a:r>
            <a:r>
              <a:rPr lang="sr-Cyrl-RS" sz="2400" b="1" cap="all" dirty="0" smtClean="0"/>
              <a:t>И </a:t>
            </a:r>
            <a:r>
              <a:rPr lang="en-US" sz="2400" b="1" cap="all" dirty="0" smtClean="0"/>
              <a:t>ii</a:t>
            </a:r>
            <a:r>
              <a:rPr lang="sr-Cyrl-RS" sz="2400" b="1" cap="all" dirty="0" smtClean="0"/>
              <a:t> СТЕПЕНА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18683" y="1400323"/>
            <a:ext cx="9836889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CS" sz="1400" b="1" u="sng" dirty="0" smtClean="0">
                <a:hlinkClick r:id="" action="ppaction://hlinkfile"/>
              </a:rPr>
              <a:t>Увод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1.</a:t>
            </a:r>
            <a:r>
              <a:rPr lang="sr-Latn-CS" sz="1400" dirty="0" smtClean="0"/>
              <a:t> Структура студијског програма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2.</a:t>
            </a:r>
            <a:r>
              <a:rPr lang="sr-Latn-CS" sz="1400" dirty="0" smtClean="0"/>
              <a:t> Сврха студијског програма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3.</a:t>
            </a:r>
            <a:r>
              <a:rPr lang="sr-Latn-CS" sz="1400" dirty="0" smtClean="0"/>
              <a:t> Циљеви студијског програма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4</a:t>
            </a:r>
            <a:r>
              <a:rPr lang="sr-Cyrl-CS" sz="1400" b="1" u="sng" dirty="0" smtClean="0">
                <a:hlinkClick r:id="" action="ppaction://hlinkfile"/>
              </a:rPr>
              <a:t>.</a:t>
            </a:r>
            <a:r>
              <a:rPr lang="sr-Latn-CS" sz="1400" dirty="0" smtClean="0"/>
              <a:t> Компетенције дипломираних студената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5</a:t>
            </a:r>
            <a:r>
              <a:rPr lang="sr-Cyrl-CS" sz="1400" b="1" u="sng" dirty="0" smtClean="0">
                <a:hlinkClick r:id="" action="ppaction://hlinkfile"/>
              </a:rPr>
              <a:t>.</a:t>
            </a:r>
            <a:r>
              <a:rPr lang="sr-Latn-CS" sz="1400" dirty="0" smtClean="0"/>
              <a:t> Курикулум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6</a:t>
            </a:r>
            <a:r>
              <a:rPr lang="sr-Cyrl-CS" sz="1400" b="1" u="sng" dirty="0" smtClean="0">
                <a:hlinkClick r:id="" action="ppaction://hlinkfile"/>
              </a:rPr>
              <a:t>.</a:t>
            </a:r>
            <a:r>
              <a:rPr lang="sr-Latn-CS" sz="1400" dirty="0" smtClean="0"/>
              <a:t> Квалитет, савременост и међународна усаглашеност студијског програма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7</a:t>
            </a:r>
            <a:r>
              <a:rPr lang="sr-Cyrl-CS" sz="1400" b="1" u="sng" dirty="0" smtClean="0">
                <a:hlinkClick r:id="" action="ppaction://hlinkfile"/>
              </a:rPr>
              <a:t>.</a:t>
            </a:r>
            <a:r>
              <a:rPr lang="sr-Latn-CS" sz="1400" dirty="0" smtClean="0"/>
              <a:t> Упис студената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8</a:t>
            </a:r>
            <a:r>
              <a:rPr lang="sr-Cyrl-CS" sz="1400" b="1" dirty="0" smtClean="0"/>
              <a:t>.</a:t>
            </a:r>
            <a:r>
              <a:rPr lang="sr-Latn-CS" sz="1400" dirty="0" smtClean="0"/>
              <a:t> Оцењивање и напредовање студената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9</a:t>
            </a:r>
            <a:r>
              <a:rPr lang="sr-Cyrl-CS" sz="1400" b="1" u="sng" dirty="0" smtClean="0">
                <a:hlinkClick r:id="" action="ppaction://hlinkfile"/>
              </a:rPr>
              <a:t>.</a:t>
            </a:r>
            <a:r>
              <a:rPr lang="sr-Latn-CS" sz="1400" dirty="0" smtClean="0"/>
              <a:t> Наставно особље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10</a:t>
            </a:r>
            <a:r>
              <a:rPr lang="sr-Cyrl-CS" sz="1400" b="1" u="sng" dirty="0" smtClean="0">
                <a:hlinkClick r:id="" action="ppaction://hlinkfile"/>
              </a:rPr>
              <a:t>.</a:t>
            </a:r>
            <a:r>
              <a:rPr lang="sr-Latn-CS" sz="1400" dirty="0" smtClean="0"/>
              <a:t> </a:t>
            </a:r>
            <a:r>
              <a:rPr lang="sr-Cyrl-CS" sz="1400" dirty="0" smtClean="0"/>
              <a:t>Организациона и материјална средства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11</a:t>
            </a:r>
            <a:r>
              <a:rPr lang="sr-Cyrl-CS" sz="1400" b="1" u="sng" dirty="0" smtClean="0">
                <a:hlinkClick r:id="" action="ppaction://hlinkfile"/>
              </a:rPr>
              <a:t>.</a:t>
            </a:r>
            <a:r>
              <a:rPr lang="sr-Latn-CS" sz="1400" dirty="0" smtClean="0"/>
              <a:t> Контрола квалитета  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dirty="0" smtClean="0"/>
              <a:t> 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1400" dirty="0" smtClean="0"/>
              <a:t>Додатни стандарди за студијске програме који се изводе на светском језику, </a:t>
            </a:r>
            <a:r>
              <a:rPr lang="sr-Cyrl-RS" sz="1400" b="1" dirty="0" smtClean="0"/>
              <a:t>за заједничке студијске програме</a:t>
            </a:r>
            <a:r>
              <a:rPr lang="sr-Cyrl-RS" sz="1400" dirty="0" smtClean="0"/>
              <a:t>, за ИМТ програме, за студије на даљину и за студије у једниницама без својства правног лица ван седишта установе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1400" dirty="0" smtClean="0"/>
              <a:t> 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</a:t>
            </a:r>
            <a:r>
              <a:rPr lang="sr-Cyrl-CS" sz="1400" b="1" u="sng" dirty="0" smtClean="0">
                <a:hlinkClick r:id="" action="ppaction://hlinkfile"/>
              </a:rPr>
              <a:t>тандард 12.</a:t>
            </a:r>
            <a:r>
              <a:rPr lang="sr-Cyrl-CS" sz="1400" dirty="0" smtClean="0"/>
              <a:t> Студије на светском језику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13.</a:t>
            </a:r>
            <a:r>
              <a:rPr lang="sr-Latn-CS" sz="1400" dirty="0" smtClean="0"/>
              <a:t> </a:t>
            </a:r>
            <a:r>
              <a:rPr lang="sr-Latn-CS" sz="1400" b="1" dirty="0" smtClean="0"/>
              <a:t>Заједнички студијски програм </a:t>
            </a:r>
            <a:endParaRPr lang="en-US" sz="1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1</a:t>
            </a:r>
            <a:r>
              <a:rPr lang="sr-Cyrl-RS" sz="1400" b="1" u="sng" dirty="0" smtClean="0">
                <a:hlinkClick r:id="" action="ppaction://hlinkfile"/>
              </a:rPr>
              <a:t>4.</a:t>
            </a:r>
            <a:r>
              <a:rPr lang="sr-Latn-CS" sz="1400" dirty="0" smtClean="0"/>
              <a:t> </a:t>
            </a:r>
            <a:r>
              <a:rPr lang="sr-Cyrl-CS" sz="1400" dirty="0" smtClean="0"/>
              <a:t>ИМТ (</a:t>
            </a:r>
            <a:r>
              <a:rPr lang="sr-Latn-CS" sz="1400" dirty="0" smtClean="0"/>
              <a:t>интердисциплинарни, мултидисциплинарни и трансдисциплинарни</a:t>
            </a:r>
            <a:r>
              <a:rPr lang="sr-Cyrl-RS" sz="1400" dirty="0" smtClean="0"/>
              <a:t>)</a:t>
            </a:r>
            <a:r>
              <a:rPr lang="sr-Cyrl-CS" sz="1400" dirty="0" smtClean="0"/>
              <a:t> студијски програм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CS" sz="1400" b="1" u="sng" dirty="0" smtClean="0">
                <a:hlinkClick r:id="" action="ppaction://hlinkfile"/>
              </a:rPr>
              <a:t>Стандард 15.</a:t>
            </a:r>
            <a:r>
              <a:rPr lang="sr-Cyrl-CS" sz="1400" dirty="0" smtClean="0"/>
              <a:t> Студије на даљину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b="1" u="sng" dirty="0" smtClean="0">
                <a:hlinkClick r:id="" action="ppaction://hlinkfile"/>
              </a:rPr>
              <a:t>Стандард 16.</a:t>
            </a:r>
            <a:r>
              <a:rPr lang="sr-Latn-CS" sz="1400" dirty="0" smtClean="0"/>
              <a:t> Студије у високошколској јединици без својства правног лица ван седишта установе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CS" sz="1400" dirty="0" smtClean="0"/>
              <a:t> 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CS" sz="1400" b="1" u="sng" dirty="0" smtClean="0">
                <a:hlinkClick r:id="rId3"/>
              </a:rPr>
              <a:t>ТАБЕЛЕ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CS" sz="1400" b="1" u="sng" dirty="0" smtClean="0">
                <a:hlinkClick r:id="rId4"/>
              </a:rPr>
              <a:t>ПРИЛОЗИ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574" y="2434440"/>
            <a:ext cx="10515600" cy="1971305"/>
          </a:xfrm>
        </p:spPr>
        <p:txBody>
          <a:bodyPr/>
          <a:lstStyle/>
          <a:p>
            <a:pPr>
              <a:buNone/>
            </a:pPr>
            <a:r>
              <a:rPr lang="vi-VN" sz="2000" b="1" dirty="0" smtClean="0"/>
              <a:t>Standard 13. Zajednički studijski program</a:t>
            </a:r>
          </a:p>
          <a:p>
            <a:r>
              <a:rPr lang="vi-VN" sz="2000" dirty="0" smtClean="0"/>
              <a:t>Pod zajedničkim studijskim programom (ZS-program) podrazumeva se studijski program za sticanje svih oblika zajedničkih diploma koji organizuju i izvode više visokoškolskih ustanova sa statusom pravnog lica. Zajednički studijski programi vode sticanju zajedničke diplome, dvostruke (dve) diplome, ili jedne diplome koju izdaje ustanova određena međusobnim sporazumom ustanova učesnica.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93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vi-VN" sz="1800" b="1" dirty="0" smtClean="0"/>
              <a:t>Uputstva za primenu standarda 13:</a:t>
            </a:r>
          </a:p>
          <a:p>
            <a:pPr>
              <a:buNone/>
            </a:pPr>
            <a:r>
              <a:rPr lang="vi-VN" sz="1800" dirty="0" smtClean="0"/>
              <a:t>Izvođenje zajedničkih studijskih programa</a:t>
            </a:r>
          </a:p>
          <a:p>
            <a:pPr>
              <a:buNone/>
            </a:pPr>
            <a:r>
              <a:rPr lang="vi-VN" sz="1800" dirty="0" smtClean="0"/>
              <a:t>13.1 ZS-programi se mogu organizovati iz jedne ili iz više oblasti (IMT studijski programi) na svim nivoima i za obe vrste studija visokog obrazovanja. Zajednički studijski program mogu da izvode </a:t>
            </a:r>
            <a:r>
              <a:rPr lang="vi-VN" sz="1800" b="1" dirty="0" smtClean="0"/>
              <a:t>akreditovane visokoškolske ustanove</a:t>
            </a:r>
            <a:r>
              <a:rPr lang="vi-VN" sz="1800" dirty="0" smtClean="0"/>
              <a:t>. </a:t>
            </a:r>
          </a:p>
          <a:p>
            <a:pPr>
              <a:buNone/>
            </a:pPr>
            <a:r>
              <a:rPr lang="vi-VN" sz="1800" dirty="0" smtClean="0"/>
              <a:t>13.2. </a:t>
            </a:r>
            <a:r>
              <a:rPr lang="vi-VN" sz="1800" b="1" dirty="0" smtClean="0"/>
              <a:t>Ukoliko je neka od visokoškolskih ustanova registrovana u drugoj zemlji, ona mora biti akreditovana u toj zemlji</a:t>
            </a:r>
            <a:r>
              <a:rPr lang="vi-VN" sz="1800" dirty="0" smtClean="0"/>
              <a:t>.</a:t>
            </a:r>
            <a:endParaRPr lang="vi-VN" sz="1800" dirty="0" smtClean="0"/>
          </a:p>
          <a:p>
            <a:pPr>
              <a:buNone/>
            </a:pPr>
            <a:r>
              <a:rPr lang="vi-VN" sz="1800" dirty="0" smtClean="0"/>
              <a:t>13.3 Visokoškolske ustanove koje organizuju i izvode ZS-program sklapaju ugovor kojim se regulišu svi elementi neophodni za realizaciju studijskog programa.</a:t>
            </a:r>
          </a:p>
          <a:p>
            <a:pPr>
              <a:buNone/>
            </a:pPr>
            <a:r>
              <a:rPr lang="vi-VN" sz="1800" dirty="0" smtClean="0"/>
              <a:t>13.4 Nadležni organi usvajaju </a:t>
            </a:r>
            <a:r>
              <a:rPr lang="vi-VN" sz="1800" b="1" dirty="0" smtClean="0"/>
              <a:t>Dokument o realizaciji zajedničkog studijskog programa </a:t>
            </a:r>
            <a:r>
              <a:rPr lang="vi-VN" sz="1800" dirty="0" smtClean="0"/>
              <a:t>ili IMT programa na nivou Univerziteta, u kome se definišu svi elementi koji obezbeđuju ispunjenje odgovarajućih standarda za izvođenje ZS-studijskog programa. U njemu su Odluke o usvajanju dokumenta na stručnim organima VU.</a:t>
            </a:r>
          </a:p>
          <a:p>
            <a:pPr>
              <a:buNone/>
            </a:pPr>
            <a:endParaRPr lang="vi-VN" sz="1800" dirty="0" smtClean="0"/>
          </a:p>
          <a:p>
            <a:pPr>
              <a:buNone/>
            </a:pPr>
            <a:endParaRPr lang="en-US" sz="1800" dirty="0" smtClean="0"/>
          </a:p>
          <a:p>
            <a:endParaRPr lang="sr-Latn-R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996" y="1145141"/>
            <a:ext cx="10515600" cy="50855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Osnovni elementi sadržaja dokumenta su: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vi-VN" sz="2000" dirty="0" smtClean="0"/>
              <a:t>Podaci </a:t>
            </a:r>
            <a:r>
              <a:rPr lang="vi-VN" sz="2000" dirty="0" smtClean="0"/>
              <a:t>o studijskom programu kojima se dokazuje ispunjenost standarda 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vi-VN" sz="2000" dirty="0" smtClean="0"/>
              <a:t>Specifičnosti</a:t>
            </a:r>
            <a:endParaRPr lang="sr-Latn-R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vi-VN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Specifičnosti obuhvataju: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1.Angažovanje </a:t>
            </a:r>
            <a:r>
              <a:rPr lang="vi-VN" sz="2000" dirty="0" smtClean="0"/>
              <a:t>kadrovskih, materijalnih i prostornih resursa svake VU posebno.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2.Izveštaj </a:t>
            </a:r>
            <a:r>
              <a:rPr lang="vi-VN" sz="2000" dirty="0" smtClean="0"/>
              <a:t>iz elektronskog formulara za SP u celini i za svaku VU posebno.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3.Lokacija </a:t>
            </a:r>
            <a:r>
              <a:rPr lang="vi-VN" sz="2000" dirty="0" smtClean="0"/>
              <a:t>izvođenja SP u vremenu i po delovima SP.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4.Obaveze </a:t>
            </a:r>
            <a:r>
              <a:rPr lang="vi-VN" sz="2000" dirty="0" smtClean="0"/>
              <a:t>svake VU u procesu izvođenja SP (od konkursa do izdavanje diplome).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5.Izvori </a:t>
            </a:r>
            <a:r>
              <a:rPr lang="vi-VN" sz="2000" dirty="0" smtClean="0"/>
              <a:t>finansiranja i način pokrivanja troškova</a:t>
            </a:r>
            <a:r>
              <a:rPr lang="vi-VN" sz="2000" dirty="0" smtClean="0"/>
              <a:t>.</a:t>
            </a:r>
            <a:endParaRPr lang="sr-Latn-R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sr-Latn-R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sr-Latn-R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vi-VN" sz="2000" dirty="0" smtClean="0"/>
              <a:t>13.5 Ustanove koje su zajednički akreditovane za izvođenje ZS-programa, materijal za akreditaciju ZS-programa zajednički podnose dve ili više visokoškolskih ustanova koje imaju status pravnog lica i koje moraju imati dozvolu za rad od strane Ministarstva prosvete Srbije.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sz="2400" dirty="0" smtClean="0"/>
              <a:t>Zahtev za akreditaciju visokoškolskih </a:t>
            </a:r>
            <a:r>
              <a:rPr lang="vi-VN" sz="2400" dirty="0" smtClean="0"/>
              <a:t>ustanova</a:t>
            </a:r>
            <a:endParaRPr lang="vi-VN" sz="2400" dirty="0" smtClean="0"/>
          </a:p>
          <a:p>
            <a:r>
              <a:rPr lang="vi-VN" sz="2400" dirty="0" smtClean="0"/>
              <a:t>13.3 Dve ili više visokoškolskih ustanova mogu podneti zahtev za akreditaciju ZS-programa ako zajedno obezbeđuju da više od 70% časova aktivne nastave na studijskom programu, a za studijske programe u polju umetnosti više od 50% časova aktivne nastave, </a:t>
            </a:r>
            <a:r>
              <a:rPr lang="vi-VN" sz="2400" b="1" dirty="0" smtClean="0"/>
              <a:t>izvode nastavnici koji su u radnom odnosu sa punim radnim vremenom</a:t>
            </a:r>
            <a:r>
              <a:rPr lang="vi-VN" sz="2400" dirty="0" smtClean="0"/>
              <a:t>. </a:t>
            </a:r>
            <a:r>
              <a:rPr lang="vi-VN" sz="2400" u="sng" dirty="0" smtClean="0"/>
              <a:t>Materijal za akreditaciju je jedinstven, tako da zahtev za akreditaciju zajedno podnose sve uključene visokoškolske ustanove. U dokumentaciji za akreditaciju potrebno je navesti sve elemente koji definišu učešće svake visokoškolske ustanove u realizaciji studijskog programa.</a:t>
            </a:r>
            <a:endParaRPr lang="en-US" sz="24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/>
              <a:t>Mesto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realizacije</a:t>
            </a:r>
            <a:r>
              <a:rPr lang="en-US" sz="2000" dirty="0" smtClean="0"/>
              <a:t> 3S </a:t>
            </a:r>
            <a:r>
              <a:rPr lang="en-US" sz="2000" dirty="0" err="1" smtClean="0"/>
              <a:t>programa</a:t>
            </a: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13.4 ZS-</a:t>
            </a:r>
            <a:r>
              <a:rPr lang="en-US" sz="2000" dirty="0" err="1" smtClean="0"/>
              <a:t>programi</a:t>
            </a:r>
            <a:r>
              <a:rPr lang="en-US" sz="2000" dirty="0" smtClean="0"/>
              <a:t> se </a:t>
            </a:r>
            <a:r>
              <a:rPr lang="en-US" sz="2000" dirty="0" err="1" smtClean="0"/>
              <a:t>ostvaruju</a:t>
            </a:r>
            <a:r>
              <a:rPr lang="en-US" sz="2000" dirty="0" smtClean="0"/>
              <a:t> u </a:t>
            </a:r>
            <a:r>
              <a:rPr lang="en-US" sz="2000" dirty="0" err="1" smtClean="0"/>
              <a:t>sedištima</a:t>
            </a:r>
            <a:r>
              <a:rPr lang="en-US" sz="2000" dirty="0" smtClean="0"/>
              <a:t> </a:t>
            </a:r>
            <a:r>
              <a:rPr lang="en-US" sz="2000" dirty="0" err="1" smtClean="0"/>
              <a:t>akreditovanih</a:t>
            </a:r>
            <a:r>
              <a:rPr lang="en-US" sz="2000" dirty="0" smtClean="0"/>
              <a:t> </a:t>
            </a:r>
            <a:r>
              <a:rPr lang="en-US" sz="2000" dirty="0" err="1" smtClean="0"/>
              <a:t>visokoškolskih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ustanova</a:t>
            </a:r>
            <a:r>
              <a:rPr lang="en-US" sz="2000" dirty="0" smtClean="0"/>
              <a:t>, </a:t>
            </a:r>
            <a:r>
              <a:rPr lang="en-US" sz="2000" dirty="0" err="1" smtClean="0"/>
              <a:t>pri</a:t>
            </a:r>
            <a:r>
              <a:rPr lang="en-US" sz="2000" dirty="0" smtClean="0"/>
              <a:t> </a:t>
            </a:r>
            <a:r>
              <a:rPr lang="en-US" sz="2000" dirty="0" err="1" smtClean="0"/>
              <a:t>čemu</a:t>
            </a:r>
            <a:r>
              <a:rPr lang="en-US" sz="2000" dirty="0" smtClean="0"/>
              <a:t> se </a:t>
            </a:r>
            <a:r>
              <a:rPr lang="en-US" sz="2000" dirty="0" err="1" smtClean="0"/>
              <a:t>precizno</a:t>
            </a:r>
            <a:r>
              <a:rPr lang="en-US" sz="2000" dirty="0" smtClean="0"/>
              <a:t> </a:t>
            </a:r>
            <a:r>
              <a:rPr lang="en-US" sz="2000" dirty="0" err="1" smtClean="0"/>
              <a:t>definišu</a:t>
            </a:r>
            <a:r>
              <a:rPr lang="en-US" sz="2000" dirty="0" smtClean="0"/>
              <a:t> </a:t>
            </a:r>
            <a:r>
              <a:rPr lang="en-US" sz="2000" dirty="0" err="1" smtClean="0"/>
              <a:t>delovi</a:t>
            </a:r>
            <a:r>
              <a:rPr lang="en-US" sz="2000" dirty="0" smtClean="0"/>
              <a:t> </a:t>
            </a:r>
            <a:r>
              <a:rPr lang="en-US" sz="2000" dirty="0" err="1" smtClean="0"/>
              <a:t>studijskog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realizuju</a:t>
            </a:r>
            <a:r>
              <a:rPr lang="en-US" sz="2000" dirty="0" smtClean="0"/>
              <a:t> u </a:t>
            </a:r>
            <a:r>
              <a:rPr lang="en-US" sz="2000" dirty="0" err="1" smtClean="0"/>
              <a:t>pojedinim</a:t>
            </a:r>
            <a:r>
              <a:rPr lang="en-US" sz="2000" dirty="0" smtClean="0"/>
              <a:t> </a:t>
            </a:r>
            <a:r>
              <a:rPr lang="en-US" sz="2000" dirty="0" err="1" smtClean="0"/>
              <a:t>sedištima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13.5 </a:t>
            </a:r>
            <a:r>
              <a:rPr lang="en-US" sz="2000" dirty="0" err="1" smtClean="0"/>
              <a:t>Visokoškolske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ustanove</a:t>
            </a:r>
            <a:r>
              <a:rPr lang="en-US" sz="2000" dirty="0" smtClean="0"/>
              <a:t>, u </a:t>
            </a:r>
            <a:r>
              <a:rPr lang="en-US" sz="2000" dirty="0" err="1" smtClean="0"/>
              <a:t>okviru</a:t>
            </a:r>
            <a:r>
              <a:rPr lang="en-US" sz="2000" dirty="0" smtClean="0"/>
              <a:t> </a:t>
            </a:r>
            <a:r>
              <a:rPr lang="en-US" sz="2000" dirty="0" err="1" smtClean="0"/>
              <a:t>jednog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nivoa</a:t>
            </a:r>
            <a:r>
              <a:rPr lang="en-US" sz="2000" dirty="0" smtClean="0"/>
              <a:t> </a:t>
            </a:r>
            <a:r>
              <a:rPr lang="en-US" sz="2000" dirty="0" err="1" smtClean="0"/>
              <a:t>studija</a:t>
            </a:r>
            <a:r>
              <a:rPr lang="en-US" sz="2000" dirty="0" smtClean="0"/>
              <a:t>, </a:t>
            </a:r>
            <a:r>
              <a:rPr lang="en-US" sz="2000" dirty="0" err="1" smtClean="0"/>
              <a:t>mogu</a:t>
            </a:r>
            <a:r>
              <a:rPr lang="en-US" sz="2000" dirty="0" smtClean="0"/>
              <a:t> </a:t>
            </a:r>
            <a:r>
              <a:rPr lang="en-US" sz="2000" dirty="0" err="1" smtClean="0"/>
              <a:t>akreditovati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ZS-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, </a:t>
            </a:r>
            <a:r>
              <a:rPr lang="en-US" sz="2000" dirty="0" err="1" smtClean="0"/>
              <a:t>pri</a:t>
            </a:r>
            <a:r>
              <a:rPr lang="en-US" sz="2000" dirty="0" smtClean="0"/>
              <a:t> </a:t>
            </a:r>
            <a:r>
              <a:rPr lang="en-US" sz="2000" dirty="0" err="1" smtClean="0"/>
              <a:t>čemu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obavezne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svaki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navedu</a:t>
            </a:r>
            <a:r>
              <a:rPr lang="en-US" sz="2000" dirty="0" smtClean="0"/>
              <a:t> </a:t>
            </a:r>
            <a:r>
              <a:rPr lang="en-US" sz="2000" dirty="0" err="1" smtClean="0"/>
              <a:t>broj</a:t>
            </a:r>
            <a:r>
              <a:rPr lang="en-US" sz="2000" dirty="0" smtClean="0"/>
              <a:t> </a:t>
            </a:r>
            <a:r>
              <a:rPr lang="en-US" sz="2000" dirty="0" err="1" smtClean="0"/>
              <a:t>studenata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upisuje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dokumentuju</a:t>
            </a:r>
            <a:r>
              <a:rPr lang="en-US" sz="2000" dirty="0" smtClean="0"/>
              <a:t> </a:t>
            </a:r>
            <a:r>
              <a:rPr lang="en-US" sz="2000" dirty="0" err="1" smtClean="0"/>
              <a:t>ispunjenje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standarda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13.6</a:t>
            </a:r>
            <a:r>
              <a:rPr lang="sr-Latn-RS" sz="2000" dirty="0" smtClean="0"/>
              <a:t> </a:t>
            </a:r>
            <a:r>
              <a:rPr lang="en-US" sz="2000" dirty="0" smtClean="0"/>
              <a:t>U </a:t>
            </a:r>
            <a:r>
              <a:rPr lang="en-US" sz="2000" dirty="0" err="1" smtClean="0"/>
              <a:t>uverenju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akreditaciju</a:t>
            </a:r>
            <a:r>
              <a:rPr lang="en-US" sz="2000" dirty="0" smtClean="0"/>
              <a:t> ZS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se </a:t>
            </a:r>
            <a:r>
              <a:rPr lang="en-US" sz="2000" dirty="0" err="1" smtClean="0"/>
              <a:t>daju</a:t>
            </a:r>
            <a:r>
              <a:rPr lang="en-US" sz="2000" dirty="0" smtClean="0"/>
              <a:t> </a:t>
            </a:r>
            <a:r>
              <a:rPr lang="en-US" sz="2000" dirty="0" err="1" smtClean="0"/>
              <a:t>svi</a:t>
            </a:r>
            <a:r>
              <a:rPr lang="en-US" sz="2000" dirty="0" smtClean="0"/>
              <a:t> </a:t>
            </a:r>
            <a:r>
              <a:rPr lang="en-US" sz="2000" dirty="0" err="1" smtClean="0"/>
              <a:t>potrebni</a:t>
            </a:r>
            <a:r>
              <a:rPr lang="en-US" sz="2000" dirty="0" smtClean="0"/>
              <a:t> </a:t>
            </a:r>
            <a:r>
              <a:rPr lang="en-US" sz="2000" dirty="0" err="1" smtClean="0"/>
              <a:t>elementi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definišu</a:t>
            </a:r>
            <a:r>
              <a:rPr lang="en-US" sz="2000" dirty="0" smtClean="0"/>
              <a:t> </a:t>
            </a:r>
            <a:r>
              <a:rPr lang="en-US" sz="2000" dirty="0" err="1" smtClean="0"/>
              <a:t>učešće</a:t>
            </a:r>
            <a:r>
              <a:rPr lang="en-US" sz="2000" dirty="0" smtClean="0"/>
              <a:t> </a:t>
            </a:r>
            <a:r>
              <a:rPr lang="en-US" sz="2000" dirty="0" err="1" smtClean="0"/>
              <a:t>svake</a:t>
            </a:r>
            <a:r>
              <a:rPr lang="en-US" sz="2000" dirty="0" smtClean="0"/>
              <a:t> </a:t>
            </a:r>
            <a:r>
              <a:rPr lang="en-US" sz="2000" dirty="0" err="1" smtClean="0"/>
              <a:t>visokoškolske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ustanove</a:t>
            </a:r>
            <a:r>
              <a:rPr lang="en-US" sz="2000" dirty="0" smtClean="0"/>
              <a:t> u </a:t>
            </a:r>
            <a:r>
              <a:rPr lang="en-US" sz="2000" dirty="0" err="1" smtClean="0"/>
              <a:t>ispunjavanju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standarda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realizaciji</a:t>
            </a:r>
            <a:r>
              <a:rPr lang="en-US" sz="2000" dirty="0" smtClean="0"/>
              <a:t> </a:t>
            </a:r>
            <a:r>
              <a:rPr lang="en-US" sz="2000" dirty="0" err="1" smtClean="0"/>
              <a:t>studijskog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000" b="1" dirty="0" smtClean="0"/>
              <a:t>Konkurs, diploma i dodatak diplomi</a:t>
            </a:r>
            <a:endParaRPr lang="sr-Latn-RS" sz="2000" b="1" dirty="0" smtClean="0"/>
          </a:p>
          <a:p>
            <a:pPr>
              <a:buNone/>
            </a:pPr>
            <a:r>
              <a:rPr lang="en-US" sz="2000" dirty="0" smtClean="0"/>
              <a:t>13.</a:t>
            </a:r>
            <a:r>
              <a:rPr lang="sr-Latn-RS" sz="2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Konkurs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upis</a:t>
            </a:r>
            <a:r>
              <a:rPr lang="en-US" sz="2000" dirty="0" smtClean="0"/>
              <a:t> </a:t>
            </a:r>
            <a:r>
              <a:rPr lang="en-US" sz="2000" dirty="0" err="1" smtClean="0"/>
              <a:t>studenata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ZS-</a:t>
            </a:r>
            <a:r>
              <a:rPr lang="en-US" sz="2000" dirty="0" err="1" smtClean="0"/>
              <a:t>programe</a:t>
            </a:r>
            <a:r>
              <a:rPr lang="en-US" sz="2000" dirty="0" smtClean="0"/>
              <a:t> </a:t>
            </a:r>
            <a:r>
              <a:rPr lang="en-US" sz="2000" dirty="0" err="1" smtClean="0"/>
              <a:t>zajednički</a:t>
            </a:r>
            <a:r>
              <a:rPr lang="en-US" sz="2000" dirty="0" smtClean="0"/>
              <a:t> </a:t>
            </a:r>
            <a:r>
              <a:rPr lang="en-US" sz="2000" dirty="0" err="1" smtClean="0"/>
              <a:t>objavljuju</a:t>
            </a:r>
            <a:r>
              <a:rPr lang="en-US" sz="2000" dirty="0" smtClean="0"/>
              <a:t> </a:t>
            </a:r>
            <a:r>
              <a:rPr lang="en-US" sz="2000" dirty="0" err="1" smtClean="0"/>
              <a:t>akreditovane</a:t>
            </a:r>
            <a:r>
              <a:rPr lang="en-US" sz="2000" dirty="0" smtClean="0"/>
              <a:t> </a:t>
            </a:r>
            <a:r>
              <a:rPr lang="en-US" sz="2000" dirty="0" err="1" smtClean="0"/>
              <a:t>visokoškolske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13.</a:t>
            </a:r>
            <a:r>
              <a:rPr lang="sr-Latn-RS" sz="2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Diplomu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dodatak</a:t>
            </a:r>
            <a:r>
              <a:rPr lang="en-US" sz="2000" dirty="0" smtClean="0"/>
              <a:t> </a:t>
            </a:r>
            <a:r>
              <a:rPr lang="en-US" sz="2000" dirty="0" err="1" smtClean="0"/>
              <a:t>diplomi</a:t>
            </a:r>
            <a:r>
              <a:rPr lang="en-US" sz="2000" dirty="0" smtClean="0"/>
              <a:t> </a:t>
            </a:r>
            <a:r>
              <a:rPr lang="en-US" sz="2000" dirty="0" err="1" smtClean="0"/>
              <a:t>potpisuju</a:t>
            </a:r>
            <a:r>
              <a:rPr lang="en-US" sz="2000" dirty="0" smtClean="0"/>
              <a:t> </a:t>
            </a:r>
            <a:r>
              <a:rPr lang="en-US" sz="2000" dirty="0" err="1" smtClean="0"/>
              <a:t>ovlašćena</a:t>
            </a:r>
            <a:r>
              <a:rPr lang="en-US" sz="2000" dirty="0" smtClean="0"/>
              <a:t> </a:t>
            </a:r>
            <a:r>
              <a:rPr lang="en-US" sz="2000" dirty="0" err="1" smtClean="0"/>
              <a:t>lica</a:t>
            </a:r>
            <a:r>
              <a:rPr lang="en-US" sz="2000" dirty="0" smtClean="0"/>
              <a:t> </a:t>
            </a:r>
            <a:r>
              <a:rPr lang="en-US" sz="2000" dirty="0" err="1" smtClean="0"/>
              <a:t>akreditovanih</a:t>
            </a:r>
            <a:r>
              <a:rPr lang="en-US" sz="2000" dirty="0" smtClean="0"/>
              <a:t> </a:t>
            </a:r>
            <a:r>
              <a:rPr lang="en-US" sz="2000" dirty="0" err="1" smtClean="0"/>
              <a:t>visokoškolskih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ustanova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učestvuju</a:t>
            </a:r>
            <a:r>
              <a:rPr lang="en-US" sz="2000" dirty="0" smtClean="0"/>
              <a:t> u </a:t>
            </a:r>
            <a:r>
              <a:rPr lang="en-US" sz="2000" dirty="0" err="1" smtClean="0"/>
              <a:t>realizaciji</a:t>
            </a:r>
            <a:r>
              <a:rPr lang="en-US" sz="2000" dirty="0" smtClean="0"/>
              <a:t> ZS-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u </a:t>
            </a:r>
            <a:r>
              <a:rPr lang="en-US" sz="2000" dirty="0" err="1" smtClean="0"/>
              <a:t>slučaju</a:t>
            </a:r>
            <a:r>
              <a:rPr lang="en-US" sz="2000" dirty="0" smtClean="0"/>
              <a:t> </a:t>
            </a:r>
            <a:r>
              <a:rPr lang="en-US" sz="2000" dirty="0" err="1" smtClean="0"/>
              <a:t>zajedničke</a:t>
            </a:r>
            <a:r>
              <a:rPr lang="en-US" sz="2000" dirty="0" smtClean="0"/>
              <a:t> </a:t>
            </a:r>
            <a:r>
              <a:rPr lang="en-US" sz="2000" dirty="0" err="1" smtClean="0"/>
              <a:t>diplome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lica</a:t>
            </a:r>
            <a:r>
              <a:rPr lang="en-US" sz="2000" dirty="0" smtClean="0"/>
              <a:t> </a:t>
            </a:r>
            <a:r>
              <a:rPr lang="en-US" sz="2000" dirty="0" err="1" smtClean="0"/>
              <a:t>koja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ovlašćena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potpisuju</a:t>
            </a:r>
            <a:r>
              <a:rPr lang="en-US" sz="2000" dirty="0" smtClean="0"/>
              <a:t> </a:t>
            </a:r>
            <a:r>
              <a:rPr lang="en-US" sz="2000" dirty="0" err="1" smtClean="0"/>
              <a:t>dvostruku</a:t>
            </a:r>
            <a:r>
              <a:rPr lang="en-US" sz="2000" dirty="0" smtClean="0"/>
              <a:t> </a:t>
            </a:r>
            <a:r>
              <a:rPr lang="en-US" sz="2000" dirty="0" err="1" smtClean="0"/>
              <a:t>diplomu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ovlašćeno</a:t>
            </a:r>
            <a:r>
              <a:rPr lang="en-US" sz="2000" dirty="0" smtClean="0"/>
              <a:t> lice </a:t>
            </a:r>
            <a:r>
              <a:rPr lang="en-US" sz="2000" dirty="0" err="1" smtClean="0"/>
              <a:t>ustanove</a:t>
            </a:r>
            <a:r>
              <a:rPr lang="en-US" sz="2000" dirty="0" smtClean="0"/>
              <a:t> </a:t>
            </a:r>
            <a:r>
              <a:rPr lang="en-US" sz="2000" dirty="0" err="1" smtClean="0"/>
              <a:t>koja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sporazumu</a:t>
            </a:r>
            <a:r>
              <a:rPr lang="en-US" sz="2000" dirty="0" smtClean="0"/>
              <a:t> </a:t>
            </a:r>
            <a:r>
              <a:rPr lang="en-US" sz="2000" dirty="0" err="1" smtClean="0"/>
              <a:t>učesnika</a:t>
            </a:r>
            <a:r>
              <a:rPr lang="en-US" sz="2000" dirty="0" smtClean="0"/>
              <a:t> u </a:t>
            </a:r>
            <a:r>
              <a:rPr lang="en-US" sz="2000" dirty="0" err="1" smtClean="0"/>
              <a:t>programu</a:t>
            </a:r>
            <a:r>
              <a:rPr lang="en-US" sz="2000" dirty="0" smtClean="0"/>
              <a:t> </a:t>
            </a:r>
            <a:r>
              <a:rPr lang="en-US" sz="2000" dirty="0" err="1" smtClean="0"/>
              <a:t>izdaje</a:t>
            </a:r>
            <a:r>
              <a:rPr lang="en-US" sz="2000" dirty="0" smtClean="0"/>
              <a:t> </a:t>
            </a:r>
            <a:r>
              <a:rPr lang="en-US" sz="2000" dirty="0" err="1" smtClean="0"/>
              <a:t>jednu</a:t>
            </a:r>
            <a:r>
              <a:rPr lang="en-US" sz="2000" dirty="0" smtClean="0"/>
              <a:t> </a:t>
            </a:r>
            <a:r>
              <a:rPr lang="en-US" sz="2000" dirty="0" err="1" smtClean="0"/>
              <a:t>diplomu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13.</a:t>
            </a:r>
            <a:r>
              <a:rPr lang="sr-Latn-RS" sz="2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smtClean="0"/>
              <a:t>Diploma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dodatak</a:t>
            </a:r>
            <a:r>
              <a:rPr lang="en-US" sz="2000" dirty="0" smtClean="0"/>
              <a:t> </a:t>
            </a:r>
            <a:r>
              <a:rPr lang="en-US" sz="2000" dirty="0" err="1" smtClean="0"/>
              <a:t>diplomi</a:t>
            </a:r>
            <a:r>
              <a:rPr lang="en-US" sz="2000" dirty="0" smtClean="0"/>
              <a:t> se </a:t>
            </a:r>
            <a:r>
              <a:rPr lang="en-US" sz="2000" dirty="0" err="1" smtClean="0"/>
              <a:t>izdaju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propisanom</a:t>
            </a:r>
            <a:r>
              <a:rPr lang="en-US" sz="2000" dirty="0" smtClean="0"/>
              <a:t> </a:t>
            </a:r>
            <a:r>
              <a:rPr lang="en-US" sz="2000" dirty="0" err="1" smtClean="0"/>
              <a:t>obrascu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srpskom</a:t>
            </a:r>
            <a:r>
              <a:rPr lang="en-US" sz="2000" dirty="0" smtClean="0"/>
              <a:t> </a:t>
            </a:r>
            <a:r>
              <a:rPr lang="en-US" sz="2000" dirty="0" err="1" smtClean="0"/>
              <a:t>jeziku</a:t>
            </a:r>
            <a:r>
              <a:rPr lang="en-US" sz="2000" dirty="0" smtClean="0"/>
              <a:t> </a:t>
            </a:r>
            <a:r>
              <a:rPr lang="en-US" sz="2000" dirty="0" err="1" smtClean="0"/>
              <a:t>ćiriličkim</a:t>
            </a:r>
            <a:r>
              <a:rPr lang="en-US" sz="2000" dirty="0" smtClean="0"/>
              <a:t> </a:t>
            </a:r>
            <a:r>
              <a:rPr lang="en-US" sz="2000" dirty="0" err="1" smtClean="0"/>
              <a:t>pismom</a:t>
            </a:r>
            <a:r>
              <a:rPr lang="en-US" sz="2000" dirty="0" smtClean="0"/>
              <a:t>,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jeziku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organizatora</a:t>
            </a:r>
            <a:r>
              <a:rPr lang="en-US" sz="2000" dirty="0" smtClean="0"/>
              <a:t> </a:t>
            </a:r>
            <a:r>
              <a:rPr lang="en-US" sz="2000" dirty="0" err="1" smtClean="0"/>
              <a:t>zajedničkog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engleskom</a:t>
            </a:r>
            <a:r>
              <a:rPr lang="en-US" sz="2000" dirty="0" smtClean="0"/>
              <a:t> </a:t>
            </a:r>
            <a:r>
              <a:rPr lang="en-US" sz="2000" dirty="0" err="1" smtClean="0"/>
              <a:t>jeziku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13.</a:t>
            </a:r>
            <a:r>
              <a:rPr lang="sr-Latn-RS" sz="2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se </a:t>
            </a:r>
            <a:r>
              <a:rPr lang="en-US" sz="2000" dirty="0" err="1" smtClean="0"/>
              <a:t>nastava</a:t>
            </a:r>
            <a:r>
              <a:rPr lang="en-US" sz="2000" dirty="0" smtClean="0"/>
              <a:t> </a:t>
            </a:r>
            <a:r>
              <a:rPr lang="en-US" sz="2000" dirty="0" err="1" smtClean="0"/>
              <a:t>ostvaruje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jeziku</a:t>
            </a:r>
            <a:r>
              <a:rPr lang="en-US" sz="2000" dirty="0" smtClean="0"/>
              <a:t> </a:t>
            </a:r>
            <a:r>
              <a:rPr lang="en-US" sz="2000" dirty="0" err="1" smtClean="0"/>
              <a:t>nacionalne</a:t>
            </a:r>
            <a:r>
              <a:rPr lang="en-US" sz="2000" dirty="0" smtClean="0"/>
              <a:t> </a:t>
            </a:r>
            <a:r>
              <a:rPr lang="en-US" sz="2000" dirty="0" err="1" smtClean="0"/>
              <a:t>manjine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nekom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svetskih</a:t>
            </a:r>
            <a:r>
              <a:rPr lang="en-US" sz="2000" dirty="0" smtClean="0"/>
              <a:t> </a:t>
            </a:r>
            <a:r>
              <a:rPr lang="en-US" sz="2000" dirty="0" err="1" smtClean="0"/>
              <a:t>jezika</a:t>
            </a:r>
            <a:r>
              <a:rPr lang="en-US" sz="2000" dirty="0" smtClean="0"/>
              <a:t>, </a:t>
            </a:r>
            <a:r>
              <a:rPr lang="en-US" sz="2000" dirty="0" err="1" smtClean="0"/>
              <a:t>javne</a:t>
            </a:r>
            <a:r>
              <a:rPr lang="en-US" sz="2000" dirty="0" smtClean="0"/>
              <a:t> </a:t>
            </a:r>
            <a:r>
              <a:rPr lang="en-US" sz="2000" dirty="0" err="1" smtClean="0"/>
              <a:t>isprave</a:t>
            </a:r>
            <a:r>
              <a:rPr lang="en-US" sz="2000" dirty="0" smtClean="0"/>
              <a:t> se </a:t>
            </a:r>
            <a:r>
              <a:rPr lang="en-US" sz="2000" dirty="0" err="1" smtClean="0"/>
              <a:t>izdaju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obrascu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je </a:t>
            </a:r>
            <a:r>
              <a:rPr lang="en-US" sz="2000" dirty="0" err="1" smtClean="0"/>
              <a:t>štampan</a:t>
            </a:r>
            <a:r>
              <a:rPr lang="en-US" sz="2000" dirty="0" smtClean="0"/>
              <a:t> </a:t>
            </a:r>
            <a:r>
              <a:rPr lang="en-US" sz="2000" dirty="0" err="1" smtClean="0"/>
              <a:t>dvojezično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srpskom</a:t>
            </a:r>
            <a:r>
              <a:rPr lang="en-US" sz="2000" dirty="0" smtClean="0"/>
              <a:t> </a:t>
            </a:r>
            <a:r>
              <a:rPr lang="en-US" sz="2000" dirty="0" err="1" smtClean="0"/>
              <a:t>jeziku</a:t>
            </a:r>
            <a:r>
              <a:rPr lang="en-US" sz="2000" dirty="0" smtClean="0"/>
              <a:t> </a:t>
            </a:r>
            <a:r>
              <a:rPr lang="en-US" sz="2000" dirty="0" err="1" smtClean="0"/>
              <a:t>ćiriličnim</a:t>
            </a:r>
            <a:r>
              <a:rPr lang="en-US" sz="2000" dirty="0" smtClean="0"/>
              <a:t> </a:t>
            </a:r>
            <a:r>
              <a:rPr lang="en-US" sz="2000" dirty="0" err="1" smtClean="0"/>
              <a:t>pismom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jeziku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pismu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kojem</a:t>
            </a:r>
            <a:r>
              <a:rPr lang="en-US" sz="2000" dirty="0" smtClean="0"/>
              <a:t> se </a:t>
            </a:r>
            <a:r>
              <a:rPr lang="en-US" sz="2000" dirty="0" err="1" smtClean="0"/>
              <a:t>izvodi</a:t>
            </a:r>
            <a:r>
              <a:rPr lang="en-US" sz="2000" dirty="0" smtClean="0"/>
              <a:t> </a:t>
            </a:r>
            <a:r>
              <a:rPr lang="en-US" sz="2000" dirty="0" err="1" smtClean="0"/>
              <a:t>nastava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04454" y="1493116"/>
            <a:ext cx="10003971" cy="2532619"/>
          </a:xfrm>
        </p:spPr>
        <p:txBody>
          <a:bodyPr/>
          <a:lstStyle/>
          <a:p>
            <a:pPr>
              <a:buNone/>
            </a:pPr>
            <a:r>
              <a:rPr lang="vi-VN" sz="2000" dirty="0" smtClean="0"/>
              <a:t>Pokazatelji i prilozi za standard 13:</a:t>
            </a:r>
          </a:p>
          <a:p>
            <a:r>
              <a:rPr lang="vi-VN" sz="2000" dirty="0" smtClean="0"/>
              <a:t>Prilog 13.1. Dokaz o akreditaciji visokoškolskih ustanova koje realizuju ZS. </a:t>
            </a:r>
          </a:p>
          <a:p>
            <a:r>
              <a:rPr lang="vi-VN" sz="2000" dirty="0" smtClean="0"/>
              <a:t>Prilog 13.2. Ugovor između visokoškolskih ustanova sa statusom pravnog lica o realizaciji ZS programa. </a:t>
            </a:r>
          </a:p>
          <a:p>
            <a:r>
              <a:rPr lang="vi-VN" sz="2000" dirty="0" smtClean="0"/>
              <a:t>Prilog 13.3. Konkurs za upis studenata.</a:t>
            </a:r>
          </a:p>
          <a:p>
            <a:r>
              <a:rPr lang="vi-VN" sz="2000" dirty="0" smtClean="0"/>
              <a:t>Prilog 13.4. Dodatak diplomi.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4498</TotalTime>
  <Words>774</Words>
  <Application>Microsoft Office PowerPoint</Application>
  <PresentationFormat>Custom</PresentationFormat>
  <Paragraphs>71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AKREDITACIJA</vt:lpstr>
      <vt:lpstr>Стандарди и упутства за акредитацију СТУДИЈСКИХ ПРОГРАМА i  И ii СТЕПЕНА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Sinisa</dc:creator>
  <cp:lastModifiedBy>Nada Dragovic</cp:lastModifiedBy>
  <cp:revision>37</cp:revision>
  <dcterms:created xsi:type="dcterms:W3CDTF">2018-12-08T13:16:54Z</dcterms:created>
  <dcterms:modified xsi:type="dcterms:W3CDTF">2020-01-23T23:29:26Z</dcterms:modified>
</cp:coreProperties>
</file>