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8" r:id="rId2"/>
    <p:sldId id="261" r:id="rId3"/>
    <p:sldId id="260" r:id="rId4"/>
    <p:sldId id="264" r:id="rId5"/>
    <p:sldId id="265" r:id="rId6"/>
    <p:sldId id="270" r:id="rId7"/>
    <p:sldId id="271" r:id="rId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ndara" pitchFamily="34" charset="0"/>
        <a:ea typeface="+mn-ea"/>
        <a:cs typeface="+mn-cs"/>
      </a:defRPr>
    </a:lvl1pPr>
    <a:lvl2pPr marL="457200" algn="l" rtl="0" eaLnBrk="0" fontAlgn="base" hangingPunct="0">
      <a:spcBef>
        <a:spcPct val="0"/>
      </a:spcBef>
      <a:spcAft>
        <a:spcPct val="0"/>
      </a:spcAft>
      <a:defRPr kern="1200">
        <a:solidFill>
          <a:schemeClr val="tx1"/>
        </a:solidFill>
        <a:latin typeface="Candara" pitchFamily="34" charset="0"/>
        <a:ea typeface="+mn-ea"/>
        <a:cs typeface="+mn-cs"/>
      </a:defRPr>
    </a:lvl2pPr>
    <a:lvl3pPr marL="914400" algn="l" rtl="0" eaLnBrk="0" fontAlgn="base" hangingPunct="0">
      <a:spcBef>
        <a:spcPct val="0"/>
      </a:spcBef>
      <a:spcAft>
        <a:spcPct val="0"/>
      </a:spcAft>
      <a:defRPr kern="1200">
        <a:solidFill>
          <a:schemeClr val="tx1"/>
        </a:solidFill>
        <a:latin typeface="Candara" pitchFamily="34" charset="0"/>
        <a:ea typeface="+mn-ea"/>
        <a:cs typeface="+mn-cs"/>
      </a:defRPr>
    </a:lvl3pPr>
    <a:lvl4pPr marL="1371600" algn="l" rtl="0" eaLnBrk="0" fontAlgn="base" hangingPunct="0">
      <a:spcBef>
        <a:spcPct val="0"/>
      </a:spcBef>
      <a:spcAft>
        <a:spcPct val="0"/>
      </a:spcAft>
      <a:defRPr kern="1200">
        <a:solidFill>
          <a:schemeClr val="tx1"/>
        </a:solidFill>
        <a:latin typeface="Candara" pitchFamily="34" charset="0"/>
        <a:ea typeface="+mn-ea"/>
        <a:cs typeface="+mn-cs"/>
      </a:defRPr>
    </a:lvl4pPr>
    <a:lvl5pPr marL="1828800" algn="l" rtl="0" eaLnBrk="0" fontAlgn="base" hangingPunct="0">
      <a:spcBef>
        <a:spcPct val="0"/>
      </a:spcBef>
      <a:spcAft>
        <a:spcPct val="0"/>
      </a:spcAft>
      <a:defRPr kern="1200">
        <a:solidFill>
          <a:schemeClr val="tx1"/>
        </a:solidFill>
        <a:latin typeface="Candara" pitchFamily="34" charset="0"/>
        <a:ea typeface="+mn-ea"/>
        <a:cs typeface="+mn-cs"/>
      </a:defRPr>
    </a:lvl5pPr>
    <a:lvl6pPr marL="2286000" algn="l" defTabSz="914400" rtl="0" eaLnBrk="1" latinLnBrk="0" hangingPunct="1">
      <a:defRPr kern="1200">
        <a:solidFill>
          <a:schemeClr val="tx1"/>
        </a:solidFill>
        <a:latin typeface="Candara" pitchFamily="34" charset="0"/>
        <a:ea typeface="+mn-ea"/>
        <a:cs typeface="+mn-cs"/>
      </a:defRPr>
    </a:lvl6pPr>
    <a:lvl7pPr marL="2743200" algn="l" defTabSz="914400" rtl="0" eaLnBrk="1" latinLnBrk="0" hangingPunct="1">
      <a:defRPr kern="1200">
        <a:solidFill>
          <a:schemeClr val="tx1"/>
        </a:solidFill>
        <a:latin typeface="Candara" pitchFamily="34" charset="0"/>
        <a:ea typeface="+mn-ea"/>
        <a:cs typeface="+mn-cs"/>
      </a:defRPr>
    </a:lvl7pPr>
    <a:lvl8pPr marL="3200400" algn="l" defTabSz="914400" rtl="0" eaLnBrk="1" latinLnBrk="0" hangingPunct="1">
      <a:defRPr kern="1200">
        <a:solidFill>
          <a:schemeClr val="tx1"/>
        </a:solidFill>
        <a:latin typeface="Candara" pitchFamily="34" charset="0"/>
        <a:ea typeface="+mn-ea"/>
        <a:cs typeface="+mn-cs"/>
      </a:defRPr>
    </a:lvl8pPr>
    <a:lvl9pPr marL="3657600" algn="l" defTabSz="914400" rtl="0" eaLnBrk="1" latinLnBrk="0" hangingPunct="1">
      <a:defRPr kern="1200">
        <a:solidFill>
          <a:schemeClr val="tx1"/>
        </a:solidFill>
        <a:latin typeface="Candar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165" autoAdjust="0"/>
  </p:normalViewPr>
  <p:slideViewPr>
    <p:cSldViewPr snapToGrid="0">
      <p:cViewPr varScale="1">
        <p:scale>
          <a:sx n="80" d="100"/>
          <a:sy n="80" d="100"/>
        </p:scale>
        <p:origin x="16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B36B8-8088-402C-BE76-F1BFBBB4C6C9}" type="datetimeFigureOut">
              <a:rPr lang="en-US" smtClean="0"/>
              <a:pPr/>
              <a:t>11/13/2019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C9A968-8BFC-41BA-81E8-550A8BAB1B36}" type="slidenum">
              <a:rPr lang="en-US" smtClean="0"/>
              <a:pPr/>
              <a:t>‹#›</a:t>
            </a:fld>
            <a:endParaRPr lang="en-US"/>
          </a:p>
        </p:txBody>
      </p:sp>
    </p:spTree>
    <p:extLst>
      <p:ext uri="{BB962C8B-B14F-4D97-AF65-F5344CB8AC3E}">
        <p14:creationId xmlns:p14="http://schemas.microsoft.com/office/powerpoint/2010/main" val="1069743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dear colleagues, dear guests, it is my great pleasure to present the project</a:t>
            </a:r>
            <a:endParaRPr lang="sr-Latn-RS" dirty="0" smtClean="0"/>
          </a:p>
          <a:p>
            <a:endParaRPr lang="sr-Latn-RS" dirty="0" smtClean="0"/>
          </a:p>
          <a:p>
            <a:r>
              <a:rPr lang="sr-Latn-RS" dirty="0" smtClean="0"/>
              <a:t>University of Belgrade Faculty of Forestry Team </a:t>
            </a:r>
            <a:r>
              <a:rPr lang="sr-Latn-RS" baseline="0" dirty="0" smtClean="0"/>
              <a:t>in cooperation with all project partners started preparing  project proposal at the end of November 2016. </a:t>
            </a:r>
            <a:r>
              <a:rPr lang="en-US" baseline="0" dirty="0" smtClean="0"/>
              <a:t>Unfortunately, </a:t>
            </a:r>
            <a:r>
              <a:rPr lang="sr-Latn-RS" baseline="0" dirty="0" smtClean="0"/>
              <a:t>in </a:t>
            </a:r>
            <a:r>
              <a:rPr lang="en-US" baseline="0" dirty="0" smtClean="0"/>
              <a:t>the 2017 project proposal</a:t>
            </a:r>
            <a:r>
              <a:rPr lang="sr-Latn-RS" baseline="0" dirty="0" smtClean="0"/>
              <a:t> has been not selected for EU co-funding. </a:t>
            </a:r>
            <a:r>
              <a:rPr lang="en-US" baseline="0" dirty="0" smtClean="0"/>
              <a:t>But, </a:t>
            </a:r>
            <a:r>
              <a:rPr lang="sr-Latn-RS" baseline="0" dirty="0" smtClean="0"/>
              <a:t>w</a:t>
            </a:r>
            <a:r>
              <a:rPr lang="en-US" baseline="0" dirty="0" smtClean="0"/>
              <a:t>e tried again and </a:t>
            </a:r>
            <a:r>
              <a:rPr lang="sr-Latn-RS" baseline="0" dirty="0" smtClean="0"/>
              <a:t>revised</a:t>
            </a:r>
            <a:r>
              <a:rPr lang="en-US" baseline="0" dirty="0" smtClean="0"/>
              <a:t> the first proposal according to the suggestions of the reviewers</a:t>
            </a:r>
            <a:r>
              <a:rPr lang="sr-Latn-RS" baseline="0" dirty="0" smtClean="0"/>
              <a:t>.</a:t>
            </a:r>
            <a:endParaRPr lang="en-US" dirty="0"/>
          </a:p>
        </p:txBody>
      </p:sp>
      <p:sp>
        <p:nvSpPr>
          <p:cNvPr id="4" name="Slide Number Placeholder 3"/>
          <p:cNvSpPr>
            <a:spLocks noGrp="1"/>
          </p:cNvSpPr>
          <p:nvPr>
            <p:ph type="sldNum" sz="quarter" idx="10"/>
          </p:nvPr>
        </p:nvSpPr>
        <p:spPr/>
        <p:txBody>
          <a:bodyPr/>
          <a:lstStyle/>
          <a:p>
            <a:fld id="{B4AEE692-BD11-4439-8457-49B15BC1527A}" type="slidenum">
              <a:rPr lang="en-US" smtClean="0"/>
              <a:pPr/>
              <a:t>1</a:t>
            </a:fld>
            <a:endParaRPr lang="en-US"/>
          </a:p>
        </p:txBody>
      </p:sp>
    </p:spTree>
    <p:extLst>
      <p:ext uri="{BB962C8B-B14F-4D97-AF65-F5344CB8AC3E}">
        <p14:creationId xmlns:p14="http://schemas.microsoft.com/office/powerpoint/2010/main" val="16839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Damage caused by these floods amounted to around 1.7 billion Euros only in Serbia.</a:t>
            </a:r>
            <a:r>
              <a:rPr lang="sr-Latn-R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Considering all these facts, there is a need for a more detailed study of the problems of erosion and torrential floods and opportunities for the control of these processes.</a:t>
            </a:r>
            <a:endParaRPr lang="en-US" dirty="0"/>
          </a:p>
        </p:txBody>
      </p:sp>
      <p:sp>
        <p:nvSpPr>
          <p:cNvPr id="4" name="Slide Number Placeholder 3"/>
          <p:cNvSpPr>
            <a:spLocks noGrp="1"/>
          </p:cNvSpPr>
          <p:nvPr>
            <p:ph type="sldNum" sz="quarter" idx="10"/>
          </p:nvPr>
        </p:nvSpPr>
        <p:spPr/>
        <p:txBody>
          <a:bodyPr/>
          <a:lstStyle/>
          <a:p>
            <a:fld id="{B4AEE692-BD11-4439-8457-49B15BC1527A}" type="slidenum">
              <a:rPr lang="en-US" smtClean="0"/>
              <a:pPr/>
              <a:t>2</a:t>
            </a:fld>
            <a:endParaRPr lang="en-US"/>
          </a:p>
        </p:txBody>
      </p:sp>
    </p:spTree>
    <p:extLst>
      <p:ext uri="{BB962C8B-B14F-4D97-AF65-F5344CB8AC3E}">
        <p14:creationId xmlns:p14="http://schemas.microsoft.com/office/powerpoint/2010/main" val="1372159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This slide shows basic project data, such as </a:t>
            </a:r>
            <a:r>
              <a:rPr lang="sr-Latn-RS" baseline="0" dirty="0" smtClean="0"/>
              <a:t> </a:t>
            </a:r>
          </a:p>
          <a:p>
            <a:r>
              <a:rPr lang="sr-Latn-RS" baseline="0" dirty="0" smtClean="0"/>
              <a:t>Budget of the project that is estimated to be </a:t>
            </a:r>
            <a:endParaRPr lang="en-US" dirty="0"/>
          </a:p>
        </p:txBody>
      </p:sp>
      <p:sp>
        <p:nvSpPr>
          <p:cNvPr id="4" name="Slide Number Placeholder 3"/>
          <p:cNvSpPr>
            <a:spLocks noGrp="1"/>
          </p:cNvSpPr>
          <p:nvPr>
            <p:ph type="sldNum" sz="quarter" idx="10"/>
          </p:nvPr>
        </p:nvSpPr>
        <p:spPr/>
        <p:txBody>
          <a:bodyPr/>
          <a:lstStyle/>
          <a:p>
            <a:fld id="{B4AEE692-BD11-4439-8457-49B15BC1527A}" type="slidenum">
              <a:rPr lang="en-US" smtClean="0"/>
              <a:pPr/>
              <a:t>3</a:t>
            </a:fld>
            <a:endParaRPr lang="en-US"/>
          </a:p>
        </p:txBody>
      </p:sp>
    </p:spTree>
    <p:extLst>
      <p:ext uri="{BB962C8B-B14F-4D97-AF65-F5344CB8AC3E}">
        <p14:creationId xmlns:p14="http://schemas.microsoft.com/office/powerpoint/2010/main" val="303437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800" kern="1200" dirty="0" smtClean="0">
                <a:solidFill>
                  <a:schemeClr val="tx1"/>
                </a:solidFill>
                <a:latin typeface="+mn-lt"/>
                <a:ea typeface="+mn-ea"/>
                <a:cs typeface="+mn-cs"/>
              </a:rPr>
              <a:t>The problem of torrential floods was facing the countries of central Europe in the mid 19th century, when France and Austria adopted the first laws for the regulation of torrential catchments and forestry schools started to educate engineers in this field. Educational programs from France, especially from Austria were taken over by Balkan countries</a:t>
            </a:r>
            <a:r>
              <a:rPr lang="sr-Latn-RS" sz="1800" kern="1200" dirty="0" smtClean="0">
                <a:solidFill>
                  <a:schemeClr val="tx1"/>
                </a:solidFill>
                <a:latin typeface="+mn-lt"/>
                <a:ea typeface="+mn-ea"/>
                <a:cs typeface="+mn-cs"/>
              </a:rPr>
              <a:t>.</a:t>
            </a:r>
            <a:r>
              <a:rPr lang="en-GB" sz="1800" kern="1200" dirty="0" smtClean="0">
                <a:solidFill>
                  <a:schemeClr val="tx1"/>
                </a:solidFill>
                <a:latin typeface="+mn-lt"/>
                <a:ea typeface="+mn-ea"/>
                <a:cs typeface="+mn-cs"/>
              </a:rPr>
              <a:t> There are many reasons for the existence of study programs in the field of</a:t>
            </a:r>
            <a:r>
              <a:rPr lang="sr-Latn-RS" sz="1800" kern="1200" dirty="0" smtClean="0">
                <a:solidFill>
                  <a:schemeClr val="tx1"/>
                </a:solidFill>
                <a:latin typeface="+mn-lt"/>
                <a:ea typeface="+mn-ea"/>
                <a:cs typeface="+mn-cs"/>
              </a:rPr>
              <a:t> soil and torrent control </a:t>
            </a:r>
            <a:r>
              <a:rPr lang="en-GB" sz="1800" kern="1200" dirty="0" smtClean="0">
                <a:solidFill>
                  <a:schemeClr val="tx1"/>
                </a:solidFill>
                <a:latin typeface="+mn-lt"/>
                <a:ea typeface="+mn-ea"/>
                <a:cs typeface="+mn-cs"/>
              </a:rPr>
              <a:t>at forestry faculties.</a:t>
            </a:r>
            <a:r>
              <a:rPr lang="sr-Latn-RS" sz="1800" kern="1200" dirty="0" smtClean="0">
                <a:solidFill>
                  <a:schemeClr val="tx1"/>
                </a:solidFill>
                <a:latin typeface="+mn-lt"/>
                <a:ea typeface="+mn-ea"/>
                <a:cs typeface="+mn-cs"/>
              </a:rPr>
              <a:t> </a:t>
            </a:r>
            <a:r>
              <a:rPr lang="en-GB" sz="1800" kern="1200" dirty="0" smtClean="0">
                <a:solidFill>
                  <a:schemeClr val="tx1"/>
                </a:solidFill>
                <a:latin typeface="+mn-lt"/>
                <a:ea typeface="+mn-ea"/>
                <a:cs typeface="+mn-cs"/>
              </a:rPr>
              <a:t>For this reason, the project included the Faculties of Forestry of the University of </a:t>
            </a:r>
            <a:r>
              <a:rPr lang="en-GB" sz="1800" kern="1200" dirty="0" err="1" smtClean="0">
                <a:solidFill>
                  <a:schemeClr val="tx1"/>
                </a:solidFill>
                <a:latin typeface="+mn-lt"/>
                <a:ea typeface="+mn-ea"/>
                <a:cs typeface="+mn-cs"/>
              </a:rPr>
              <a:t>Banja</a:t>
            </a:r>
            <a:r>
              <a:rPr lang="en-GB" sz="1800" kern="1200" dirty="0" smtClean="0">
                <a:solidFill>
                  <a:schemeClr val="tx1"/>
                </a:solidFill>
                <a:latin typeface="+mn-lt"/>
                <a:ea typeface="+mn-ea"/>
                <a:cs typeface="+mn-cs"/>
              </a:rPr>
              <a:t> Luka and the University of Sarajevo in Bosnia and Herzegovina. There is one Faculty of Forestry in Serbia at the University of Belgrade. This faculty has developed study programs in the field of erosion and torrent control. University of Novi Sad - Faculty of Agriculture has developed a study program of water regulation with subjects related to the field of erosion control and flood protection, and that is why the participation of this university in the project is expected. The Faculty of Occupational Safety of the University of </a:t>
            </a:r>
            <a:r>
              <a:rPr lang="en-GB" sz="1800" kern="1200" dirty="0" err="1" smtClean="0">
                <a:solidFill>
                  <a:schemeClr val="tx1"/>
                </a:solidFill>
                <a:latin typeface="+mn-lt"/>
                <a:ea typeface="+mn-ea"/>
                <a:cs typeface="+mn-cs"/>
              </a:rPr>
              <a:t>Niš</a:t>
            </a:r>
            <a:r>
              <a:rPr lang="en-GB" sz="1800" kern="1200" dirty="0" smtClean="0">
                <a:solidFill>
                  <a:schemeClr val="tx1"/>
                </a:solidFill>
                <a:latin typeface="+mn-lt"/>
                <a:ea typeface="+mn-ea"/>
                <a:cs typeface="+mn-cs"/>
              </a:rPr>
              <a:t>, with the study program environmental protection, has also expressed the need to improve its study program, especially in master studies. </a:t>
            </a:r>
            <a:r>
              <a:rPr lang="sr-Latn-RS" sz="1800" kern="1200" dirty="0" smtClean="0">
                <a:solidFill>
                  <a:schemeClr val="tx1"/>
                </a:solidFill>
                <a:latin typeface="+mn-lt"/>
                <a:ea typeface="+mn-ea"/>
                <a:cs typeface="+mn-cs"/>
              </a:rPr>
              <a:t>The partner institution is also</a:t>
            </a:r>
            <a:r>
              <a:rPr lang="sr-Latn-RS" sz="1800" kern="1200" baseline="0" dirty="0" smtClean="0">
                <a:solidFill>
                  <a:schemeClr val="tx1"/>
                </a:solidFill>
                <a:latin typeface="+mn-lt"/>
                <a:ea typeface="+mn-ea"/>
                <a:cs typeface="+mn-cs"/>
              </a:rPr>
              <a:t> Institute of Forestry from Belgrade, Serbia.</a:t>
            </a:r>
            <a:endParaRPr lang="en-US" sz="1800" dirty="0"/>
          </a:p>
        </p:txBody>
      </p:sp>
      <p:sp>
        <p:nvSpPr>
          <p:cNvPr id="4" name="Slide Number Placeholder 3"/>
          <p:cNvSpPr>
            <a:spLocks noGrp="1"/>
          </p:cNvSpPr>
          <p:nvPr>
            <p:ph type="sldNum" sz="quarter" idx="10"/>
          </p:nvPr>
        </p:nvSpPr>
        <p:spPr/>
        <p:txBody>
          <a:bodyPr/>
          <a:lstStyle/>
          <a:p>
            <a:fld id="{B4AEE692-BD11-4439-8457-49B15BC1527A}" type="slidenum">
              <a:rPr lang="en-US" smtClean="0"/>
              <a:pPr/>
              <a:t>4</a:t>
            </a:fld>
            <a:endParaRPr lang="en-US"/>
          </a:p>
        </p:txBody>
      </p:sp>
    </p:spTree>
    <p:extLst>
      <p:ext uri="{BB962C8B-B14F-4D97-AF65-F5344CB8AC3E}">
        <p14:creationId xmlns:p14="http://schemas.microsoft.com/office/powerpoint/2010/main" val="118079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z="1200" kern="1200" dirty="0" smtClean="0">
                <a:solidFill>
                  <a:schemeClr val="tx1"/>
                </a:solidFill>
                <a:latin typeface="+mn-lt"/>
                <a:ea typeface="+mn-ea"/>
                <a:cs typeface="+mn-cs"/>
              </a:rPr>
              <a:t>T</a:t>
            </a:r>
            <a:r>
              <a:rPr lang="en-GB" sz="1200" kern="1200" dirty="0" smtClean="0">
                <a:solidFill>
                  <a:schemeClr val="tx1"/>
                </a:solidFill>
                <a:latin typeface="+mn-lt"/>
                <a:ea typeface="+mn-ea"/>
                <a:cs typeface="+mn-cs"/>
              </a:rPr>
              <a:t>he program country</a:t>
            </a:r>
            <a:r>
              <a:rPr lang="sr-Latn-RS" sz="1200" kern="1200" baseline="0" dirty="0" smtClean="0">
                <a:solidFill>
                  <a:schemeClr val="tx1"/>
                </a:solidFill>
                <a:latin typeface="+mn-lt"/>
                <a:ea typeface="+mn-ea"/>
                <a:cs typeface="+mn-cs"/>
              </a:rPr>
              <a:t> institutions </a:t>
            </a:r>
            <a:r>
              <a:rPr lang="en-GB" sz="1200" kern="1200" baseline="0" dirty="0" smtClean="0">
                <a:solidFill>
                  <a:schemeClr val="tx1"/>
                </a:solidFill>
                <a:latin typeface="+mn-lt"/>
                <a:ea typeface="+mn-ea"/>
                <a:cs typeface="+mn-cs"/>
              </a:rPr>
              <a:t>are:</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As you know the </a:t>
            </a:r>
            <a:r>
              <a:rPr lang="sr-Latn-RS" sz="1200" kern="1200" dirty="0" smtClean="0">
                <a:solidFill>
                  <a:schemeClr val="tx1"/>
                </a:solidFill>
                <a:latin typeface="+mn-lt"/>
                <a:ea typeface="+mn-ea"/>
                <a:cs typeface="+mn-cs"/>
              </a:rPr>
              <a:t>Aristotel</a:t>
            </a:r>
            <a:r>
              <a:rPr lang="sr-Latn-RS" sz="1200" kern="1200" baseline="0" dirty="0" smtClean="0">
                <a:solidFill>
                  <a:schemeClr val="tx1"/>
                </a:solidFill>
                <a:latin typeface="+mn-lt"/>
                <a:ea typeface="+mn-ea"/>
                <a:cs typeface="+mn-cs"/>
              </a:rPr>
              <a:t> Unversity of Thessaloniki was included in the consortium of the project, but unfortunatelly this university withdrew</a:t>
            </a:r>
            <a:r>
              <a:rPr lang="en-GB" sz="1200" kern="1200" baseline="0" dirty="0" smtClean="0">
                <a:solidFill>
                  <a:schemeClr val="tx1"/>
                </a:solidFill>
                <a:latin typeface="+mn-lt"/>
                <a:ea typeface="+mn-ea"/>
                <a:cs typeface="+mn-cs"/>
              </a:rPr>
              <a:t> from our partnership</a:t>
            </a:r>
            <a:r>
              <a:rPr lang="sr-Latn-RS" sz="1200" kern="1200" baseline="0" dirty="0" smtClean="0">
                <a:solidFill>
                  <a:schemeClr val="tx1"/>
                </a:solidFill>
                <a:latin typeface="+mn-lt"/>
                <a:ea typeface="+mn-ea"/>
                <a:cs typeface="+mn-cs"/>
              </a:rPr>
              <a:t> 10 days before this meeting.</a:t>
            </a:r>
            <a:r>
              <a:rPr lang="en-US" baseline="0" dirty="0" smtClean="0"/>
              <a:t> A</a:t>
            </a:r>
            <a:r>
              <a:rPr lang="sr-Latn-RS" baseline="0" dirty="0" smtClean="0"/>
              <a:t>c</a:t>
            </a:r>
            <a:r>
              <a:rPr lang="en-GB" baseline="0" dirty="0" smtClean="0"/>
              <a:t>c</a:t>
            </a:r>
            <a:r>
              <a:rPr lang="sr-Latn-RS" baseline="0" dirty="0" smtClean="0"/>
              <a:t>ording </a:t>
            </a:r>
            <a:r>
              <a:rPr lang="en-GB" baseline="0" dirty="0" smtClean="0"/>
              <a:t>to t</a:t>
            </a:r>
            <a:r>
              <a:rPr lang="sr-Latn-RS" baseline="0" dirty="0" smtClean="0"/>
              <a:t>he Guidelines for the Use of the Grant 2017, </a:t>
            </a:r>
            <a:r>
              <a:rPr lang="en-GB" baseline="0" dirty="0" smtClean="0"/>
              <a:t>the </a:t>
            </a:r>
            <a:r>
              <a:rPr lang="en-GB" dirty="0" smtClean="0"/>
              <a:t>Project</a:t>
            </a:r>
            <a:r>
              <a:rPr lang="en-GB" baseline="0" dirty="0" smtClean="0"/>
              <a:t> coordinator - the University</a:t>
            </a:r>
            <a:r>
              <a:rPr lang="sr-Latn-RS" baseline="0" dirty="0" smtClean="0"/>
              <a:t>ty of Belgrade </a:t>
            </a:r>
            <a:r>
              <a:rPr lang="en-GB" baseline="0" dirty="0" smtClean="0"/>
              <a:t>is supposed to</a:t>
            </a:r>
            <a:r>
              <a:rPr lang="sr-Latn-RS" baseline="0" dirty="0" smtClean="0"/>
              <a:t> send </a:t>
            </a:r>
            <a:r>
              <a:rPr lang="sr-Latn-RS" sz="1200" kern="1200" dirty="0" smtClean="0">
                <a:solidFill>
                  <a:schemeClr val="tx1"/>
                </a:solidFill>
                <a:latin typeface="+mn-lt"/>
                <a:ea typeface="+mn-ea"/>
                <a:cs typeface="+mn-cs"/>
              </a:rPr>
              <a:t>to EACEA</a:t>
            </a:r>
            <a:r>
              <a:rPr lang="en-US" sz="1200" kern="1200" dirty="0" smtClean="0">
                <a:solidFill>
                  <a:schemeClr val="tx1"/>
                </a:solidFill>
                <a:latin typeface="+mn-lt"/>
                <a:ea typeface="+mn-ea"/>
                <a:cs typeface="+mn-cs"/>
              </a:rPr>
              <a:t> a request amendment</a:t>
            </a:r>
            <a:r>
              <a:rPr lang="sr-Latn-R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explaining why</a:t>
            </a:r>
            <a:r>
              <a:rPr lang="en-GB" sz="1200" kern="1200" baseline="0" dirty="0" smtClean="0">
                <a:solidFill>
                  <a:schemeClr val="tx1"/>
                </a:solidFill>
                <a:latin typeface="+mn-lt"/>
                <a:ea typeface="+mn-ea"/>
                <a:cs typeface="+mn-cs"/>
              </a:rPr>
              <a:t> is it necessary to replace the partner country institution</a:t>
            </a:r>
            <a:r>
              <a:rPr lang="sr-Latn-RS" sz="1200" kern="1200" baseline="0" dirty="0" smtClean="0">
                <a:solidFill>
                  <a:schemeClr val="tx1"/>
                </a:solidFill>
                <a:latin typeface="+mn-lt"/>
                <a:ea typeface="+mn-ea"/>
                <a:cs typeface="+mn-cs"/>
              </a:rPr>
              <a:t> and acording to that aslo a budget amendment</a:t>
            </a:r>
            <a:r>
              <a:rPr lang="sr-Latn-RS" sz="1200" kern="1200" baseline="0" dirty="0" smtClean="0">
                <a:solidFill>
                  <a:srgbClr val="FF0000"/>
                </a:solidFill>
                <a:latin typeface="+mn-lt"/>
                <a:ea typeface="+mn-ea"/>
                <a:cs typeface="+mn-cs"/>
              </a:rPr>
              <a:t>. </a:t>
            </a:r>
            <a:r>
              <a:rPr lang="sr-Latn-RS" sz="1200" kern="1200" baseline="0" dirty="0" smtClean="0">
                <a:solidFill>
                  <a:schemeClr val="tx1"/>
                </a:solidFill>
                <a:latin typeface="+mn-lt"/>
                <a:ea typeface="+mn-ea"/>
                <a:cs typeface="+mn-cs"/>
              </a:rPr>
              <a:t> We have </a:t>
            </a:r>
            <a:r>
              <a:rPr lang="en-GB" sz="1200" kern="1200" baseline="0" dirty="0" smtClean="0">
                <a:solidFill>
                  <a:schemeClr val="tx1"/>
                </a:solidFill>
                <a:latin typeface="+mn-lt"/>
                <a:ea typeface="+mn-ea"/>
                <a:cs typeface="+mn-cs"/>
              </a:rPr>
              <a:t>the consent of the University</a:t>
            </a:r>
            <a:r>
              <a:rPr lang="sr-Latn-RS"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Mediterranea</a:t>
            </a:r>
            <a:r>
              <a:rPr lang="en-GB" sz="1200" kern="1200" baseline="0" dirty="0" smtClean="0">
                <a:solidFill>
                  <a:schemeClr val="tx1"/>
                </a:solidFill>
                <a:latin typeface="+mn-lt"/>
                <a:ea typeface="+mn-ea"/>
                <a:cs typeface="+mn-cs"/>
              </a:rPr>
              <a:t> </a:t>
            </a:r>
            <a:r>
              <a:rPr lang="sr-Latn-RS" sz="1200" kern="1200" baseline="0" dirty="0" smtClean="0">
                <a:solidFill>
                  <a:schemeClr val="tx1"/>
                </a:solidFill>
                <a:latin typeface="+mn-lt"/>
                <a:ea typeface="+mn-ea"/>
                <a:cs typeface="+mn-cs"/>
              </a:rPr>
              <a:t>of Reggio Calabria </a:t>
            </a:r>
            <a:r>
              <a:rPr lang="en-GB" sz="1200" kern="1200" baseline="0" dirty="0" smtClean="0">
                <a:solidFill>
                  <a:schemeClr val="tx1"/>
                </a:solidFill>
                <a:latin typeface="+mn-lt"/>
                <a:ea typeface="+mn-ea"/>
                <a:cs typeface="+mn-cs"/>
              </a:rPr>
              <a:t>to participate in the project</a:t>
            </a:r>
            <a:r>
              <a:rPr lang="sr-Latn-RS" sz="1200" kern="1200" baseline="0" dirty="0" smtClean="0">
                <a:solidFill>
                  <a:schemeClr val="tx1"/>
                </a:solidFill>
                <a:latin typeface="+mn-lt"/>
                <a:ea typeface="+mn-ea"/>
                <a:cs typeface="+mn-cs"/>
              </a:rPr>
              <a:t>. </a:t>
            </a:r>
            <a:endParaRPr lang="sr-Latn-R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r-Latn-RS" sz="1200" kern="1200" baseline="0" dirty="0" smtClean="0">
                <a:solidFill>
                  <a:schemeClr val="tx1"/>
                </a:solidFill>
                <a:latin typeface="+mn-lt"/>
                <a:ea typeface="+mn-ea"/>
                <a:cs typeface="+mn-cs"/>
              </a:rPr>
              <a:t>W</a:t>
            </a:r>
            <a:r>
              <a:rPr lang="en-GB" sz="1200" kern="1200" baseline="0" dirty="0" smtClean="0">
                <a:solidFill>
                  <a:schemeClr val="tx1"/>
                </a:solidFill>
                <a:latin typeface="+mn-lt"/>
                <a:ea typeface="+mn-ea"/>
                <a:cs typeface="+mn-cs"/>
              </a:rPr>
              <a:t>e will officially receive the signed mandate and the rest that is necessary for the amendment</a:t>
            </a:r>
            <a:r>
              <a:rPr lang="sr-Latn-RS"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sr-Latn-R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4AEE692-BD11-4439-8457-49B15BC1527A}" type="slidenum">
              <a:rPr lang="en-US" smtClean="0"/>
              <a:pPr/>
              <a:t>5</a:t>
            </a:fld>
            <a:endParaRPr lang="en-US"/>
          </a:p>
        </p:txBody>
      </p:sp>
    </p:spTree>
    <p:extLst>
      <p:ext uri="{BB962C8B-B14F-4D97-AF65-F5344CB8AC3E}">
        <p14:creationId xmlns:p14="http://schemas.microsoft.com/office/powerpoint/2010/main" val="2116442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Increased teacher knowledge</a:t>
            </a:r>
            <a:r>
              <a:rPr lang="sr-Latn-RS" sz="1200" dirty="0" smtClean="0"/>
              <a:t> will lead to  - -and thus to–- as well</a:t>
            </a:r>
            <a:r>
              <a:rPr lang="sr-Latn-RS" sz="1200" baseline="0" dirty="0" smtClean="0"/>
              <a:t> as to the --</a:t>
            </a:r>
            <a:endParaRPr lang="en-US" dirty="0"/>
          </a:p>
        </p:txBody>
      </p:sp>
      <p:sp>
        <p:nvSpPr>
          <p:cNvPr id="4" name="Slide Number Placeholder 3"/>
          <p:cNvSpPr>
            <a:spLocks noGrp="1"/>
          </p:cNvSpPr>
          <p:nvPr>
            <p:ph type="sldNum" sz="quarter" idx="10"/>
          </p:nvPr>
        </p:nvSpPr>
        <p:spPr/>
        <p:txBody>
          <a:bodyPr/>
          <a:lstStyle/>
          <a:p>
            <a:fld id="{B4AEE692-BD11-4439-8457-49B15BC1527A}" type="slidenum">
              <a:rPr lang="en-US" smtClean="0"/>
              <a:pPr/>
              <a:t>6</a:t>
            </a:fld>
            <a:endParaRPr lang="en-US"/>
          </a:p>
        </p:txBody>
      </p:sp>
    </p:spTree>
    <p:extLst>
      <p:ext uri="{BB962C8B-B14F-4D97-AF65-F5344CB8AC3E}">
        <p14:creationId xmlns:p14="http://schemas.microsoft.com/office/powerpoint/2010/main" val="239562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C9A968-8BFC-41BA-81E8-550A8BAB1B36}" type="slidenum">
              <a:rPr lang="en-US" smtClean="0"/>
              <a:pPr/>
              <a:t>7</a:t>
            </a:fld>
            <a:endParaRPr lang="en-US"/>
          </a:p>
        </p:txBody>
      </p:sp>
    </p:spTree>
    <p:extLst>
      <p:ext uri="{BB962C8B-B14F-4D97-AF65-F5344CB8AC3E}">
        <p14:creationId xmlns:p14="http://schemas.microsoft.com/office/powerpoint/2010/main" val="2023985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r-Cyrl-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r-Cyrl-RS"/>
          </a:p>
        </p:txBody>
      </p:sp>
      <p:sp>
        <p:nvSpPr>
          <p:cNvPr id="4" name="Date Placeholder 3"/>
          <p:cNvSpPr>
            <a:spLocks noGrp="1"/>
          </p:cNvSpPr>
          <p:nvPr>
            <p:ph type="dt" sz="half" idx="10"/>
          </p:nvPr>
        </p:nvSpPr>
        <p:spPr/>
        <p:txBody>
          <a:bodyPr/>
          <a:lstStyle>
            <a:lvl1pPr>
              <a:defRPr/>
            </a:lvl1pPr>
          </a:lstStyle>
          <a:p>
            <a:pPr>
              <a:defRPr/>
            </a:pPr>
            <a:fld id="{C07B983F-279F-41F9-B125-C02790AE9AFC}" type="datetimeFigureOut">
              <a:rPr lang="sr-Cyrl-RS"/>
              <a:pPr>
                <a:defRPr/>
              </a:pPr>
              <a:t>13.11.2019.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fld id="{F29D068D-0C1B-4802-87A0-5D783372718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R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Date Placeholder 3"/>
          <p:cNvSpPr>
            <a:spLocks noGrp="1"/>
          </p:cNvSpPr>
          <p:nvPr>
            <p:ph type="dt" sz="half" idx="10"/>
          </p:nvPr>
        </p:nvSpPr>
        <p:spPr/>
        <p:txBody>
          <a:bodyPr/>
          <a:lstStyle>
            <a:lvl1pPr>
              <a:defRPr/>
            </a:lvl1pPr>
          </a:lstStyle>
          <a:p>
            <a:pPr>
              <a:defRPr/>
            </a:pPr>
            <a:fld id="{B5DEE36F-5D65-42D3-B200-5D1B2B66C858}" type="datetimeFigureOut">
              <a:rPr lang="sr-Cyrl-RS"/>
              <a:pPr>
                <a:defRPr/>
              </a:pPr>
              <a:t>13.11.2019.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fld id="{926A1373-1DC2-41CF-8326-EB63A2EC91C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r-Cyrl-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Date Placeholder 3"/>
          <p:cNvSpPr>
            <a:spLocks noGrp="1"/>
          </p:cNvSpPr>
          <p:nvPr>
            <p:ph type="dt" sz="half" idx="10"/>
          </p:nvPr>
        </p:nvSpPr>
        <p:spPr/>
        <p:txBody>
          <a:bodyPr/>
          <a:lstStyle>
            <a:lvl1pPr>
              <a:defRPr/>
            </a:lvl1pPr>
          </a:lstStyle>
          <a:p>
            <a:pPr>
              <a:defRPr/>
            </a:pPr>
            <a:fld id="{85848CBA-42BD-4378-9384-1098D5317E89}" type="datetimeFigureOut">
              <a:rPr lang="sr-Cyrl-RS"/>
              <a:pPr>
                <a:defRPr/>
              </a:pPr>
              <a:t>13.11.2019.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fld id="{9295279B-0A34-41E2-A871-9AFD87360A6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R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Date Placeholder 3"/>
          <p:cNvSpPr>
            <a:spLocks noGrp="1"/>
          </p:cNvSpPr>
          <p:nvPr>
            <p:ph type="dt" sz="half" idx="10"/>
          </p:nvPr>
        </p:nvSpPr>
        <p:spPr/>
        <p:txBody>
          <a:bodyPr/>
          <a:lstStyle>
            <a:lvl1pPr>
              <a:defRPr/>
            </a:lvl1pPr>
          </a:lstStyle>
          <a:p>
            <a:pPr>
              <a:defRPr/>
            </a:pPr>
            <a:fld id="{AD052F2F-5D71-437A-90DA-39DA058A3239}" type="datetimeFigureOut">
              <a:rPr lang="sr-Cyrl-RS"/>
              <a:pPr>
                <a:defRPr/>
              </a:pPr>
              <a:t>13.11.2019.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fld id="{BF4EA45D-9EA7-44AF-AA4E-11BB48A295C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r-Cyrl-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FC7EF97-8360-4200-A1BA-027DEF9CEF2C}" type="datetimeFigureOut">
              <a:rPr lang="sr-Cyrl-RS"/>
              <a:pPr>
                <a:defRPr/>
              </a:pPr>
              <a:t>13.11.2019.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fld id="{166DEE51-D088-4BA8-84EA-670317C4E2C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R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5" name="Date Placeholder 3"/>
          <p:cNvSpPr>
            <a:spLocks noGrp="1"/>
          </p:cNvSpPr>
          <p:nvPr>
            <p:ph type="dt" sz="half" idx="10"/>
          </p:nvPr>
        </p:nvSpPr>
        <p:spPr/>
        <p:txBody>
          <a:bodyPr/>
          <a:lstStyle>
            <a:lvl1pPr>
              <a:defRPr/>
            </a:lvl1pPr>
          </a:lstStyle>
          <a:p>
            <a:pPr>
              <a:defRPr/>
            </a:pPr>
            <a:fld id="{9F70A8AF-B436-48E8-838B-358A42A91963}" type="datetimeFigureOut">
              <a:rPr lang="sr-Cyrl-RS"/>
              <a:pPr>
                <a:defRPr/>
              </a:pPr>
              <a:t>13.11.2019.</a:t>
            </a:fld>
            <a:endParaRPr lang="sr-Cyrl-RS"/>
          </a:p>
        </p:txBody>
      </p:sp>
      <p:sp>
        <p:nvSpPr>
          <p:cNvPr id="6" name="Footer Placeholder 4"/>
          <p:cNvSpPr>
            <a:spLocks noGrp="1"/>
          </p:cNvSpPr>
          <p:nvPr>
            <p:ph type="ftr" sz="quarter" idx="11"/>
          </p:nvPr>
        </p:nvSpPr>
        <p:spPr/>
        <p:txBody>
          <a:bodyPr/>
          <a:lstStyle>
            <a:lvl1pPr>
              <a:defRPr/>
            </a:lvl1pPr>
          </a:lstStyle>
          <a:p>
            <a:pPr>
              <a:defRPr/>
            </a:pPr>
            <a:endParaRPr lang="sr-Cyrl-RS"/>
          </a:p>
        </p:txBody>
      </p:sp>
      <p:sp>
        <p:nvSpPr>
          <p:cNvPr id="7" name="Slide Number Placeholder 5"/>
          <p:cNvSpPr>
            <a:spLocks noGrp="1"/>
          </p:cNvSpPr>
          <p:nvPr>
            <p:ph type="sldNum" sz="quarter" idx="12"/>
          </p:nvPr>
        </p:nvSpPr>
        <p:spPr/>
        <p:txBody>
          <a:bodyPr/>
          <a:lstStyle>
            <a:lvl1pPr>
              <a:defRPr/>
            </a:lvl1pPr>
          </a:lstStyle>
          <a:p>
            <a:fld id="{17F1C2B1-1993-41FB-AE9F-13B35087CBC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r-Cyrl-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7" name="Date Placeholder 3"/>
          <p:cNvSpPr>
            <a:spLocks noGrp="1"/>
          </p:cNvSpPr>
          <p:nvPr>
            <p:ph type="dt" sz="half" idx="10"/>
          </p:nvPr>
        </p:nvSpPr>
        <p:spPr/>
        <p:txBody>
          <a:bodyPr/>
          <a:lstStyle>
            <a:lvl1pPr>
              <a:defRPr/>
            </a:lvl1pPr>
          </a:lstStyle>
          <a:p>
            <a:pPr>
              <a:defRPr/>
            </a:pPr>
            <a:fld id="{1C222FFF-3D9C-480D-877A-893A14E552ED}" type="datetimeFigureOut">
              <a:rPr lang="sr-Cyrl-RS"/>
              <a:pPr>
                <a:defRPr/>
              </a:pPr>
              <a:t>13.11.2019.</a:t>
            </a:fld>
            <a:endParaRPr lang="sr-Cyrl-RS"/>
          </a:p>
        </p:txBody>
      </p:sp>
      <p:sp>
        <p:nvSpPr>
          <p:cNvPr id="8" name="Footer Placeholder 4"/>
          <p:cNvSpPr>
            <a:spLocks noGrp="1"/>
          </p:cNvSpPr>
          <p:nvPr>
            <p:ph type="ftr" sz="quarter" idx="11"/>
          </p:nvPr>
        </p:nvSpPr>
        <p:spPr/>
        <p:txBody>
          <a:bodyPr/>
          <a:lstStyle>
            <a:lvl1pPr>
              <a:defRPr/>
            </a:lvl1pPr>
          </a:lstStyle>
          <a:p>
            <a:pPr>
              <a:defRPr/>
            </a:pPr>
            <a:endParaRPr lang="sr-Cyrl-RS"/>
          </a:p>
        </p:txBody>
      </p:sp>
      <p:sp>
        <p:nvSpPr>
          <p:cNvPr id="9" name="Slide Number Placeholder 5"/>
          <p:cNvSpPr>
            <a:spLocks noGrp="1"/>
          </p:cNvSpPr>
          <p:nvPr>
            <p:ph type="sldNum" sz="quarter" idx="12"/>
          </p:nvPr>
        </p:nvSpPr>
        <p:spPr/>
        <p:txBody>
          <a:bodyPr/>
          <a:lstStyle>
            <a:lvl1pPr>
              <a:defRPr/>
            </a:lvl1pPr>
          </a:lstStyle>
          <a:p>
            <a:fld id="{5FC003B8-D2F0-41F1-B3B3-76FF180349B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RS"/>
          </a:p>
        </p:txBody>
      </p:sp>
      <p:sp>
        <p:nvSpPr>
          <p:cNvPr id="3" name="Date Placeholder 3"/>
          <p:cNvSpPr>
            <a:spLocks noGrp="1"/>
          </p:cNvSpPr>
          <p:nvPr>
            <p:ph type="dt" sz="half" idx="10"/>
          </p:nvPr>
        </p:nvSpPr>
        <p:spPr/>
        <p:txBody>
          <a:bodyPr/>
          <a:lstStyle>
            <a:lvl1pPr>
              <a:defRPr/>
            </a:lvl1pPr>
          </a:lstStyle>
          <a:p>
            <a:pPr>
              <a:defRPr/>
            </a:pPr>
            <a:fld id="{FCE324E1-D863-4C41-8BF9-DF92D065A589}" type="datetimeFigureOut">
              <a:rPr lang="sr-Cyrl-RS"/>
              <a:pPr>
                <a:defRPr/>
              </a:pPr>
              <a:t>13.11.2019.</a:t>
            </a:fld>
            <a:endParaRPr lang="sr-Cyrl-RS"/>
          </a:p>
        </p:txBody>
      </p:sp>
      <p:sp>
        <p:nvSpPr>
          <p:cNvPr id="4" name="Footer Placeholder 4"/>
          <p:cNvSpPr>
            <a:spLocks noGrp="1"/>
          </p:cNvSpPr>
          <p:nvPr>
            <p:ph type="ftr" sz="quarter" idx="11"/>
          </p:nvPr>
        </p:nvSpPr>
        <p:spPr/>
        <p:txBody>
          <a:bodyPr/>
          <a:lstStyle>
            <a:lvl1pPr>
              <a:defRPr/>
            </a:lvl1pPr>
          </a:lstStyle>
          <a:p>
            <a:pPr>
              <a:defRPr/>
            </a:pPr>
            <a:endParaRPr lang="sr-Cyrl-RS"/>
          </a:p>
        </p:txBody>
      </p:sp>
      <p:sp>
        <p:nvSpPr>
          <p:cNvPr id="5" name="Slide Number Placeholder 5"/>
          <p:cNvSpPr>
            <a:spLocks noGrp="1"/>
          </p:cNvSpPr>
          <p:nvPr>
            <p:ph type="sldNum" sz="quarter" idx="12"/>
          </p:nvPr>
        </p:nvSpPr>
        <p:spPr/>
        <p:txBody>
          <a:bodyPr/>
          <a:lstStyle>
            <a:lvl1pPr>
              <a:defRPr/>
            </a:lvl1pPr>
          </a:lstStyle>
          <a:p>
            <a:fld id="{D4D7082D-A97C-4701-B534-FA3EEDE6B3C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B109EA-4F54-4A3E-8E04-980FB92759B5}" type="datetimeFigureOut">
              <a:rPr lang="sr-Cyrl-RS"/>
              <a:pPr>
                <a:defRPr/>
              </a:pPr>
              <a:t>13.11.2019.</a:t>
            </a:fld>
            <a:endParaRPr lang="sr-Cyrl-RS"/>
          </a:p>
        </p:txBody>
      </p:sp>
      <p:sp>
        <p:nvSpPr>
          <p:cNvPr id="3" name="Footer Placeholder 4"/>
          <p:cNvSpPr>
            <a:spLocks noGrp="1"/>
          </p:cNvSpPr>
          <p:nvPr>
            <p:ph type="ftr" sz="quarter" idx="11"/>
          </p:nvPr>
        </p:nvSpPr>
        <p:spPr/>
        <p:txBody>
          <a:bodyPr/>
          <a:lstStyle>
            <a:lvl1pPr>
              <a:defRPr/>
            </a:lvl1pPr>
          </a:lstStyle>
          <a:p>
            <a:pPr>
              <a:defRPr/>
            </a:pPr>
            <a:endParaRPr lang="sr-Cyrl-RS"/>
          </a:p>
        </p:txBody>
      </p:sp>
      <p:sp>
        <p:nvSpPr>
          <p:cNvPr id="4" name="Slide Number Placeholder 5"/>
          <p:cNvSpPr>
            <a:spLocks noGrp="1"/>
          </p:cNvSpPr>
          <p:nvPr>
            <p:ph type="sldNum" sz="quarter" idx="12"/>
          </p:nvPr>
        </p:nvSpPr>
        <p:spPr/>
        <p:txBody>
          <a:bodyPr/>
          <a:lstStyle>
            <a:lvl1pPr>
              <a:defRPr/>
            </a:lvl1pPr>
          </a:lstStyle>
          <a:p>
            <a:fld id="{50E2FD49-2145-4297-A414-A3B5F0135DD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Cyrl-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36C295-394F-4330-91BB-CA5EB3CB4D9A}" type="datetimeFigureOut">
              <a:rPr lang="sr-Cyrl-RS"/>
              <a:pPr>
                <a:defRPr/>
              </a:pPr>
              <a:t>13.11.2019.</a:t>
            </a:fld>
            <a:endParaRPr lang="sr-Cyrl-RS"/>
          </a:p>
        </p:txBody>
      </p:sp>
      <p:sp>
        <p:nvSpPr>
          <p:cNvPr id="6" name="Footer Placeholder 4"/>
          <p:cNvSpPr>
            <a:spLocks noGrp="1"/>
          </p:cNvSpPr>
          <p:nvPr>
            <p:ph type="ftr" sz="quarter" idx="11"/>
          </p:nvPr>
        </p:nvSpPr>
        <p:spPr/>
        <p:txBody>
          <a:bodyPr/>
          <a:lstStyle>
            <a:lvl1pPr>
              <a:defRPr/>
            </a:lvl1pPr>
          </a:lstStyle>
          <a:p>
            <a:pPr>
              <a:defRPr/>
            </a:pPr>
            <a:endParaRPr lang="sr-Cyrl-RS"/>
          </a:p>
        </p:txBody>
      </p:sp>
      <p:sp>
        <p:nvSpPr>
          <p:cNvPr id="7" name="Slide Number Placeholder 5"/>
          <p:cNvSpPr>
            <a:spLocks noGrp="1"/>
          </p:cNvSpPr>
          <p:nvPr>
            <p:ph type="sldNum" sz="quarter" idx="12"/>
          </p:nvPr>
        </p:nvSpPr>
        <p:spPr/>
        <p:txBody>
          <a:bodyPr/>
          <a:lstStyle>
            <a:lvl1pPr>
              <a:defRPr/>
            </a:lvl1pPr>
          </a:lstStyle>
          <a:p>
            <a:fld id="{2BFCEAF3-DA44-48B4-8D11-22C0EBB826F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Cyrl-R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r-Cyrl-R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649E31-BC4B-4A3A-B3C4-8B8C625F0490}" type="datetimeFigureOut">
              <a:rPr lang="sr-Cyrl-RS"/>
              <a:pPr>
                <a:defRPr/>
              </a:pPr>
              <a:t>13.11.2019.</a:t>
            </a:fld>
            <a:endParaRPr lang="sr-Cyrl-RS"/>
          </a:p>
        </p:txBody>
      </p:sp>
      <p:sp>
        <p:nvSpPr>
          <p:cNvPr id="6" name="Footer Placeholder 4"/>
          <p:cNvSpPr>
            <a:spLocks noGrp="1"/>
          </p:cNvSpPr>
          <p:nvPr>
            <p:ph type="ftr" sz="quarter" idx="11"/>
          </p:nvPr>
        </p:nvSpPr>
        <p:spPr/>
        <p:txBody>
          <a:bodyPr/>
          <a:lstStyle>
            <a:lvl1pPr>
              <a:defRPr/>
            </a:lvl1pPr>
          </a:lstStyle>
          <a:p>
            <a:pPr>
              <a:defRPr/>
            </a:pPr>
            <a:endParaRPr lang="sr-Cyrl-RS"/>
          </a:p>
        </p:txBody>
      </p:sp>
      <p:sp>
        <p:nvSpPr>
          <p:cNvPr id="7" name="Slide Number Placeholder 5"/>
          <p:cNvSpPr>
            <a:spLocks noGrp="1"/>
          </p:cNvSpPr>
          <p:nvPr>
            <p:ph type="sldNum" sz="quarter" idx="12"/>
          </p:nvPr>
        </p:nvSpPr>
        <p:spPr/>
        <p:txBody>
          <a:bodyPr/>
          <a:lstStyle>
            <a:lvl1pPr>
              <a:defRPr/>
            </a:lvl1pPr>
          </a:lstStyle>
          <a:p>
            <a:fld id="{36100EF7-91C5-40F8-95E4-A9BCE08D057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29BA2D3-7BA7-4E8A-9F7E-06D49E2476AC}" type="datetimeFigureOut">
              <a:rPr lang="sr-Cyrl-RS"/>
              <a:pPr>
                <a:defRPr/>
              </a:pPr>
              <a:t>13.11.2019.</a:t>
            </a:fld>
            <a:endParaRPr lang="sr-Cyrl-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r-Cyrl-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1E3E71A-7840-465A-84F5-AF76C3EDBE7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ndara" panose="020E0502030303020204" pitchFamily="34" charset="0"/>
        </a:defRPr>
      </a:lvl2pPr>
      <a:lvl3pPr algn="l" rtl="0" eaLnBrk="0" fontAlgn="base" hangingPunct="0">
        <a:lnSpc>
          <a:spcPct val="90000"/>
        </a:lnSpc>
        <a:spcBef>
          <a:spcPct val="0"/>
        </a:spcBef>
        <a:spcAft>
          <a:spcPct val="0"/>
        </a:spcAft>
        <a:defRPr sz="4400">
          <a:solidFill>
            <a:schemeClr val="tx1"/>
          </a:solidFill>
          <a:latin typeface="Candara" panose="020E0502030303020204" pitchFamily="34" charset="0"/>
        </a:defRPr>
      </a:lvl3pPr>
      <a:lvl4pPr algn="l" rtl="0" eaLnBrk="0" fontAlgn="base" hangingPunct="0">
        <a:lnSpc>
          <a:spcPct val="90000"/>
        </a:lnSpc>
        <a:spcBef>
          <a:spcPct val="0"/>
        </a:spcBef>
        <a:spcAft>
          <a:spcPct val="0"/>
        </a:spcAft>
        <a:defRPr sz="4400">
          <a:solidFill>
            <a:schemeClr val="tx1"/>
          </a:solidFill>
          <a:latin typeface="Candara" panose="020E0502030303020204" pitchFamily="34" charset="0"/>
        </a:defRPr>
      </a:lvl4pPr>
      <a:lvl5pPr algn="l" rtl="0" eaLnBrk="0" fontAlgn="base" hangingPunct="0">
        <a:lnSpc>
          <a:spcPct val="90000"/>
        </a:lnSpc>
        <a:spcBef>
          <a:spcPct val="0"/>
        </a:spcBef>
        <a:spcAft>
          <a:spcPct val="0"/>
        </a:spcAft>
        <a:defRPr sz="4400">
          <a:solidFill>
            <a:schemeClr val="tx1"/>
          </a:solidFill>
          <a:latin typeface="Candara" panose="020E0502030303020204" pitchFamily="34" charset="0"/>
        </a:defRPr>
      </a:lvl5pPr>
      <a:lvl6pPr marL="457200" algn="l" rtl="0" fontAlgn="base">
        <a:lnSpc>
          <a:spcPct val="90000"/>
        </a:lnSpc>
        <a:spcBef>
          <a:spcPct val="0"/>
        </a:spcBef>
        <a:spcAft>
          <a:spcPct val="0"/>
        </a:spcAft>
        <a:defRPr sz="4400">
          <a:solidFill>
            <a:schemeClr val="tx1"/>
          </a:solidFill>
          <a:latin typeface="Candara" panose="020E0502030303020204" pitchFamily="34" charset="0"/>
        </a:defRPr>
      </a:lvl6pPr>
      <a:lvl7pPr marL="914400" algn="l" rtl="0" fontAlgn="base">
        <a:lnSpc>
          <a:spcPct val="90000"/>
        </a:lnSpc>
        <a:spcBef>
          <a:spcPct val="0"/>
        </a:spcBef>
        <a:spcAft>
          <a:spcPct val="0"/>
        </a:spcAft>
        <a:defRPr sz="4400">
          <a:solidFill>
            <a:schemeClr val="tx1"/>
          </a:solidFill>
          <a:latin typeface="Candara" panose="020E0502030303020204" pitchFamily="34" charset="0"/>
        </a:defRPr>
      </a:lvl7pPr>
      <a:lvl8pPr marL="1371600" algn="l" rtl="0" fontAlgn="base">
        <a:lnSpc>
          <a:spcPct val="90000"/>
        </a:lnSpc>
        <a:spcBef>
          <a:spcPct val="0"/>
        </a:spcBef>
        <a:spcAft>
          <a:spcPct val="0"/>
        </a:spcAft>
        <a:defRPr sz="4400">
          <a:solidFill>
            <a:schemeClr val="tx1"/>
          </a:solidFill>
          <a:latin typeface="Candara" panose="020E0502030303020204" pitchFamily="34" charset="0"/>
        </a:defRPr>
      </a:lvl8pPr>
      <a:lvl9pPr marL="1828800" algn="l" rtl="0" fontAlgn="base">
        <a:lnSpc>
          <a:spcPct val="90000"/>
        </a:lnSpc>
        <a:spcBef>
          <a:spcPct val="0"/>
        </a:spcBef>
        <a:spcAft>
          <a:spcPct val="0"/>
        </a:spcAft>
        <a:defRPr sz="4400">
          <a:solidFill>
            <a:schemeClr val="tx1"/>
          </a:solidFill>
          <a:latin typeface="Candara" panose="020E0502030303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476499" y="1288618"/>
            <a:ext cx="9144000" cy="2024598"/>
          </a:xfrm>
        </p:spPr>
        <p:txBody>
          <a:bodyPr/>
          <a:lstStyle/>
          <a:p>
            <a:r>
              <a:rPr lang="en-US" sz="3200" b="1" dirty="0" smtClean="0">
                <a:solidFill>
                  <a:schemeClr val="accent5">
                    <a:lumMod val="75000"/>
                  </a:schemeClr>
                </a:solidFill>
              </a:rPr>
              <a:t>S</a:t>
            </a:r>
            <a:r>
              <a:rPr lang="en-US" sz="3200" b="1" dirty="0" smtClean="0"/>
              <a:t>oil </a:t>
            </a:r>
            <a:r>
              <a:rPr lang="en-US" sz="3200" b="1" dirty="0" smtClean="0">
                <a:solidFill>
                  <a:schemeClr val="accent5">
                    <a:lumMod val="75000"/>
                  </a:schemeClr>
                </a:solidFill>
              </a:rPr>
              <a:t>E</a:t>
            </a:r>
            <a:r>
              <a:rPr lang="en-US" sz="3200" b="1" dirty="0" smtClean="0"/>
              <a:t>rosion and </a:t>
            </a:r>
            <a:r>
              <a:rPr lang="en-US" sz="3200" b="1" dirty="0" smtClean="0">
                <a:solidFill>
                  <a:schemeClr val="accent5">
                    <a:lumMod val="75000"/>
                  </a:schemeClr>
                </a:solidFill>
              </a:rPr>
              <a:t>To</a:t>
            </a:r>
            <a:r>
              <a:rPr lang="en-US" sz="3200" b="1" dirty="0" smtClean="0"/>
              <a:t>rrential </a:t>
            </a:r>
            <a:r>
              <a:rPr lang="en-US" sz="3200" b="1" dirty="0" smtClean="0">
                <a:solidFill>
                  <a:schemeClr val="accent5">
                    <a:lumMod val="75000"/>
                  </a:schemeClr>
                </a:solidFill>
              </a:rPr>
              <a:t>F</a:t>
            </a:r>
            <a:r>
              <a:rPr lang="en-US" sz="3200" b="1" dirty="0" smtClean="0"/>
              <a:t>lood  Prevention: Curriculum Development at the Universities of Western Balkan Countries</a:t>
            </a:r>
          </a:p>
        </p:txBody>
      </p:sp>
      <p:sp>
        <p:nvSpPr>
          <p:cNvPr id="3075" name="Subtitle 2"/>
          <p:cNvSpPr>
            <a:spLocks noGrp="1"/>
          </p:cNvSpPr>
          <p:nvPr>
            <p:ph type="subTitle" idx="1"/>
          </p:nvPr>
        </p:nvSpPr>
        <p:spPr/>
        <p:txBody>
          <a:bodyPr/>
          <a:lstStyle/>
          <a:p>
            <a:r>
              <a:rPr lang="sr-Latn-RS" b="1" dirty="0" smtClean="0"/>
              <a:t>Presentation of the SETOF project</a:t>
            </a:r>
          </a:p>
          <a:p>
            <a:endParaRPr lang="sr-Latn-RS" dirty="0" smtClean="0"/>
          </a:p>
          <a:p>
            <a:pPr>
              <a:spcBef>
                <a:spcPts val="600"/>
              </a:spcBef>
            </a:pPr>
            <a:r>
              <a:rPr lang="sr-Latn-RS" dirty="0" smtClean="0"/>
              <a:t>Project coordinator</a:t>
            </a:r>
          </a:p>
          <a:p>
            <a:pPr>
              <a:spcBef>
                <a:spcPts val="600"/>
              </a:spcBef>
            </a:pPr>
            <a:r>
              <a:rPr lang="sr-Latn-RS" dirty="0" smtClean="0"/>
              <a:t>University of Belgrade</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384" y="365126"/>
            <a:ext cx="6437416" cy="917410"/>
          </a:xfrm>
        </p:spPr>
        <p:txBody>
          <a:bodyPr/>
          <a:lstStyle/>
          <a:p>
            <a:r>
              <a:rPr lang="en-US" sz="3200" dirty="0" smtClean="0"/>
              <a:t>The idea</a:t>
            </a:r>
            <a:r>
              <a:rPr lang="sr-Latn-RS" sz="3200" dirty="0" smtClean="0"/>
              <a:t>/reason</a:t>
            </a:r>
            <a:r>
              <a:rPr lang="en-US" sz="3200" dirty="0" smtClean="0"/>
              <a:t> of the project</a:t>
            </a:r>
            <a:endParaRPr lang="en-US" sz="3200" dirty="0"/>
          </a:p>
        </p:txBody>
      </p:sp>
      <p:sp>
        <p:nvSpPr>
          <p:cNvPr id="3" name="Content Placeholder 2"/>
          <p:cNvSpPr>
            <a:spLocks noGrp="1"/>
          </p:cNvSpPr>
          <p:nvPr>
            <p:ph idx="1"/>
          </p:nvPr>
        </p:nvSpPr>
        <p:spPr>
          <a:xfrm>
            <a:off x="439387" y="1579419"/>
            <a:ext cx="5450772" cy="2030680"/>
          </a:xfrm>
        </p:spPr>
        <p:txBody>
          <a:bodyPr/>
          <a:lstStyle/>
          <a:p>
            <a:r>
              <a:rPr lang="sr-Latn-RS" sz="2000" dirty="0" smtClean="0"/>
              <a:t>The</a:t>
            </a:r>
            <a:r>
              <a:rPr lang="en-GB" sz="2000" dirty="0" smtClean="0"/>
              <a:t> floods that occurred in May 2014 in the Croatian territory, Bosnia and Herzegovina and Serbia have had disastrous consequences with great material damage and loss of human lives. In a drastic way, they once again reminded the country of the prevention of flash floods. </a:t>
            </a:r>
            <a:endParaRPr lang="sr-Latn-RS" sz="2000" dirty="0" smtClean="0"/>
          </a:p>
        </p:txBody>
      </p:sp>
      <p:pic>
        <p:nvPicPr>
          <p:cNvPr id="2050" name="Picture 2" descr="F:\ERASMUS I god\kick off meeting Belgrade\balkan poplave 2014..png"/>
          <p:cNvPicPr>
            <a:picLocks noChangeAspect="1" noChangeArrowheads="1"/>
          </p:cNvPicPr>
          <p:nvPr/>
        </p:nvPicPr>
        <p:blipFill>
          <a:blip r:embed="rId3" cstate="print"/>
          <a:srcRect/>
          <a:stretch>
            <a:fillRect/>
          </a:stretch>
        </p:blipFill>
        <p:spPr bwMode="auto">
          <a:xfrm>
            <a:off x="748145" y="3471722"/>
            <a:ext cx="4531859" cy="2071149"/>
          </a:xfrm>
          <a:prstGeom prst="rect">
            <a:avLst/>
          </a:prstGeom>
          <a:noFill/>
        </p:spPr>
      </p:pic>
      <p:pic>
        <p:nvPicPr>
          <p:cNvPr id="2051" name="Picture 3" descr="F:\ERASMUS I god\kick off meeting Belgrade\maglaj.jpg"/>
          <p:cNvPicPr>
            <a:picLocks noChangeAspect="1" noChangeArrowheads="1"/>
          </p:cNvPicPr>
          <p:nvPr/>
        </p:nvPicPr>
        <p:blipFill>
          <a:blip r:embed="rId4" cstate="print"/>
          <a:srcRect/>
          <a:stretch>
            <a:fillRect/>
          </a:stretch>
        </p:blipFill>
        <p:spPr bwMode="auto">
          <a:xfrm>
            <a:off x="8512628" y="1840674"/>
            <a:ext cx="3069770" cy="1534885"/>
          </a:xfrm>
          <a:prstGeom prst="rect">
            <a:avLst/>
          </a:prstGeom>
          <a:noFill/>
        </p:spPr>
      </p:pic>
      <p:pic>
        <p:nvPicPr>
          <p:cNvPr id="2052" name="Picture 4" descr="F:\ERASMUS I god\kick off meeting Belgrade\Obreno1_620x0.jpg"/>
          <p:cNvPicPr>
            <a:picLocks noChangeAspect="1" noChangeArrowheads="1"/>
          </p:cNvPicPr>
          <p:nvPr/>
        </p:nvPicPr>
        <p:blipFill>
          <a:blip r:embed="rId5" cstate="print"/>
          <a:srcRect/>
          <a:stretch>
            <a:fillRect/>
          </a:stretch>
        </p:blipFill>
        <p:spPr bwMode="auto">
          <a:xfrm>
            <a:off x="6005056" y="1828800"/>
            <a:ext cx="2426175" cy="1545708"/>
          </a:xfrm>
          <a:prstGeom prst="rect">
            <a:avLst/>
          </a:prstGeom>
          <a:noFill/>
        </p:spPr>
      </p:pic>
      <p:sp>
        <p:nvSpPr>
          <p:cNvPr id="4" name="TextBox 3"/>
          <p:cNvSpPr txBox="1"/>
          <p:nvPr/>
        </p:nvSpPr>
        <p:spPr>
          <a:xfrm>
            <a:off x="5688281" y="3612013"/>
            <a:ext cx="5894117" cy="2308324"/>
          </a:xfrm>
          <a:prstGeom prst="rect">
            <a:avLst/>
          </a:prstGeom>
          <a:noFill/>
        </p:spPr>
        <p:txBody>
          <a:bodyPr wrap="square" rtlCol="0">
            <a:spAutoFit/>
          </a:bodyPr>
          <a:lstStyle/>
          <a:p>
            <a:pPr marL="285750" indent="-285750">
              <a:buFont typeface="Arial" panose="020B0604020202020204" pitchFamily="34" charset="0"/>
              <a:buChar char="•"/>
            </a:pPr>
            <a:r>
              <a:rPr lang="en-GB" dirty="0"/>
              <a:t>Improvement and modernization of curricula for the education of experts for prevention of torrential floods in the Western Balkan</a:t>
            </a:r>
            <a:endParaRPr lang="sr-Latn-RS" dirty="0" smtClean="0"/>
          </a:p>
          <a:p>
            <a:pPr marL="285750" indent="-285750">
              <a:buFont typeface="Arial" panose="020B0604020202020204" pitchFamily="34" charset="0"/>
              <a:buChar char="•"/>
            </a:pPr>
            <a:r>
              <a:rPr lang="en-GB" dirty="0" smtClean="0"/>
              <a:t>The </a:t>
            </a:r>
            <a:r>
              <a:rPr lang="en-GB" dirty="0"/>
              <a:t>proposal for the improvement of study programs in the Western </a:t>
            </a:r>
            <a:r>
              <a:rPr lang="en-GB" dirty="0" smtClean="0"/>
              <a:t>Balkan</a:t>
            </a:r>
            <a:endParaRPr lang="sr-Latn-RS" dirty="0" smtClean="0"/>
          </a:p>
          <a:p>
            <a:pPr marL="285750" indent="-285750">
              <a:buFont typeface="Arial" panose="020B0604020202020204" pitchFamily="34" charset="0"/>
              <a:buChar char="•"/>
            </a:pPr>
            <a:r>
              <a:rPr lang="en-GB" dirty="0"/>
              <a:t>There are three universities in Serbia that have expressed the need for improvement of study programs by introducing new or modernized existing subjects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1294411" y="1338736"/>
            <a:ext cx="9856520" cy="3957659"/>
          </a:xfrm>
        </p:spPr>
        <p:txBody>
          <a:bodyPr/>
          <a:lstStyle/>
          <a:p>
            <a:pPr>
              <a:spcBef>
                <a:spcPts val="600"/>
              </a:spcBef>
            </a:pPr>
            <a:r>
              <a:rPr lang="sr-Latn-RS" sz="2200" dirty="0" smtClean="0"/>
              <a:t>Project title: </a:t>
            </a:r>
            <a:r>
              <a:rPr lang="en-US" sz="2200" b="1" dirty="0" smtClean="0">
                <a:solidFill>
                  <a:schemeClr val="tx1">
                    <a:lumMod val="95000"/>
                    <a:lumOff val="5000"/>
                  </a:schemeClr>
                </a:solidFill>
              </a:rPr>
              <a:t>Soil Erosion and Torrential Flood  Prevention: Curriculum Development at the Universities of Western Balkan Countries</a:t>
            </a:r>
            <a:endParaRPr lang="sr-Latn-RS" sz="2200" dirty="0" smtClean="0">
              <a:solidFill>
                <a:schemeClr val="tx1">
                  <a:lumMod val="95000"/>
                  <a:lumOff val="5000"/>
                </a:schemeClr>
              </a:solidFill>
            </a:endParaRPr>
          </a:p>
          <a:p>
            <a:pPr>
              <a:spcBef>
                <a:spcPts val="600"/>
              </a:spcBef>
            </a:pPr>
            <a:r>
              <a:rPr lang="en-US" sz="2200" dirty="0" smtClean="0"/>
              <a:t>Project acronym:</a:t>
            </a:r>
            <a:r>
              <a:rPr lang="sr-Latn-RS" sz="2200" dirty="0" smtClean="0"/>
              <a:t> </a:t>
            </a:r>
            <a:r>
              <a:rPr lang="sr-Latn-RS" sz="2200" b="1" dirty="0" smtClean="0"/>
              <a:t>SETOF</a:t>
            </a:r>
            <a:endParaRPr lang="en-US" sz="2200" b="1" dirty="0" smtClean="0"/>
          </a:p>
          <a:p>
            <a:pPr>
              <a:spcBef>
                <a:spcPts val="600"/>
              </a:spcBef>
            </a:pPr>
            <a:r>
              <a:rPr lang="en-US" sz="2200" dirty="0" smtClean="0"/>
              <a:t>Reference Number: </a:t>
            </a:r>
            <a:r>
              <a:rPr lang="en-US" sz="2200" b="1" dirty="0" smtClean="0"/>
              <a:t>598403-EPP-1-2018-1-RS-EPPKA2-CBHE-JP</a:t>
            </a:r>
            <a:endParaRPr lang="sr-Latn-RS" sz="2200" b="1" dirty="0" smtClean="0"/>
          </a:p>
          <a:p>
            <a:pPr>
              <a:spcBef>
                <a:spcPts val="600"/>
              </a:spcBef>
            </a:pPr>
            <a:r>
              <a:rPr lang="en-US" sz="2200" dirty="0" err="1" smtClean="0"/>
              <a:t>Programme</a:t>
            </a:r>
            <a:r>
              <a:rPr lang="en-US" sz="2200" dirty="0" smtClean="0"/>
              <a:t>: </a:t>
            </a:r>
            <a:r>
              <a:rPr lang="en-US" sz="2200" b="1" dirty="0" smtClean="0"/>
              <a:t>Erasmus +</a:t>
            </a:r>
          </a:p>
          <a:p>
            <a:pPr>
              <a:spcBef>
                <a:spcPts val="600"/>
              </a:spcBef>
            </a:pPr>
            <a:r>
              <a:rPr lang="en-US" sz="2200" dirty="0" smtClean="0"/>
              <a:t>Key Action: </a:t>
            </a:r>
            <a:r>
              <a:rPr lang="en-US" sz="2200" b="1" dirty="0" smtClean="0"/>
              <a:t>Cooperation for innovation and the exchange of good practice</a:t>
            </a:r>
          </a:p>
          <a:p>
            <a:pPr>
              <a:spcBef>
                <a:spcPts val="600"/>
              </a:spcBef>
            </a:pPr>
            <a:r>
              <a:rPr lang="en-US" sz="2200" dirty="0" smtClean="0"/>
              <a:t>Action: </a:t>
            </a:r>
            <a:r>
              <a:rPr lang="en-US" sz="2200" b="1" dirty="0" smtClean="0"/>
              <a:t>Capacity Building in Higher Education</a:t>
            </a:r>
          </a:p>
          <a:p>
            <a:pPr>
              <a:spcBef>
                <a:spcPts val="600"/>
              </a:spcBef>
            </a:pPr>
            <a:r>
              <a:rPr lang="en-US" sz="2200" dirty="0" smtClean="0"/>
              <a:t>Action Type: </a:t>
            </a:r>
            <a:r>
              <a:rPr lang="en-US" sz="2200" b="1" dirty="0" smtClean="0"/>
              <a:t>Joint Projects</a:t>
            </a:r>
          </a:p>
          <a:p>
            <a:pPr>
              <a:spcBef>
                <a:spcPts val="600"/>
              </a:spcBef>
            </a:pPr>
            <a:r>
              <a:rPr lang="en-US" sz="2200" dirty="0" smtClean="0"/>
              <a:t>Call for Proposals:</a:t>
            </a:r>
            <a:r>
              <a:rPr lang="sr-Latn-RS" sz="2200" dirty="0" smtClean="0"/>
              <a:t> </a:t>
            </a:r>
            <a:r>
              <a:rPr lang="en-US" sz="2200" b="1" dirty="0" smtClean="0"/>
              <a:t>Call 2018 EAC/A05/2017</a:t>
            </a:r>
          </a:p>
          <a:p>
            <a:pPr>
              <a:spcBef>
                <a:spcPts val="600"/>
              </a:spcBef>
            </a:pPr>
            <a:r>
              <a:rPr lang="en-US" sz="2200" dirty="0" smtClean="0"/>
              <a:t>Duration of the project</a:t>
            </a:r>
            <a:r>
              <a:rPr lang="en-US" sz="2200" b="1" dirty="0" smtClean="0"/>
              <a:t>: 3 years</a:t>
            </a:r>
            <a:endParaRPr lang="sr-Latn-RS" sz="2200" b="1" dirty="0" smtClean="0"/>
          </a:p>
          <a:p>
            <a:pPr>
              <a:spcBef>
                <a:spcPts val="600"/>
              </a:spcBef>
            </a:pPr>
            <a:r>
              <a:rPr lang="sr-Latn-RS" sz="2200" dirty="0" smtClean="0"/>
              <a:t>Start : </a:t>
            </a:r>
            <a:r>
              <a:rPr lang="sr-Latn-RS" sz="2200" b="1" dirty="0" smtClean="0"/>
              <a:t>15.11.2018</a:t>
            </a:r>
          </a:p>
          <a:p>
            <a:pPr>
              <a:spcBef>
                <a:spcPts val="600"/>
              </a:spcBef>
            </a:pPr>
            <a:r>
              <a:rPr lang="sr-Latn-RS" sz="2200" dirty="0" smtClean="0"/>
              <a:t>Budget of the project: </a:t>
            </a:r>
            <a:r>
              <a:rPr lang="sr-Latn-RS" sz="2200" b="1" dirty="0" smtClean="0"/>
              <a:t>865.070,00  EUR</a:t>
            </a:r>
          </a:p>
          <a:p>
            <a:pPr>
              <a:spcBef>
                <a:spcPts val="600"/>
              </a:spcBef>
              <a:buNone/>
            </a:pPr>
            <a:endParaRPr lang="en-US" sz="2200" b="1" dirty="0" smtClean="0"/>
          </a:p>
        </p:txBody>
      </p:sp>
      <p:pic>
        <p:nvPicPr>
          <p:cNvPr id="6146" name="Picture 2" descr="Ð ÐµÐ·ÑÐ»ÑÐ°Ñ ÑÐ»Ð¸ÐºÐ° Ð·Ð° Erasmus + logo"/>
          <p:cNvPicPr>
            <a:picLocks noChangeAspect="1" noChangeArrowheads="1"/>
          </p:cNvPicPr>
          <p:nvPr/>
        </p:nvPicPr>
        <p:blipFill>
          <a:blip r:embed="rId3" cstate="print"/>
          <a:srcRect/>
          <a:stretch>
            <a:fillRect/>
          </a:stretch>
        </p:blipFill>
        <p:spPr bwMode="auto">
          <a:xfrm>
            <a:off x="9014568" y="3707059"/>
            <a:ext cx="2857500" cy="16097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2613" y="415638"/>
            <a:ext cx="6924303" cy="1068780"/>
          </a:xfrm>
        </p:spPr>
        <p:txBody>
          <a:bodyPr/>
          <a:lstStyle/>
          <a:p>
            <a:r>
              <a:rPr lang="sr-Latn-RS" sz="3600" b="1" dirty="0" smtClean="0"/>
              <a:t>SETOF Consorcium</a:t>
            </a:r>
            <a:br>
              <a:rPr lang="sr-Latn-RS" sz="3600" b="1" dirty="0" smtClean="0"/>
            </a:br>
            <a:r>
              <a:rPr lang="en-US" sz="2400" b="1" dirty="0" smtClean="0">
                <a:solidFill>
                  <a:schemeClr val="accent6">
                    <a:lumMod val="75000"/>
                  </a:schemeClr>
                </a:solidFill>
              </a:rPr>
              <a:t>P</a:t>
            </a:r>
            <a:r>
              <a:rPr lang="sr-Latn-RS" sz="2400" b="1" dirty="0" smtClean="0">
                <a:solidFill>
                  <a:schemeClr val="accent6">
                    <a:lumMod val="75000"/>
                  </a:schemeClr>
                </a:solidFill>
              </a:rPr>
              <a:t>artner country institutions</a:t>
            </a:r>
            <a:endParaRPr lang="en-US" sz="2400" b="1" dirty="0"/>
          </a:p>
        </p:txBody>
      </p:sp>
      <p:sp>
        <p:nvSpPr>
          <p:cNvPr id="3" name="Content Placeholder 2"/>
          <p:cNvSpPr>
            <a:spLocks noGrp="1"/>
          </p:cNvSpPr>
          <p:nvPr>
            <p:ph sz="half" idx="1"/>
          </p:nvPr>
        </p:nvSpPr>
        <p:spPr>
          <a:xfrm>
            <a:off x="2999508" y="1694998"/>
            <a:ext cx="5181600" cy="4361418"/>
          </a:xfrm>
        </p:spPr>
        <p:txBody>
          <a:bodyPr/>
          <a:lstStyle/>
          <a:p>
            <a:pPr>
              <a:spcBef>
                <a:spcPts val="0"/>
              </a:spcBef>
            </a:pPr>
            <a:r>
              <a:rPr lang="en-GB" sz="2400" b="1" dirty="0" smtClean="0"/>
              <a:t>University of Belgrade</a:t>
            </a:r>
            <a:r>
              <a:rPr lang="sr-Latn-RS" sz="2400" b="1" dirty="0" smtClean="0"/>
              <a:t> (UB)</a:t>
            </a:r>
          </a:p>
          <a:p>
            <a:pPr>
              <a:spcBef>
                <a:spcPts val="0"/>
              </a:spcBef>
            </a:pPr>
            <a:endParaRPr lang="sr-Latn-RS" sz="2400" b="1" dirty="0" smtClean="0"/>
          </a:p>
          <a:p>
            <a:pPr>
              <a:spcBef>
                <a:spcPts val="0"/>
              </a:spcBef>
            </a:pPr>
            <a:r>
              <a:rPr lang="en-GB" sz="2400" b="1" dirty="0" smtClean="0"/>
              <a:t>University of Novi Sad (UNS)</a:t>
            </a:r>
            <a:endParaRPr lang="sr-Latn-RS" sz="2400" b="1" dirty="0" smtClean="0"/>
          </a:p>
          <a:p>
            <a:pPr>
              <a:spcBef>
                <a:spcPts val="0"/>
              </a:spcBef>
            </a:pPr>
            <a:endParaRPr lang="sr-Latn-RS" sz="2400" b="1" dirty="0" smtClean="0"/>
          </a:p>
          <a:p>
            <a:pPr>
              <a:spcBef>
                <a:spcPts val="0"/>
              </a:spcBef>
            </a:pPr>
            <a:r>
              <a:rPr lang="en-GB" sz="2400" b="1" dirty="0" smtClean="0"/>
              <a:t>University of </a:t>
            </a:r>
            <a:r>
              <a:rPr lang="en-GB" sz="2400" b="1" dirty="0" err="1" smtClean="0"/>
              <a:t>Niš</a:t>
            </a:r>
            <a:r>
              <a:rPr lang="en-GB" sz="2400" b="1" dirty="0" smtClean="0"/>
              <a:t> (UNI)</a:t>
            </a:r>
            <a:endParaRPr lang="sr-Latn-RS" sz="2400" b="1" dirty="0" smtClean="0"/>
          </a:p>
          <a:p>
            <a:pPr>
              <a:spcBef>
                <a:spcPts val="0"/>
              </a:spcBef>
            </a:pPr>
            <a:endParaRPr lang="en-US" sz="2400" dirty="0" smtClean="0"/>
          </a:p>
          <a:p>
            <a:pPr>
              <a:spcBef>
                <a:spcPts val="0"/>
              </a:spcBef>
            </a:pPr>
            <a:r>
              <a:rPr lang="en-GB" sz="2400" b="1" dirty="0" smtClean="0"/>
              <a:t>University of </a:t>
            </a:r>
            <a:r>
              <a:rPr lang="en-GB" sz="2400" b="1" dirty="0" err="1" smtClean="0"/>
              <a:t>Banja</a:t>
            </a:r>
            <a:r>
              <a:rPr lang="en-GB" sz="2400" b="1" dirty="0" smtClean="0"/>
              <a:t> Luka (UBL)</a:t>
            </a:r>
            <a:endParaRPr lang="sr-Latn-RS" sz="2400" b="1" dirty="0" smtClean="0"/>
          </a:p>
          <a:p>
            <a:pPr>
              <a:spcBef>
                <a:spcPts val="0"/>
              </a:spcBef>
            </a:pPr>
            <a:endParaRPr lang="sr-Latn-RS" sz="2400" b="1" dirty="0" smtClean="0"/>
          </a:p>
          <a:p>
            <a:pPr>
              <a:spcBef>
                <a:spcPts val="0"/>
              </a:spcBef>
            </a:pPr>
            <a:r>
              <a:rPr lang="en-GB" sz="2400" b="1" dirty="0" smtClean="0"/>
              <a:t>University of Sarajevo (UNSA)</a:t>
            </a:r>
            <a:endParaRPr lang="sr-Latn-RS" sz="2400" b="1" dirty="0" smtClean="0"/>
          </a:p>
          <a:p>
            <a:pPr>
              <a:spcBef>
                <a:spcPts val="0"/>
              </a:spcBef>
            </a:pPr>
            <a:endParaRPr lang="sr-Latn-RS" sz="2400" b="1" dirty="0" smtClean="0"/>
          </a:p>
          <a:p>
            <a:pPr>
              <a:spcBef>
                <a:spcPts val="0"/>
              </a:spcBef>
            </a:pPr>
            <a:r>
              <a:rPr lang="en-GB" sz="2400" b="1" dirty="0" smtClean="0"/>
              <a:t>Institute of Forestry (</a:t>
            </a:r>
            <a:r>
              <a:rPr lang="en-US" sz="2400" b="1" dirty="0" smtClean="0"/>
              <a:t>INSZASUM)</a:t>
            </a:r>
            <a:endParaRPr lang="en-US" sz="2400" dirty="0" smtClean="0"/>
          </a:p>
          <a:p>
            <a:pPr>
              <a:spcBef>
                <a:spcPts val="0"/>
              </a:spcBef>
            </a:pPr>
            <a:endParaRPr lang="en-US" sz="2400" dirty="0"/>
          </a:p>
        </p:txBody>
      </p:sp>
      <p:pic>
        <p:nvPicPr>
          <p:cNvPr id="3074" name="Picture 2" descr="F:\ERASMUS I god\ERAZMUS II\logo\unsa.png"/>
          <p:cNvPicPr>
            <a:picLocks noChangeAspect="1" noChangeArrowheads="1"/>
          </p:cNvPicPr>
          <p:nvPr/>
        </p:nvPicPr>
        <p:blipFill>
          <a:blip r:embed="rId3" cstate="print"/>
          <a:srcRect/>
          <a:stretch>
            <a:fillRect/>
          </a:stretch>
        </p:blipFill>
        <p:spPr bwMode="auto">
          <a:xfrm>
            <a:off x="1930728" y="4061360"/>
            <a:ext cx="997343" cy="997343"/>
          </a:xfrm>
          <a:prstGeom prst="rect">
            <a:avLst/>
          </a:prstGeom>
          <a:noFill/>
        </p:spPr>
      </p:pic>
      <p:pic>
        <p:nvPicPr>
          <p:cNvPr id="3075" name="Picture 3" descr="F:\ERASMUS I god\ERAZMUS II\logo\UNS.png"/>
          <p:cNvPicPr>
            <a:picLocks noChangeAspect="1" noChangeArrowheads="1"/>
          </p:cNvPicPr>
          <p:nvPr/>
        </p:nvPicPr>
        <p:blipFill>
          <a:blip r:embed="rId4" cstate="print"/>
          <a:srcRect/>
          <a:stretch>
            <a:fillRect/>
          </a:stretch>
        </p:blipFill>
        <p:spPr bwMode="auto">
          <a:xfrm>
            <a:off x="7250885" y="1935678"/>
            <a:ext cx="1068581" cy="1063831"/>
          </a:xfrm>
          <a:prstGeom prst="rect">
            <a:avLst/>
          </a:prstGeom>
          <a:noFill/>
        </p:spPr>
      </p:pic>
      <p:pic>
        <p:nvPicPr>
          <p:cNvPr id="3076" name="Picture 4" descr="F:\ERASMUS I god\ERAZMUS II\logo\uniNI.png"/>
          <p:cNvPicPr>
            <a:picLocks noChangeAspect="1" noChangeArrowheads="1"/>
          </p:cNvPicPr>
          <p:nvPr/>
        </p:nvPicPr>
        <p:blipFill>
          <a:blip r:embed="rId5" cstate="print"/>
          <a:srcRect/>
          <a:stretch>
            <a:fillRect/>
          </a:stretch>
        </p:blipFill>
        <p:spPr bwMode="auto">
          <a:xfrm>
            <a:off x="1871352" y="2683824"/>
            <a:ext cx="1024493" cy="1024493"/>
          </a:xfrm>
          <a:prstGeom prst="rect">
            <a:avLst/>
          </a:prstGeom>
          <a:noFill/>
        </p:spPr>
      </p:pic>
      <p:pic>
        <p:nvPicPr>
          <p:cNvPr id="3077" name="Picture 5" descr="F:\ERASMUS I god\ERAZMUS II\logo\UB.jpg"/>
          <p:cNvPicPr>
            <a:picLocks noChangeAspect="1" noChangeArrowheads="1"/>
          </p:cNvPicPr>
          <p:nvPr/>
        </p:nvPicPr>
        <p:blipFill>
          <a:blip r:embed="rId6" cstate="print"/>
          <a:srcRect/>
          <a:stretch>
            <a:fillRect/>
          </a:stretch>
        </p:blipFill>
        <p:spPr bwMode="auto">
          <a:xfrm>
            <a:off x="1935678" y="1342110"/>
            <a:ext cx="871787" cy="1081016"/>
          </a:xfrm>
          <a:prstGeom prst="rect">
            <a:avLst/>
          </a:prstGeom>
          <a:noFill/>
        </p:spPr>
      </p:pic>
      <p:pic>
        <p:nvPicPr>
          <p:cNvPr id="3079" name="Picture 7" descr="F:\ERASMUS I god\ERAZMUS II\logo\UBL.png"/>
          <p:cNvPicPr>
            <a:picLocks noChangeAspect="1" noChangeArrowheads="1"/>
          </p:cNvPicPr>
          <p:nvPr/>
        </p:nvPicPr>
        <p:blipFill>
          <a:blip r:embed="rId7" cstate="print"/>
          <a:srcRect/>
          <a:stretch>
            <a:fillRect/>
          </a:stretch>
        </p:blipFill>
        <p:spPr bwMode="auto">
          <a:xfrm>
            <a:off x="7410202" y="3365665"/>
            <a:ext cx="1004268" cy="1004268"/>
          </a:xfrm>
          <a:prstGeom prst="rect">
            <a:avLst/>
          </a:prstGeom>
          <a:noFill/>
        </p:spPr>
      </p:pic>
      <p:pic>
        <p:nvPicPr>
          <p:cNvPr id="3080" name="Picture 8" descr="F:\ERASMUS I god\ERAZMUS II\logo\institut bgd.jpg"/>
          <p:cNvPicPr>
            <a:picLocks noChangeAspect="1" noChangeArrowheads="1"/>
          </p:cNvPicPr>
          <p:nvPr/>
        </p:nvPicPr>
        <p:blipFill>
          <a:blip r:embed="rId8" cstate="print"/>
          <a:srcRect l="1089" r="78076" b="67506"/>
          <a:stretch>
            <a:fillRect/>
          </a:stretch>
        </p:blipFill>
        <p:spPr bwMode="auto">
          <a:xfrm>
            <a:off x="7715546" y="4809506"/>
            <a:ext cx="834688" cy="9025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bwMode="auto">
          <a:xfrm>
            <a:off x="2256310" y="1611872"/>
            <a:ext cx="7861465" cy="21407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90000"/>
              </a:lnSpc>
              <a:spcBef>
                <a:spcPts val="0"/>
              </a:spcBef>
              <a:spcAft>
                <a:spcPts val="600"/>
              </a:spcAft>
              <a:buClrTx/>
              <a:buSzTx/>
              <a:buFont typeface="Arial" charset="0"/>
              <a:buChar char="•"/>
              <a:tabLst/>
              <a:defRPr/>
            </a:pPr>
            <a:r>
              <a:rPr kumimoji="0" lang="en-GB" sz="2300" b="1" i="0" u="none" strike="noStrike" kern="1200" cap="none" spc="0" normalizeH="0" baseline="0" noProof="0" dirty="0" smtClean="0">
                <a:ln>
                  <a:noFill/>
                </a:ln>
                <a:solidFill>
                  <a:schemeClr val="tx1"/>
                </a:solidFill>
                <a:effectLst/>
                <a:uLnTx/>
                <a:uFillTx/>
                <a:latin typeface="+mn-lt"/>
                <a:ea typeface="+mn-ea"/>
                <a:cs typeface="+mn-cs"/>
              </a:rPr>
              <a:t>University of Natural Resources and Life Sciences  (BOKU)</a:t>
            </a:r>
            <a:endParaRPr kumimoji="0" lang="sr-Latn-RS" sz="23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0"/>
              </a:spcBef>
              <a:spcAft>
                <a:spcPts val="600"/>
              </a:spcAft>
              <a:buClrTx/>
              <a:buSzTx/>
              <a:buFont typeface="Arial" charset="0"/>
              <a:buChar char="•"/>
              <a:tabLst/>
              <a:defRPr/>
            </a:pPr>
            <a:r>
              <a:rPr kumimoji="0" lang="en-GB" sz="2300" b="1" i="0" u="none" strike="noStrike" kern="1200" cap="none" spc="0" normalizeH="0" baseline="0" noProof="0" dirty="0" smtClean="0">
                <a:ln>
                  <a:noFill/>
                </a:ln>
                <a:solidFill>
                  <a:schemeClr val="tx1"/>
                </a:solidFill>
                <a:effectLst/>
                <a:uLnTx/>
                <a:uFillTx/>
                <a:latin typeface="+mn-lt"/>
                <a:ea typeface="+mn-ea"/>
                <a:cs typeface="+mn-cs"/>
              </a:rPr>
              <a:t>Ss. Cyril and Methodius University in Skopje (UNSCM)</a:t>
            </a:r>
            <a:endParaRPr kumimoji="0" lang="sr-Latn-RS" sz="2300" b="1" i="0" u="none" strike="noStrike" kern="1200" cap="none" spc="0" normalizeH="0" baseline="0" noProof="0" dirty="0" smtClean="0">
              <a:ln>
                <a:noFill/>
              </a:ln>
              <a:solidFill>
                <a:schemeClr val="tx1"/>
              </a:solidFill>
              <a:effectLst/>
              <a:uLnTx/>
              <a:uFillTx/>
              <a:latin typeface="+mn-lt"/>
              <a:ea typeface="+mn-ea"/>
              <a:cs typeface="+mn-cs"/>
            </a:endParaRPr>
          </a:p>
          <a:p>
            <a:pPr marL="228600" lvl="0" indent="-228600" eaLnBrk="1" hangingPunct="1">
              <a:lnSpc>
                <a:spcPct val="90000"/>
              </a:lnSpc>
              <a:spcBef>
                <a:spcPts val="0"/>
              </a:spcBef>
              <a:spcAft>
                <a:spcPts val="600"/>
              </a:spcAft>
              <a:buFont typeface="Arial" charset="0"/>
              <a:buChar char="•"/>
              <a:defRPr/>
            </a:pPr>
            <a:r>
              <a:rPr lang="it-IT" sz="2400" b="1" dirty="0" smtClean="0"/>
              <a:t>University Mediterranea of Reggio Calabria </a:t>
            </a:r>
            <a:r>
              <a:rPr lang="sr-Latn-RS" sz="2400" b="1" dirty="0" smtClean="0"/>
              <a:t>(UNIRC)</a:t>
            </a:r>
            <a:endParaRPr kumimoji="0" lang="en-US" sz="23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0"/>
              </a:spcBef>
              <a:spcAft>
                <a:spcPts val="600"/>
              </a:spcAft>
              <a:buClrTx/>
              <a:buSzTx/>
              <a:buFont typeface="Arial" charset="0"/>
              <a:buChar char="•"/>
              <a:tabLst/>
              <a:defRPr/>
            </a:pPr>
            <a:r>
              <a:rPr kumimoji="0" lang="bg-BG" sz="2300" b="1" i="0" u="none" strike="noStrike" kern="1200" cap="none" spc="0" normalizeH="0" baseline="0" noProof="0" dirty="0" smtClean="0">
                <a:ln>
                  <a:noFill/>
                </a:ln>
                <a:solidFill>
                  <a:schemeClr val="tx1"/>
                </a:solidFill>
                <a:effectLst/>
                <a:uLnTx/>
                <a:uFillTx/>
                <a:latin typeface="+mn-lt"/>
                <a:ea typeface="+mn-ea"/>
                <a:cs typeface="+mn-cs"/>
              </a:rPr>
              <a:t>Forest Research Institute at the Bulgarian Academy of Sciences (FRI-BAS)</a:t>
            </a:r>
            <a:endParaRPr kumimoji="0" lang="en-US" sz="23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bwMode="auto">
          <a:xfrm>
            <a:off x="1584363" y="3866202"/>
            <a:ext cx="7927772" cy="1394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lvl="0" indent="-228600" eaLnBrk="1" hangingPunct="1">
              <a:lnSpc>
                <a:spcPct val="90000"/>
              </a:lnSpc>
              <a:spcBef>
                <a:spcPts val="0"/>
              </a:spcBef>
              <a:spcAft>
                <a:spcPts val="600"/>
              </a:spcAft>
            </a:pPr>
            <a:r>
              <a:rPr lang="en-GB" sz="2200" b="1" dirty="0" smtClean="0">
                <a:solidFill>
                  <a:schemeClr val="accent1">
                    <a:lumMod val="75000"/>
                  </a:schemeClr>
                </a:solidFill>
              </a:rPr>
              <a:t>Associated Partners</a:t>
            </a:r>
            <a:r>
              <a:rPr lang="sr-Latn-RS" sz="2200" b="1" dirty="0" smtClean="0">
                <a:solidFill>
                  <a:schemeClr val="accent1">
                    <a:lumMod val="75000"/>
                  </a:schemeClr>
                </a:solidFill>
              </a:rPr>
              <a:t> institutions</a:t>
            </a:r>
          </a:p>
          <a:p>
            <a:pPr marL="228600" lvl="0" indent="-228600" eaLnBrk="1" hangingPunct="1">
              <a:lnSpc>
                <a:spcPct val="90000"/>
              </a:lnSpc>
              <a:spcBef>
                <a:spcPts val="0"/>
              </a:spcBef>
              <a:buFont typeface="Arial" charset="0"/>
              <a:buChar char="•"/>
            </a:pPr>
            <a:r>
              <a:rPr lang="en-GB" sz="2200" b="1" dirty="0" smtClean="0"/>
              <a:t>Serbian Chamber of Engineers</a:t>
            </a:r>
            <a:r>
              <a:rPr lang="en-GB" sz="2200" dirty="0" smtClean="0"/>
              <a:t> </a:t>
            </a:r>
            <a:r>
              <a:rPr lang="en-GB" sz="2200" b="1" dirty="0" smtClean="0"/>
              <a:t>(SCE)</a:t>
            </a:r>
            <a:endParaRPr lang="sr-Latn-RS" sz="2200" b="1" dirty="0" smtClean="0"/>
          </a:p>
          <a:p>
            <a:pPr marL="228600" indent="-228600" eaLnBrk="1" hangingPunct="1">
              <a:lnSpc>
                <a:spcPct val="90000"/>
              </a:lnSpc>
              <a:spcBef>
                <a:spcPts val="0"/>
              </a:spcBef>
              <a:buFont typeface="Arial" charset="0"/>
              <a:buChar char="•"/>
            </a:pPr>
            <a:r>
              <a:rPr lang="en-GB" sz="2200" b="1" dirty="0" smtClean="0"/>
              <a:t>Forest Management Unit “</a:t>
            </a:r>
            <a:r>
              <a:rPr lang="en-GB" sz="2200" b="1" dirty="0" err="1" smtClean="0"/>
              <a:t>Donjevrbasko</a:t>
            </a:r>
            <a:r>
              <a:rPr lang="en-GB" sz="2200" b="1" dirty="0" smtClean="0"/>
              <a:t>” </a:t>
            </a:r>
            <a:r>
              <a:rPr lang="en-GB" sz="2200" b="1" dirty="0" err="1" smtClean="0"/>
              <a:t>Banja</a:t>
            </a:r>
            <a:r>
              <a:rPr lang="en-GB" sz="2200" b="1" dirty="0" smtClean="0"/>
              <a:t> Luka (FMU)</a:t>
            </a:r>
            <a:endParaRPr lang="en-US" sz="2200" dirty="0" smtClean="0"/>
          </a:p>
          <a:p>
            <a:pPr marL="228600" indent="-228600" eaLnBrk="1" hangingPunct="1">
              <a:lnSpc>
                <a:spcPct val="90000"/>
              </a:lnSpc>
              <a:spcBef>
                <a:spcPts val="0"/>
              </a:spcBef>
              <a:buFont typeface="Arial" charset="0"/>
              <a:buChar char="•"/>
            </a:pPr>
            <a:r>
              <a:rPr lang="en-GB" sz="2200" b="1" dirty="0" smtClean="0"/>
              <a:t>Cantonal Public Company “Sarajevo-forests” (CPCSF)</a:t>
            </a:r>
            <a:endParaRPr lang="en-US" sz="2200" dirty="0" smtClean="0"/>
          </a:p>
          <a:p>
            <a:pPr marL="228600" lvl="0" indent="-228600" eaLnBrk="1" hangingPunct="1">
              <a:lnSpc>
                <a:spcPct val="90000"/>
              </a:lnSpc>
              <a:spcBef>
                <a:spcPts val="0"/>
              </a:spcBef>
              <a:buFont typeface="Arial" charset="0"/>
              <a:buChar char="•"/>
            </a:pPr>
            <a:endParaRPr kumimoji="0" lang="sr-Latn-RS" sz="22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098" name="Picture 2" descr="F:\ERASMUS I god\ERAZMUS II\logo\boku.png"/>
          <p:cNvPicPr>
            <a:picLocks noChangeAspect="1" noChangeArrowheads="1"/>
          </p:cNvPicPr>
          <p:nvPr/>
        </p:nvPicPr>
        <p:blipFill>
          <a:blip r:embed="rId3" cstate="print"/>
          <a:srcRect/>
          <a:stretch>
            <a:fillRect/>
          </a:stretch>
        </p:blipFill>
        <p:spPr bwMode="auto">
          <a:xfrm>
            <a:off x="10136577" y="510639"/>
            <a:ext cx="1151411" cy="1151411"/>
          </a:xfrm>
          <a:prstGeom prst="rect">
            <a:avLst/>
          </a:prstGeom>
          <a:noFill/>
        </p:spPr>
      </p:pic>
      <p:pic>
        <p:nvPicPr>
          <p:cNvPr id="4100" name="Picture 4" descr="F:\ERASMUS I god\ERAZMUS II\logo\univerzitet-sv-kiril-i-metodij-logo-png-transparent-2.png"/>
          <p:cNvPicPr>
            <a:picLocks noChangeAspect="1" noChangeArrowheads="1"/>
          </p:cNvPicPr>
          <p:nvPr/>
        </p:nvPicPr>
        <p:blipFill>
          <a:blip r:embed="rId4" cstate="print"/>
          <a:srcRect/>
          <a:stretch>
            <a:fillRect/>
          </a:stretch>
        </p:blipFill>
        <p:spPr bwMode="auto">
          <a:xfrm>
            <a:off x="10168190" y="1651506"/>
            <a:ext cx="1070614" cy="1070614"/>
          </a:xfrm>
          <a:prstGeom prst="rect">
            <a:avLst/>
          </a:prstGeom>
          <a:noFill/>
        </p:spPr>
      </p:pic>
      <p:pic>
        <p:nvPicPr>
          <p:cNvPr id="4101" name="Picture 5" descr="F:\ERASMUS I god\ERAZMUS II\logo\FRI BAS.jpg"/>
          <p:cNvPicPr>
            <a:picLocks noChangeAspect="1" noChangeArrowheads="1"/>
          </p:cNvPicPr>
          <p:nvPr/>
        </p:nvPicPr>
        <p:blipFill>
          <a:blip r:embed="rId5" cstate="print"/>
          <a:srcRect/>
          <a:stretch>
            <a:fillRect/>
          </a:stretch>
        </p:blipFill>
        <p:spPr bwMode="auto">
          <a:xfrm>
            <a:off x="10260281" y="3852553"/>
            <a:ext cx="978725" cy="978725"/>
          </a:xfrm>
          <a:prstGeom prst="rect">
            <a:avLst/>
          </a:prstGeom>
          <a:noFill/>
        </p:spPr>
      </p:pic>
      <p:sp>
        <p:nvSpPr>
          <p:cNvPr id="11" name="Rectangle 10"/>
          <p:cNvSpPr/>
          <p:nvPr/>
        </p:nvSpPr>
        <p:spPr>
          <a:xfrm>
            <a:off x="4310599" y="858881"/>
            <a:ext cx="4631520" cy="446276"/>
          </a:xfrm>
          <a:prstGeom prst="rect">
            <a:avLst/>
          </a:prstGeom>
        </p:spPr>
        <p:txBody>
          <a:bodyPr wrap="square">
            <a:spAutoFit/>
          </a:bodyPr>
          <a:lstStyle/>
          <a:p>
            <a:r>
              <a:rPr lang="en-US" sz="2300" b="1" dirty="0" smtClean="0">
                <a:solidFill>
                  <a:srgbClr val="70AD47">
                    <a:lumMod val="75000"/>
                  </a:srgbClr>
                </a:solidFill>
                <a:latin typeface="Candara"/>
              </a:rPr>
              <a:t>P</a:t>
            </a:r>
            <a:r>
              <a:rPr lang="sr-Latn-RS" sz="2300" b="1" dirty="0" smtClean="0">
                <a:solidFill>
                  <a:srgbClr val="70AD47">
                    <a:lumMod val="75000"/>
                  </a:srgbClr>
                </a:solidFill>
                <a:latin typeface="Candara"/>
              </a:rPr>
              <a:t>rogramme country institutions </a:t>
            </a:r>
            <a:endParaRPr lang="en-US" dirty="0"/>
          </a:p>
        </p:txBody>
      </p:sp>
      <p:pic>
        <p:nvPicPr>
          <p:cNvPr id="4102" name="Picture 6" descr="F:\ERASMUS I god\ERAZMUS II\logo\IKS.png"/>
          <p:cNvPicPr>
            <a:picLocks noChangeAspect="1" noChangeArrowheads="1"/>
          </p:cNvPicPr>
          <p:nvPr/>
        </p:nvPicPr>
        <p:blipFill>
          <a:blip r:embed="rId6" cstate="print"/>
          <a:srcRect/>
          <a:stretch>
            <a:fillRect/>
          </a:stretch>
        </p:blipFill>
        <p:spPr bwMode="auto">
          <a:xfrm>
            <a:off x="789956" y="2861953"/>
            <a:ext cx="605270" cy="807026"/>
          </a:xfrm>
          <a:prstGeom prst="rect">
            <a:avLst/>
          </a:prstGeom>
          <a:noFill/>
        </p:spPr>
      </p:pic>
      <p:pic>
        <p:nvPicPr>
          <p:cNvPr id="4103" name="Picture 7" descr="F:\ERASMUS I god\ERAZMUS II\logo\sume-rs.jpg"/>
          <p:cNvPicPr>
            <a:picLocks noChangeAspect="1" noChangeArrowheads="1"/>
          </p:cNvPicPr>
          <p:nvPr/>
        </p:nvPicPr>
        <p:blipFill>
          <a:blip r:embed="rId7" cstate="print"/>
          <a:srcRect/>
          <a:stretch>
            <a:fillRect/>
          </a:stretch>
        </p:blipFill>
        <p:spPr bwMode="auto">
          <a:xfrm>
            <a:off x="663921" y="3859481"/>
            <a:ext cx="773488" cy="751175"/>
          </a:xfrm>
          <a:prstGeom prst="rect">
            <a:avLst/>
          </a:prstGeom>
          <a:noFill/>
        </p:spPr>
      </p:pic>
      <p:pic>
        <p:nvPicPr>
          <p:cNvPr id="4104" name="Picture 8" descr="F:\ERASMUS I god\ERAZMUS II\logo\srajevosume.jpg"/>
          <p:cNvPicPr>
            <a:picLocks noChangeAspect="1" noChangeArrowheads="1"/>
          </p:cNvPicPr>
          <p:nvPr/>
        </p:nvPicPr>
        <p:blipFill>
          <a:blip r:embed="rId8" cstate="print"/>
          <a:srcRect/>
          <a:stretch>
            <a:fillRect/>
          </a:stretch>
        </p:blipFill>
        <p:spPr bwMode="auto">
          <a:xfrm>
            <a:off x="667112" y="4726379"/>
            <a:ext cx="743082" cy="864548"/>
          </a:xfrm>
          <a:prstGeom prst="rect">
            <a:avLst/>
          </a:prstGeom>
          <a:noFill/>
        </p:spPr>
      </p:pic>
      <p:pic>
        <p:nvPicPr>
          <p:cNvPr id="11266" name="Picture 2" descr="Ð ÐµÐ·ÑÐ»ÑÐ°Ñ ÑÐ»Ð¸ÐºÐ° Ð·Ð° university mediterranean of reggio calabria logo"/>
          <p:cNvPicPr>
            <a:picLocks noChangeAspect="1" noChangeArrowheads="1"/>
          </p:cNvPicPr>
          <p:nvPr/>
        </p:nvPicPr>
        <p:blipFill>
          <a:blip r:embed="rId9" cstate="print"/>
          <a:srcRect/>
          <a:stretch>
            <a:fillRect/>
          </a:stretch>
        </p:blipFill>
        <p:spPr bwMode="auto">
          <a:xfrm>
            <a:off x="10304747" y="2812180"/>
            <a:ext cx="860346" cy="102763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6072" y="973777"/>
            <a:ext cx="7586472" cy="795647"/>
          </a:xfrm>
        </p:spPr>
        <p:txBody>
          <a:bodyPr/>
          <a:lstStyle/>
          <a:p>
            <a:pPr algn="ctr"/>
            <a:r>
              <a:rPr lang="en-US" sz="3200" b="1" dirty="0" smtClean="0"/>
              <a:t>Expected impact of the project</a:t>
            </a:r>
            <a:endParaRPr lang="en-US" sz="3200" b="1" dirty="0"/>
          </a:p>
        </p:txBody>
      </p:sp>
      <p:sp>
        <p:nvSpPr>
          <p:cNvPr id="3" name="Content Placeholder 2"/>
          <p:cNvSpPr>
            <a:spLocks noGrp="1"/>
          </p:cNvSpPr>
          <p:nvPr>
            <p:ph idx="1"/>
          </p:nvPr>
        </p:nvSpPr>
        <p:spPr>
          <a:xfrm>
            <a:off x="861950" y="1959428"/>
            <a:ext cx="10515600" cy="3526973"/>
          </a:xfrm>
        </p:spPr>
        <p:txBody>
          <a:bodyPr/>
          <a:lstStyle/>
          <a:p>
            <a:pPr>
              <a:spcBef>
                <a:spcPts val="0"/>
              </a:spcBef>
            </a:pPr>
            <a:r>
              <a:rPr lang="en-GB" sz="2400" dirty="0" smtClean="0"/>
              <a:t>Adopted new master curricula and improved existing curricula</a:t>
            </a:r>
            <a:r>
              <a:rPr lang="sr-Latn-RS" sz="2400" dirty="0" smtClean="0"/>
              <a:t>;</a:t>
            </a:r>
            <a:endParaRPr lang="en-US" sz="2400" dirty="0" smtClean="0"/>
          </a:p>
          <a:p>
            <a:pPr>
              <a:spcBef>
                <a:spcPts val="0"/>
              </a:spcBef>
            </a:pPr>
            <a:r>
              <a:rPr lang="en-GB" sz="2400" dirty="0" smtClean="0"/>
              <a:t>Increased teacher knowledge – improved and new curricula -  higher level of knowledge of graduates – higher employment of graduates in practice</a:t>
            </a:r>
            <a:r>
              <a:rPr lang="sr-Latn-RS" sz="2400" dirty="0" smtClean="0"/>
              <a:t>;</a:t>
            </a:r>
            <a:r>
              <a:rPr lang="en-GB" sz="2400" dirty="0" smtClean="0"/>
              <a:t> </a:t>
            </a:r>
            <a:endParaRPr lang="en-US" sz="2400" dirty="0" smtClean="0"/>
          </a:p>
          <a:p>
            <a:pPr>
              <a:spcBef>
                <a:spcPts val="0"/>
              </a:spcBef>
            </a:pPr>
            <a:r>
              <a:rPr lang="sr-Latn-RS" sz="2400" dirty="0" smtClean="0"/>
              <a:t>The </a:t>
            </a:r>
            <a:r>
              <a:rPr lang="en-GB" sz="2400" dirty="0" smtClean="0"/>
              <a:t>competitive universities at the regional and European level for the education of professionals in the field of erosion control and the prevention of torrential floods</a:t>
            </a:r>
            <a:r>
              <a:rPr lang="sr-Latn-RS" sz="2400" dirty="0" smtClean="0"/>
              <a:t>;</a:t>
            </a:r>
            <a:r>
              <a:rPr lang="en-GB" sz="2400" dirty="0" smtClean="0"/>
              <a:t> </a:t>
            </a:r>
            <a:endParaRPr lang="en-US" sz="2400" dirty="0" smtClean="0"/>
          </a:p>
          <a:p>
            <a:pPr>
              <a:spcBef>
                <a:spcPts val="0"/>
              </a:spcBef>
            </a:pPr>
            <a:r>
              <a:rPr lang="en-US" sz="2400" dirty="0" smtClean="0"/>
              <a:t>Harmonized methodologies for the prevention of torrential floods et regional level</a:t>
            </a:r>
            <a:r>
              <a:rPr lang="sr-Latn-RS" sz="2400" dirty="0" smtClean="0"/>
              <a:t>;</a:t>
            </a:r>
            <a:endParaRPr lang="en-US" sz="2400" dirty="0" smtClean="0"/>
          </a:p>
          <a:p>
            <a:pPr>
              <a:spcBef>
                <a:spcPts val="0"/>
              </a:spcBef>
            </a:pPr>
            <a:r>
              <a:rPr lang="sr-Latn-RS" sz="2400" dirty="0" smtClean="0"/>
              <a:t>H</a:t>
            </a:r>
            <a:r>
              <a:rPr lang="en-GB" sz="2400" dirty="0" err="1" smtClean="0"/>
              <a:t>igh</a:t>
            </a:r>
            <a:r>
              <a:rPr lang="en-GB" sz="2400" dirty="0" smtClean="0"/>
              <a:t> level of knowledge of employees' engineers and local government for erosion end torrent control</a:t>
            </a:r>
            <a:r>
              <a:rPr lang="sr-Latn-RS" sz="2400" dirty="0" smtClean="0"/>
              <a:t>.</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301" y="305748"/>
            <a:ext cx="10515600" cy="1325563"/>
          </a:xfrm>
        </p:spPr>
        <p:txBody>
          <a:bodyPr/>
          <a:lstStyle/>
          <a:p>
            <a:r>
              <a:rPr lang="en-GB" b="1" dirty="0"/>
              <a:t> Challenges encountered</a:t>
            </a:r>
            <a:endParaRPr lang="en-GB" dirty="0"/>
          </a:p>
        </p:txBody>
      </p:sp>
      <p:sp>
        <p:nvSpPr>
          <p:cNvPr id="7" name="Content Placeholder 6"/>
          <p:cNvSpPr>
            <a:spLocks noGrp="1"/>
          </p:cNvSpPr>
          <p:nvPr>
            <p:ph idx="1"/>
          </p:nvPr>
        </p:nvSpPr>
        <p:spPr>
          <a:xfrm>
            <a:off x="850076" y="1873126"/>
            <a:ext cx="10515600" cy="4351338"/>
          </a:xfrm>
        </p:spPr>
        <p:txBody>
          <a:bodyPr/>
          <a:lstStyle/>
          <a:p>
            <a:r>
              <a:rPr lang="sr-Latn-RS" dirty="0" smtClean="0"/>
              <a:t>Change of consortium</a:t>
            </a:r>
          </a:p>
          <a:p>
            <a:r>
              <a:rPr lang="sr-Latn-RS" dirty="0" smtClean="0"/>
              <a:t>Puraches of equipement</a:t>
            </a:r>
          </a:p>
          <a:p>
            <a:r>
              <a:rPr lang="sr-Latn-RS" dirty="0" smtClean="0"/>
              <a:t>Different national legislations</a:t>
            </a:r>
          </a:p>
          <a:p>
            <a:r>
              <a:rPr lang="sr-Latn-RS" dirty="0" smtClean="0"/>
              <a:t>....</a:t>
            </a:r>
            <a:endParaRPr lang="en-GB" dirty="0"/>
          </a:p>
        </p:txBody>
      </p:sp>
    </p:spTree>
    <p:extLst>
      <p:ext uri="{BB962C8B-B14F-4D97-AF65-F5344CB8AC3E}">
        <p14:creationId xmlns:p14="http://schemas.microsoft.com/office/powerpoint/2010/main" val="1718392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1329</TotalTime>
  <Words>949</Words>
  <Application>Microsoft Office PowerPoint</Application>
  <PresentationFormat>Widescreen</PresentationFormat>
  <Paragraphs>72</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Candara</vt:lpstr>
      <vt:lpstr>Office Theme</vt:lpstr>
      <vt:lpstr>Soil Erosion and Torrential Flood  Prevention: Curriculum Development at the Universities of Western Balkan Countries</vt:lpstr>
      <vt:lpstr>The idea/reason of the project</vt:lpstr>
      <vt:lpstr>PowerPoint Presentation</vt:lpstr>
      <vt:lpstr>SETOF Consorcium Partner country institutions</vt:lpstr>
      <vt:lpstr>PowerPoint Presentation</vt:lpstr>
      <vt:lpstr>Expected impact of the project</vt:lpstr>
      <vt:lpstr> Challenges encountered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Sinisa</dc:creator>
  <cp:lastModifiedBy>Aleksandar Baumgertel</cp:lastModifiedBy>
  <cp:revision>20</cp:revision>
  <dcterms:created xsi:type="dcterms:W3CDTF">2018-12-08T13:04:29Z</dcterms:created>
  <dcterms:modified xsi:type="dcterms:W3CDTF">2019-11-13T12:26:07Z</dcterms:modified>
</cp:coreProperties>
</file>