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8" r:id="rId2"/>
  </p:sldMasterIdLst>
  <p:notesMasterIdLst>
    <p:notesMasterId r:id="rId21"/>
  </p:notesMasterIdLst>
  <p:sldIdLst>
    <p:sldId id="256" r:id="rId3"/>
    <p:sldId id="544" r:id="rId4"/>
    <p:sldId id="535" r:id="rId5"/>
    <p:sldId id="534" r:id="rId6"/>
    <p:sldId id="568" r:id="rId7"/>
    <p:sldId id="537" r:id="rId8"/>
    <p:sldId id="569" r:id="rId9"/>
    <p:sldId id="570" r:id="rId10"/>
    <p:sldId id="571" r:id="rId11"/>
    <p:sldId id="573" r:id="rId12"/>
    <p:sldId id="574" r:id="rId13"/>
    <p:sldId id="572" r:id="rId14"/>
    <p:sldId id="575" r:id="rId15"/>
    <p:sldId id="576" r:id="rId16"/>
    <p:sldId id="564" r:id="rId17"/>
    <p:sldId id="565" r:id="rId18"/>
    <p:sldId id="577" r:id="rId19"/>
    <p:sldId id="578" r:id="rId2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andara" pitchFamily="34" charset="0"/>
        <a:ea typeface="+mn-ea"/>
        <a:cs typeface="Arial" charset="0"/>
      </a:defRPr>
    </a:lvl1pPr>
    <a:lvl2pPr marL="457200" algn="l" rtl="0" fontAlgn="base">
      <a:spcBef>
        <a:spcPct val="0"/>
      </a:spcBef>
      <a:spcAft>
        <a:spcPct val="0"/>
      </a:spcAft>
      <a:defRPr kern="1200">
        <a:solidFill>
          <a:schemeClr val="tx1"/>
        </a:solidFill>
        <a:latin typeface="Candara" pitchFamily="34" charset="0"/>
        <a:ea typeface="+mn-ea"/>
        <a:cs typeface="Arial" charset="0"/>
      </a:defRPr>
    </a:lvl2pPr>
    <a:lvl3pPr marL="914400" algn="l" rtl="0" fontAlgn="base">
      <a:spcBef>
        <a:spcPct val="0"/>
      </a:spcBef>
      <a:spcAft>
        <a:spcPct val="0"/>
      </a:spcAft>
      <a:defRPr kern="1200">
        <a:solidFill>
          <a:schemeClr val="tx1"/>
        </a:solidFill>
        <a:latin typeface="Candara" pitchFamily="34" charset="0"/>
        <a:ea typeface="+mn-ea"/>
        <a:cs typeface="Arial" charset="0"/>
      </a:defRPr>
    </a:lvl3pPr>
    <a:lvl4pPr marL="1371600" algn="l" rtl="0" fontAlgn="base">
      <a:spcBef>
        <a:spcPct val="0"/>
      </a:spcBef>
      <a:spcAft>
        <a:spcPct val="0"/>
      </a:spcAft>
      <a:defRPr kern="1200">
        <a:solidFill>
          <a:schemeClr val="tx1"/>
        </a:solidFill>
        <a:latin typeface="Candara" pitchFamily="34" charset="0"/>
        <a:ea typeface="+mn-ea"/>
        <a:cs typeface="Arial" charset="0"/>
      </a:defRPr>
    </a:lvl4pPr>
    <a:lvl5pPr marL="1828800" algn="l" rtl="0" fontAlgn="base">
      <a:spcBef>
        <a:spcPct val="0"/>
      </a:spcBef>
      <a:spcAft>
        <a:spcPct val="0"/>
      </a:spcAft>
      <a:defRPr kern="1200">
        <a:solidFill>
          <a:schemeClr val="tx1"/>
        </a:solidFill>
        <a:latin typeface="Candara" pitchFamily="34" charset="0"/>
        <a:ea typeface="+mn-ea"/>
        <a:cs typeface="Arial" charset="0"/>
      </a:defRPr>
    </a:lvl5pPr>
    <a:lvl6pPr marL="2286000" algn="l" defTabSz="914400" rtl="0" eaLnBrk="1" latinLnBrk="0" hangingPunct="1">
      <a:defRPr kern="1200">
        <a:solidFill>
          <a:schemeClr val="tx1"/>
        </a:solidFill>
        <a:latin typeface="Candara" pitchFamily="34" charset="0"/>
        <a:ea typeface="+mn-ea"/>
        <a:cs typeface="Arial" charset="0"/>
      </a:defRPr>
    </a:lvl6pPr>
    <a:lvl7pPr marL="2743200" algn="l" defTabSz="914400" rtl="0" eaLnBrk="1" latinLnBrk="0" hangingPunct="1">
      <a:defRPr kern="1200">
        <a:solidFill>
          <a:schemeClr val="tx1"/>
        </a:solidFill>
        <a:latin typeface="Candara" pitchFamily="34" charset="0"/>
        <a:ea typeface="+mn-ea"/>
        <a:cs typeface="Arial" charset="0"/>
      </a:defRPr>
    </a:lvl7pPr>
    <a:lvl8pPr marL="3200400" algn="l" defTabSz="914400" rtl="0" eaLnBrk="1" latinLnBrk="0" hangingPunct="1">
      <a:defRPr kern="1200">
        <a:solidFill>
          <a:schemeClr val="tx1"/>
        </a:solidFill>
        <a:latin typeface="Candara" pitchFamily="34" charset="0"/>
        <a:ea typeface="+mn-ea"/>
        <a:cs typeface="Arial" charset="0"/>
      </a:defRPr>
    </a:lvl8pPr>
    <a:lvl9pPr marL="3657600" algn="l" defTabSz="914400" rtl="0" eaLnBrk="1" latinLnBrk="0" hangingPunct="1">
      <a:defRPr kern="1200">
        <a:solidFill>
          <a:schemeClr val="tx1"/>
        </a:solidFill>
        <a:latin typeface="Candar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33CCFF"/>
    <a:srgbClr val="969696"/>
    <a:srgbClr val="E2C41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77" d="100"/>
          <a:sy n="77" d="100"/>
        </p:scale>
        <p:origin x="72" y="259"/>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58F7CB-71F3-49E7-85C0-E009AC5A0AAA}" type="datetimeFigureOut">
              <a:rPr lang="it-IT" smtClean="0"/>
              <a:pPr/>
              <a:t>18/11/2019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4521DF-3479-4874-A373-CA00062EA6C8}" type="slidenum">
              <a:rPr lang="it-IT" smtClean="0"/>
              <a:pPr/>
              <a:t>‹N›</a:t>
            </a:fld>
            <a:endParaRPr lang="it-IT"/>
          </a:p>
        </p:txBody>
      </p:sp>
    </p:spTree>
    <p:extLst>
      <p:ext uri="{BB962C8B-B14F-4D97-AF65-F5344CB8AC3E}">
        <p14:creationId xmlns:p14="http://schemas.microsoft.com/office/powerpoint/2010/main" val="3196322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r-Cyrl-R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r-Cyrl-RS"/>
          </a:p>
        </p:txBody>
      </p:sp>
      <p:sp>
        <p:nvSpPr>
          <p:cNvPr id="4" name="Date Placeholder 3"/>
          <p:cNvSpPr>
            <a:spLocks noGrp="1"/>
          </p:cNvSpPr>
          <p:nvPr>
            <p:ph type="dt" sz="half" idx="10"/>
          </p:nvPr>
        </p:nvSpPr>
        <p:spPr/>
        <p:txBody>
          <a:bodyPr/>
          <a:lstStyle>
            <a:lvl1pPr>
              <a:defRPr/>
            </a:lvl1pPr>
          </a:lstStyle>
          <a:p>
            <a:pPr>
              <a:defRPr/>
            </a:pPr>
            <a:fld id="{29E08690-93EF-444E-88F1-63A654B8533D}" type="datetimeFigureOut">
              <a:rPr lang="sr-Cyrl-RS"/>
              <a:pPr>
                <a:defRPr/>
              </a:pPr>
              <a:t>18.11.2019.</a:t>
            </a:fld>
            <a:endParaRPr lang="sr-Cyrl-RS"/>
          </a:p>
        </p:txBody>
      </p:sp>
      <p:sp>
        <p:nvSpPr>
          <p:cNvPr id="5" name="Footer Placeholder 4"/>
          <p:cNvSpPr>
            <a:spLocks noGrp="1"/>
          </p:cNvSpPr>
          <p:nvPr>
            <p:ph type="ftr" sz="quarter" idx="11"/>
          </p:nvPr>
        </p:nvSpPr>
        <p:spPr/>
        <p:txBody>
          <a:bodyPr/>
          <a:lstStyle>
            <a:lvl1pPr>
              <a:defRPr/>
            </a:lvl1pPr>
          </a:lstStyle>
          <a:p>
            <a:pPr>
              <a:defRPr/>
            </a:pPr>
            <a:endParaRPr lang="sr-Cyrl-RS"/>
          </a:p>
        </p:txBody>
      </p:sp>
      <p:sp>
        <p:nvSpPr>
          <p:cNvPr id="6" name="Slide Number Placeholder 5"/>
          <p:cNvSpPr>
            <a:spLocks noGrp="1"/>
          </p:cNvSpPr>
          <p:nvPr>
            <p:ph type="sldNum" sz="quarter" idx="12"/>
          </p:nvPr>
        </p:nvSpPr>
        <p:spPr/>
        <p:txBody>
          <a:bodyPr/>
          <a:lstStyle>
            <a:lvl1pPr>
              <a:defRPr/>
            </a:lvl1pPr>
          </a:lstStyle>
          <a:p>
            <a:pPr>
              <a:defRPr/>
            </a:pPr>
            <a:fld id="{B3BF8077-9DE4-404D-9467-127835481AED}" type="slidenum">
              <a:rPr lang="sr-Cyrl-RS" altLang="de-DE"/>
              <a:pPr>
                <a:defRPr/>
              </a:pPr>
              <a:t>‹N›</a:t>
            </a:fld>
            <a:endParaRPr lang="sr-Cyrl-RS"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Cyrl-RS"/>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Cyrl-RS"/>
          </a:p>
        </p:txBody>
      </p:sp>
      <p:sp>
        <p:nvSpPr>
          <p:cNvPr id="4" name="Date Placeholder 3"/>
          <p:cNvSpPr>
            <a:spLocks noGrp="1"/>
          </p:cNvSpPr>
          <p:nvPr>
            <p:ph type="dt" sz="half" idx="10"/>
          </p:nvPr>
        </p:nvSpPr>
        <p:spPr/>
        <p:txBody>
          <a:bodyPr/>
          <a:lstStyle>
            <a:lvl1pPr>
              <a:defRPr/>
            </a:lvl1pPr>
          </a:lstStyle>
          <a:p>
            <a:pPr>
              <a:defRPr/>
            </a:pPr>
            <a:fld id="{79CED6C1-0841-4E4A-8A8F-A7BAEF4E119A}" type="datetimeFigureOut">
              <a:rPr lang="sr-Cyrl-RS"/>
              <a:pPr>
                <a:defRPr/>
              </a:pPr>
              <a:t>18.11.2019.</a:t>
            </a:fld>
            <a:endParaRPr lang="sr-Cyrl-RS"/>
          </a:p>
        </p:txBody>
      </p:sp>
      <p:sp>
        <p:nvSpPr>
          <p:cNvPr id="5" name="Footer Placeholder 4"/>
          <p:cNvSpPr>
            <a:spLocks noGrp="1"/>
          </p:cNvSpPr>
          <p:nvPr>
            <p:ph type="ftr" sz="quarter" idx="11"/>
          </p:nvPr>
        </p:nvSpPr>
        <p:spPr/>
        <p:txBody>
          <a:bodyPr/>
          <a:lstStyle>
            <a:lvl1pPr>
              <a:defRPr/>
            </a:lvl1pPr>
          </a:lstStyle>
          <a:p>
            <a:pPr>
              <a:defRPr/>
            </a:pPr>
            <a:endParaRPr lang="sr-Cyrl-RS"/>
          </a:p>
        </p:txBody>
      </p:sp>
      <p:sp>
        <p:nvSpPr>
          <p:cNvPr id="6" name="Slide Number Placeholder 5"/>
          <p:cNvSpPr>
            <a:spLocks noGrp="1"/>
          </p:cNvSpPr>
          <p:nvPr>
            <p:ph type="sldNum" sz="quarter" idx="12"/>
          </p:nvPr>
        </p:nvSpPr>
        <p:spPr/>
        <p:txBody>
          <a:bodyPr/>
          <a:lstStyle>
            <a:lvl1pPr>
              <a:defRPr/>
            </a:lvl1pPr>
          </a:lstStyle>
          <a:p>
            <a:pPr>
              <a:defRPr/>
            </a:pPr>
            <a:fld id="{8BDC0A2E-59F9-4B5C-9F25-637A4FE5EACF}" type="slidenum">
              <a:rPr lang="sr-Cyrl-RS" altLang="de-DE"/>
              <a:pPr>
                <a:defRPr/>
              </a:pPr>
              <a:t>‹N›</a:t>
            </a:fld>
            <a:endParaRPr lang="sr-Cyrl-RS" alt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sr-Cyrl-R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Cyrl-RS"/>
          </a:p>
        </p:txBody>
      </p:sp>
      <p:sp>
        <p:nvSpPr>
          <p:cNvPr id="4" name="Date Placeholder 3"/>
          <p:cNvSpPr>
            <a:spLocks noGrp="1"/>
          </p:cNvSpPr>
          <p:nvPr>
            <p:ph type="dt" sz="half" idx="10"/>
          </p:nvPr>
        </p:nvSpPr>
        <p:spPr/>
        <p:txBody>
          <a:bodyPr/>
          <a:lstStyle>
            <a:lvl1pPr>
              <a:defRPr/>
            </a:lvl1pPr>
          </a:lstStyle>
          <a:p>
            <a:pPr>
              <a:defRPr/>
            </a:pPr>
            <a:fld id="{068F7925-D48A-472A-8C8A-ED6D3FAB6669}" type="datetimeFigureOut">
              <a:rPr lang="sr-Cyrl-RS"/>
              <a:pPr>
                <a:defRPr/>
              </a:pPr>
              <a:t>18.11.2019.</a:t>
            </a:fld>
            <a:endParaRPr lang="sr-Cyrl-RS"/>
          </a:p>
        </p:txBody>
      </p:sp>
      <p:sp>
        <p:nvSpPr>
          <p:cNvPr id="5" name="Footer Placeholder 4"/>
          <p:cNvSpPr>
            <a:spLocks noGrp="1"/>
          </p:cNvSpPr>
          <p:nvPr>
            <p:ph type="ftr" sz="quarter" idx="11"/>
          </p:nvPr>
        </p:nvSpPr>
        <p:spPr/>
        <p:txBody>
          <a:bodyPr/>
          <a:lstStyle>
            <a:lvl1pPr>
              <a:defRPr/>
            </a:lvl1pPr>
          </a:lstStyle>
          <a:p>
            <a:pPr>
              <a:defRPr/>
            </a:pPr>
            <a:endParaRPr lang="sr-Cyrl-RS"/>
          </a:p>
        </p:txBody>
      </p:sp>
      <p:sp>
        <p:nvSpPr>
          <p:cNvPr id="6" name="Slide Number Placeholder 5"/>
          <p:cNvSpPr>
            <a:spLocks noGrp="1"/>
          </p:cNvSpPr>
          <p:nvPr>
            <p:ph type="sldNum" sz="quarter" idx="12"/>
          </p:nvPr>
        </p:nvSpPr>
        <p:spPr/>
        <p:txBody>
          <a:bodyPr/>
          <a:lstStyle>
            <a:lvl1pPr>
              <a:defRPr/>
            </a:lvl1pPr>
          </a:lstStyle>
          <a:p>
            <a:pPr>
              <a:defRPr/>
            </a:pPr>
            <a:fld id="{A4310CB0-7479-4731-BF08-2592CC643DAC}" type="slidenum">
              <a:rPr lang="sr-Cyrl-RS" altLang="de-DE"/>
              <a:pPr>
                <a:defRPr/>
              </a:pPr>
              <a:t>‹N›</a:t>
            </a:fld>
            <a:endParaRPr lang="sr-Cyrl-RS" alt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a:prstGeom prst="rect">
            <a:avLst/>
          </a:prstGeo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Tree>
    <p:extLst>
      <p:ext uri="{BB962C8B-B14F-4D97-AF65-F5344CB8AC3E}">
        <p14:creationId xmlns:p14="http://schemas.microsoft.com/office/powerpoint/2010/main" val="111353680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a:prstGeom prst="rect">
            <a:avLst/>
          </a:prstGeom>
        </p:spPr>
        <p:txBody>
          <a:bodyPr/>
          <a:lstStyle/>
          <a:p>
            <a:r>
              <a:rPr lang="it-IT"/>
              <a:t>Fare clic per modificare lo stile del titolo</a:t>
            </a:r>
          </a:p>
        </p:txBody>
      </p:sp>
      <p:sp>
        <p:nvSpPr>
          <p:cNvPr id="3" name="Segnaposto contenuto 2"/>
          <p:cNvSpPr>
            <a:spLocks noGrp="1"/>
          </p:cNvSpPr>
          <p:nvPr>
            <p:ph idx="1"/>
          </p:nvPr>
        </p:nvSpPr>
        <p:spPr>
          <a:xfrm>
            <a:off x="609600" y="1600201"/>
            <a:ext cx="10972800" cy="4525963"/>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04926721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Tree>
    <p:extLst>
      <p:ext uri="{BB962C8B-B14F-4D97-AF65-F5344CB8AC3E}">
        <p14:creationId xmlns:p14="http://schemas.microsoft.com/office/powerpoint/2010/main" val="387114224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a:prstGeom prst="rect">
            <a:avLst/>
          </a:prstGeom>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90813414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a:prstGeom prst="rect">
            <a:avLst/>
          </a:prstGeo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01234908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a:prstGeom prst="rect">
            <a:avLst/>
          </a:prstGeom>
        </p:spPr>
        <p:txBody>
          <a:bodyPr/>
          <a:lstStyle/>
          <a:p>
            <a:r>
              <a:rPr lang="it-IT"/>
              <a:t>Fare clic per modificare lo stile del titolo</a:t>
            </a:r>
          </a:p>
        </p:txBody>
      </p:sp>
    </p:spTree>
    <p:extLst>
      <p:ext uri="{BB962C8B-B14F-4D97-AF65-F5344CB8AC3E}">
        <p14:creationId xmlns:p14="http://schemas.microsoft.com/office/powerpoint/2010/main" val="298251782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21816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a:prstGeom prst="rect">
            <a:avLst/>
          </a:prstGeo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136745217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Cyrl-R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Cyrl-RS"/>
          </a:p>
        </p:txBody>
      </p:sp>
      <p:sp>
        <p:nvSpPr>
          <p:cNvPr id="4" name="Date Placeholder 3"/>
          <p:cNvSpPr>
            <a:spLocks noGrp="1"/>
          </p:cNvSpPr>
          <p:nvPr>
            <p:ph type="dt" sz="half" idx="10"/>
          </p:nvPr>
        </p:nvSpPr>
        <p:spPr/>
        <p:txBody>
          <a:bodyPr/>
          <a:lstStyle>
            <a:lvl1pPr>
              <a:defRPr/>
            </a:lvl1pPr>
          </a:lstStyle>
          <a:p>
            <a:pPr>
              <a:defRPr/>
            </a:pPr>
            <a:fld id="{5889CD48-F645-462B-9EE6-492241F0C61A}" type="datetimeFigureOut">
              <a:rPr lang="sr-Cyrl-RS"/>
              <a:pPr>
                <a:defRPr/>
              </a:pPr>
              <a:t>18.11.2019.</a:t>
            </a:fld>
            <a:endParaRPr lang="sr-Cyrl-RS"/>
          </a:p>
        </p:txBody>
      </p:sp>
      <p:sp>
        <p:nvSpPr>
          <p:cNvPr id="5" name="Footer Placeholder 4"/>
          <p:cNvSpPr>
            <a:spLocks noGrp="1"/>
          </p:cNvSpPr>
          <p:nvPr>
            <p:ph type="ftr" sz="quarter" idx="11"/>
          </p:nvPr>
        </p:nvSpPr>
        <p:spPr/>
        <p:txBody>
          <a:bodyPr/>
          <a:lstStyle>
            <a:lvl1pPr>
              <a:defRPr/>
            </a:lvl1pPr>
          </a:lstStyle>
          <a:p>
            <a:pPr>
              <a:defRPr/>
            </a:pPr>
            <a:endParaRPr lang="sr-Cyrl-RS"/>
          </a:p>
        </p:txBody>
      </p:sp>
      <p:sp>
        <p:nvSpPr>
          <p:cNvPr id="6" name="Slide Number Placeholder 5"/>
          <p:cNvSpPr>
            <a:spLocks noGrp="1"/>
          </p:cNvSpPr>
          <p:nvPr>
            <p:ph type="sldNum" sz="quarter" idx="12"/>
          </p:nvPr>
        </p:nvSpPr>
        <p:spPr/>
        <p:txBody>
          <a:bodyPr/>
          <a:lstStyle>
            <a:lvl1pPr>
              <a:defRPr/>
            </a:lvl1pPr>
          </a:lstStyle>
          <a:p>
            <a:pPr>
              <a:defRPr/>
            </a:pPr>
            <a:fld id="{EE590FFF-F05C-4B93-A555-E4A6AE4BD5E7}" type="slidenum">
              <a:rPr lang="sr-Cyrl-RS" altLang="de-DE"/>
              <a:pPr>
                <a:defRPr/>
              </a:pPr>
              <a:t>‹N›</a:t>
            </a:fld>
            <a:endParaRPr lang="sr-Cyrl-RS" alt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a:prstGeom prst="rect">
            <a:avLst/>
          </a:prstGeo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54521293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a:prstGeom prst="rect">
            <a:avLst/>
          </a:prstGeom>
        </p:spPr>
        <p:txBody>
          <a:bodyPr/>
          <a:lstStyle/>
          <a:p>
            <a:r>
              <a:rPr lang="it-IT"/>
              <a:t>Fare clic per modificare lo stile del titolo</a:t>
            </a:r>
          </a:p>
        </p:txBody>
      </p:sp>
      <p:sp>
        <p:nvSpPr>
          <p:cNvPr id="3" name="Segnaposto testo verticale 2"/>
          <p:cNvSpPr>
            <a:spLocks noGrp="1"/>
          </p:cNvSpPr>
          <p:nvPr>
            <p:ph type="body" orient="vert" idx="1"/>
          </p:nvPr>
        </p:nvSpPr>
        <p:spPr>
          <a:xfrm>
            <a:off x="609600" y="1600201"/>
            <a:ext cx="10972800" cy="4525963"/>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40506890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a:prstGeom prst="rect">
            <a:avLst/>
          </a:prstGeo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7630621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r-Cyrl-R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1639756-8A76-4363-AB74-944E3EBEEAD4}" type="datetimeFigureOut">
              <a:rPr lang="sr-Cyrl-RS"/>
              <a:pPr>
                <a:defRPr/>
              </a:pPr>
              <a:t>18.11.2019.</a:t>
            </a:fld>
            <a:endParaRPr lang="sr-Cyrl-RS"/>
          </a:p>
        </p:txBody>
      </p:sp>
      <p:sp>
        <p:nvSpPr>
          <p:cNvPr id="5" name="Footer Placeholder 4"/>
          <p:cNvSpPr>
            <a:spLocks noGrp="1"/>
          </p:cNvSpPr>
          <p:nvPr>
            <p:ph type="ftr" sz="quarter" idx="11"/>
          </p:nvPr>
        </p:nvSpPr>
        <p:spPr/>
        <p:txBody>
          <a:bodyPr/>
          <a:lstStyle>
            <a:lvl1pPr>
              <a:defRPr/>
            </a:lvl1pPr>
          </a:lstStyle>
          <a:p>
            <a:pPr>
              <a:defRPr/>
            </a:pPr>
            <a:endParaRPr lang="sr-Cyrl-RS"/>
          </a:p>
        </p:txBody>
      </p:sp>
      <p:sp>
        <p:nvSpPr>
          <p:cNvPr id="6" name="Slide Number Placeholder 5"/>
          <p:cNvSpPr>
            <a:spLocks noGrp="1"/>
          </p:cNvSpPr>
          <p:nvPr>
            <p:ph type="sldNum" sz="quarter" idx="12"/>
          </p:nvPr>
        </p:nvSpPr>
        <p:spPr/>
        <p:txBody>
          <a:bodyPr/>
          <a:lstStyle>
            <a:lvl1pPr>
              <a:defRPr/>
            </a:lvl1pPr>
          </a:lstStyle>
          <a:p>
            <a:pPr>
              <a:defRPr/>
            </a:pPr>
            <a:fld id="{1CB31814-B012-4C65-AF98-B2926DA2D12C}" type="slidenum">
              <a:rPr lang="sr-Cyrl-RS" altLang="de-DE"/>
              <a:pPr>
                <a:defRPr/>
              </a:pPr>
              <a:t>‹N›</a:t>
            </a:fld>
            <a:endParaRPr lang="sr-Cyrl-RS" alt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Cyrl-R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Cyrl-R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Cyrl-RS"/>
          </a:p>
        </p:txBody>
      </p:sp>
      <p:sp>
        <p:nvSpPr>
          <p:cNvPr id="5" name="Date Placeholder 3"/>
          <p:cNvSpPr>
            <a:spLocks noGrp="1"/>
          </p:cNvSpPr>
          <p:nvPr>
            <p:ph type="dt" sz="half" idx="10"/>
          </p:nvPr>
        </p:nvSpPr>
        <p:spPr/>
        <p:txBody>
          <a:bodyPr/>
          <a:lstStyle>
            <a:lvl1pPr>
              <a:defRPr/>
            </a:lvl1pPr>
          </a:lstStyle>
          <a:p>
            <a:pPr>
              <a:defRPr/>
            </a:pPr>
            <a:fld id="{1A3029C3-C114-4ACC-A877-9399AA93B5EC}" type="datetimeFigureOut">
              <a:rPr lang="sr-Cyrl-RS"/>
              <a:pPr>
                <a:defRPr/>
              </a:pPr>
              <a:t>18.11.2019.</a:t>
            </a:fld>
            <a:endParaRPr lang="sr-Cyrl-RS"/>
          </a:p>
        </p:txBody>
      </p:sp>
      <p:sp>
        <p:nvSpPr>
          <p:cNvPr id="6" name="Footer Placeholder 4"/>
          <p:cNvSpPr>
            <a:spLocks noGrp="1"/>
          </p:cNvSpPr>
          <p:nvPr>
            <p:ph type="ftr" sz="quarter" idx="11"/>
          </p:nvPr>
        </p:nvSpPr>
        <p:spPr/>
        <p:txBody>
          <a:bodyPr/>
          <a:lstStyle>
            <a:lvl1pPr>
              <a:defRPr/>
            </a:lvl1pPr>
          </a:lstStyle>
          <a:p>
            <a:pPr>
              <a:defRPr/>
            </a:pPr>
            <a:endParaRPr lang="sr-Cyrl-RS"/>
          </a:p>
        </p:txBody>
      </p:sp>
      <p:sp>
        <p:nvSpPr>
          <p:cNvPr id="7" name="Slide Number Placeholder 5"/>
          <p:cNvSpPr>
            <a:spLocks noGrp="1"/>
          </p:cNvSpPr>
          <p:nvPr>
            <p:ph type="sldNum" sz="quarter" idx="12"/>
          </p:nvPr>
        </p:nvSpPr>
        <p:spPr/>
        <p:txBody>
          <a:bodyPr/>
          <a:lstStyle>
            <a:lvl1pPr>
              <a:defRPr/>
            </a:lvl1pPr>
          </a:lstStyle>
          <a:p>
            <a:pPr>
              <a:defRPr/>
            </a:pPr>
            <a:fld id="{0C1DEED3-5180-4811-8310-B79434CB574C}" type="slidenum">
              <a:rPr lang="sr-Cyrl-RS" altLang="de-DE"/>
              <a:pPr>
                <a:defRPr/>
              </a:pPr>
              <a:t>‹N›</a:t>
            </a:fld>
            <a:endParaRPr lang="sr-Cyrl-RS" alt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47406" y="365125"/>
            <a:ext cx="7607981" cy="1325563"/>
          </a:xfrm>
        </p:spPr>
        <p:txBody>
          <a:bodyPr/>
          <a:lstStyle/>
          <a:p>
            <a:r>
              <a:rPr lang="en-US" dirty="0"/>
              <a:t>Click to edit Master title style</a:t>
            </a:r>
            <a:endParaRPr lang="sr-Cyrl-R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Cyrl-R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Cyrl-RS"/>
          </a:p>
        </p:txBody>
      </p:sp>
      <p:sp>
        <p:nvSpPr>
          <p:cNvPr id="7" name="Date Placeholder 3"/>
          <p:cNvSpPr>
            <a:spLocks noGrp="1"/>
          </p:cNvSpPr>
          <p:nvPr>
            <p:ph type="dt" sz="half" idx="10"/>
          </p:nvPr>
        </p:nvSpPr>
        <p:spPr/>
        <p:txBody>
          <a:bodyPr/>
          <a:lstStyle>
            <a:lvl1pPr>
              <a:defRPr/>
            </a:lvl1pPr>
          </a:lstStyle>
          <a:p>
            <a:pPr>
              <a:defRPr/>
            </a:pPr>
            <a:fld id="{17E2E529-AF04-400E-92A9-610A212307FB}" type="datetimeFigureOut">
              <a:rPr lang="sr-Cyrl-RS"/>
              <a:pPr>
                <a:defRPr/>
              </a:pPr>
              <a:t>18.11.2019.</a:t>
            </a:fld>
            <a:endParaRPr lang="sr-Cyrl-RS"/>
          </a:p>
        </p:txBody>
      </p:sp>
      <p:sp>
        <p:nvSpPr>
          <p:cNvPr id="8" name="Footer Placeholder 4"/>
          <p:cNvSpPr>
            <a:spLocks noGrp="1"/>
          </p:cNvSpPr>
          <p:nvPr>
            <p:ph type="ftr" sz="quarter" idx="11"/>
          </p:nvPr>
        </p:nvSpPr>
        <p:spPr/>
        <p:txBody>
          <a:bodyPr/>
          <a:lstStyle>
            <a:lvl1pPr>
              <a:defRPr/>
            </a:lvl1pPr>
          </a:lstStyle>
          <a:p>
            <a:pPr>
              <a:defRPr/>
            </a:pPr>
            <a:endParaRPr lang="sr-Cyrl-RS"/>
          </a:p>
        </p:txBody>
      </p:sp>
      <p:sp>
        <p:nvSpPr>
          <p:cNvPr id="9" name="Slide Number Placeholder 5"/>
          <p:cNvSpPr>
            <a:spLocks noGrp="1"/>
          </p:cNvSpPr>
          <p:nvPr>
            <p:ph type="sldNum" sz="quarter" idx="12"/>
          </p:nvPr>
        </p:nvSpPr>
        <p:spPr/>
        <p:txBody>
          <a:bodyPr/>
          <a:lstStyle>
            <a:lvl1pPr>
              <a:defRPr/>
            </a:lvl1pPr>
          </a:lstStyle>
          <a:p>
            <a:pPr>
              <a:defRPr/>
            </a:pPr>
            <a:fld id="{56596884-A5B5-40F5-B646-7E64A4A2A15D}" type="slidenum">
              <a:rPr lang="sr-Cyrl-RS" altLang="de-DE"/>
              <a:pPr>
                <a:defRPr/>
              </a:pPr>
              <a:t>‹N›</a:t>
            </a:fld>
            <a:endParaRPr lang="sr-Cyrl-RS" alt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Cyrl-RS"/>
          </a:p>
        </p:txBody>
      </p:sp>
      <p:sp>
        <p:nvSpPr>
          <p:cNvPr id="3" name="Date Placeholder 3"/>
          <p:cNvSpPr>
            <a:spLocks noGrp="1"/>
          </p:cNvSpPr>
          <p:nvPr>
            <p:ph type="dt" sz="half" idx="10"/>
          </p:nvPr>
        </p:nvSpPr>
        <p:spPr/>
        <p:txBody>
          <a:bodyPr/>
          <a:lstStyle>
            <a:lvl1pPr>
              <a:defRPr/>
            </a:lvl1pPr>
          </a:lstStyle>
          <a:p>
            <a:pPr>
              <a:defRPr/>
            </a:pPr>
            <a:fld id="{15E077C4-5D39-4FA7-91EC-5C4FBF952F65}" type="datetimeFigureOut">
              <a:rPr lang="sr-Cyrl-RS"/>
              <a:pPr>
                <a:defRPr/>
              </a:pPr>
              <a:t>18.11.2019.</a:t>
            </a:fld>
            <a:endParaRPr lang="sr-Cyrl-RS"/>
          </a:p>
        </p:txBody>
      </p:sp>
      <p:sp>
        <p:nvSpPr>
          <p:cNvPr id="4" name="Footer Placeholder 4"/>
          <p:cNvSpPr>
            <a:spLocks noGrp="1"/>
          </p:cNvSpPr>
          <p:nvPr>
            <p:ph type="ftr" sz="quarter" idx="11"/>
          </p:nvPr>
        </p:nvSpPr>
        <p:spPr/>
        <p:txBody>
          <a:bodyPr/>
          <a:lstStyle>
            <a:lvl1pPr>
              <a:defRPr/>
            </a:lvl1pPr>
          </a:lstStyle>
          <a:p>
            <a:pPr>
              <a:defRPr/>
            </a:pPr>
            <a:endParaRPr lang="sr-Cyrl-RS"/>
          </a:p>
        </p:txBody>
      </p:sp>
      <p:sp>
        <p:nvSpPr>
          <p:cNvPr id="5" name="Slide Number Placeholder 5"/>
          <p:cNvSpPr>
            <a:spLocks noGrp="1"/>
          </p:cNvSpPr>
          <p:nvPr>
            <p:ph type="sldNum" sz="quarter" idx="12"/>
          </p:nvPr>
        </p:nvSpPr>
        <p:spPr/>
        <p:txBody>
          <a:bodyPr/>
          <a:lstStyle>
            <a:lvl1pPr>
              <a:defRPr/>
            </a:lvl1pPr>
          </a:lstStyle>
          <a:p>
            <a:pPr>
              <a:defRPr/>
            </a:pPr>
            <a:fld id="{264970AE-6225-4377-9569-4976447F9424}" type="slidenum">
              <a:rPr lang="sr-Cyrl-RS" altLang="de-DE"/>
              <a:pPr>
                <a:defRPr/>
              </a:pPr>
              <a:t>‹N›</a:t>
            </a:fld>
            <a:endParaRPr lang="sr-Cyrl-RS" alt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16040D5-A87E-4EB7-8B5D-6DA9715A0FCF}" type="datetimeFigureOut">
              <a:rPr lang="sr-Cyrl-RS"/>
              <a:pPr>
                <a:defRPr/>
              </a:pPr>
              <a:t>18.11.2019.</a:t>
            </a:fld>
            <a:endParaRPr lang="sr-Cyrl-RS"/>
          </a:p>
        </p:txBody>
      </p:sp>
      <p:sp>
        <p:nvSpPr>
          <p:cNvPr id="3" name="Footer Placeholder 4"/>
          <p:cNvSpPr>
            <a:spLocks noGrp="1"/>
          </p:cNvSpPr>
          <p:nvPr>
            <p:ph type="ftr" sz="quarter" idx="11"/>
          </p:nvPr>
        </p:nvSpPr>
        <p:spPr/>
        <p:txBody>
          <a:bodyPr/>
          <a:lstStyle>
            <a:lvl1pPr>
              <a:defRPr/>
            </a:lvl1pPr>
          </a:lstStyle>
          <a:p>
            <a:pPr>
              <a:defRPr/>
            </a:pPr>
            <a:endParaRPr lang="sr-Cyrl-RS"/>
          </a:p>
        </p:txBody>
      </p:sp>
      <p:sp>
        <p:nvSpPr>
          <p:cNvPr id="4" name="Slide Number Placeholder 5"/>
          <p:cNvSpPr>
            <a:spLocks noGrp="1"/>
          </p:cNvSpPr>
          <p:nvPr>
            <p:ph type="sldNum" sz="quarter" idx="12"/>
          </p:nvPr>
        </p:nvSpPr>
        <p:spPr/>
        <p:txBody>
          <a:bodyPr/>
          <a:lstStyle>
            <a:lvl1pPr>
              <a:defRPr/>
            </a:lvl1pPr>
          </a:lstStyle>
          <a:p>
            <a:pPr>
              <a:defRPr/>
            </a:pPr>
            <a:fld id="{D89ED62D-D425-4B58-8C36-7608D9DDA154}" type="slidenum">
              <a:rPr lang="sr-Cyrl-RS" altLang="de-DE"/>
              <a:pPr>
                <a:defRPr/>
              </a:pPr>
              <a:t>‹N›</a:t>
            </a:fld>
            <a:endParaRPr lang="sr-Cyrl-RS" alt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Cyrl-R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Cyrl-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36DBBE6-1E49-4CBF-B3DE-D11F53A97B9C}" type="datetimeFigureOut">
              <a:rPr lang="sr-Cyrl-RS"/>
              <a:pPr>
                <a:defRPr/>
              </a:pPr>
              <a:t>18.11.2019.</a:t>
            </a:fld>
            <a:endParaRPr lang="sr-Cyrl-RS"/>
          </a:p>
        </p:txBody>
      </p:sp>
      <p:sp>
        <p:nvSpPr>
          <p:cNvPr id="6" name="Footer Placeholder 4"/>
          <p:cNvSpPr>
            <a:spLocks noGrp="1"/>
          </p:cNvSpPr>
          <p:nvPr>
            <p:ph type="ftr" sz="quarter" idx="11"/>
          </p:nvPr>
        </p:nvSpPr>
        <p:spPr/>
        <p:txBody>
          <a:bodyPr/>
          <a:lstStyle>
            <a:lvl1pPr>
              <a:defRPr/>
            </a:lvl1pPr>
          </a:lstStyle>
          <a:p>
            <a:pPr>
              <a:defRPr/>
            </a:pPr>
            <a:endParaRPr lang="sr-Cyrl-RS"/>
          </a:p>
        </p:txBody>
      </p:sp>
      <p:sp>
        <p:nvSpPr>
          <p:cNvPr id="7" name="Slide Number Placeholder 5"/>
          <p:cNvSpPr>
            <a:spLocks noGrp="1"/>
          </p:cNvSpPr>
          <p:nvPr>
            <p:ph type="sldNum" sz="quarter" idx="12"/>
          </p:nvPr>
        </p:nvSpPr>
        <p:spPr/>
        <p:txBody>
          <a:bodyPr/>
          <a:lstStyle>
            <a:lvl1pPr>
              <a:defRPr/>
            </a:lvl1pPr>
          </a:lstStyle>
          <a:p>
            <a:pPr>
              <a:defRPr/>
            </a:pPr>
            <a:fld id="{C5EEDA1C-28EE-4CB2-B1CE-F87F3FDA8959}" type="slidenum">
              <a:rPr lang="sr-Cyrl-RS" altLang="de-DE"/>
              <a:pPr>
                <a:defRPr/>
              </a:pPr>
              <a:t>‹N›</a:t>
            </a:fld>
            <a:endParaRPr lang="sr-Cyrl-RS" alt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Cyrl-R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r-Cyrl-R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7A5F279-D8A7-45DF-83EC-974492353D17}" type="datetimeFigureOut">
              <a:rPr lang="sr-Cyrl-RS"/>
              <a:pPr>
                <a:defRPr/>
              </a:pPr>
              <a:t>18.11.2019.</a:t>
            </a:fld>
            <a:endParaRPr lang="sr-Cyrl-RS"/>
          </a:p>
        </p:txBody>
      </p:sp>
      <p:sp>
        <p:nvSpPr>
          <p:cNvPr id="6" name="Footer Placeholder 4"/>
          <p:cNvSpPr>
            <a:spLocks noGrp="1"/>
          </p:cNvSpPr>
          <p:nvPr>
            <p:ph type="ftr" sz="quarter" idx="11"/>
          </p:nvPr>
        </p:nvSpPr>
        <p:spPr/>
        <p:txBody>
          <a:bodyPr/>
          <a:lstStyle>
            <a:lvl1pPr>
              <a:defRPr/>
            </a:lvl1pPr>
          </a:lstStyle>
          <a:p>
            <a:pPr>
              <a:defRPr/>
            </a:pPr>
            <a:endParaRPr lang="sr-Cyrl-RS"/>
          </a:p>
        </p:txBody>
      </p:sp>
      <p:sp>
        <p:nvSpPr>
          <p:cNvPr id="7" name="Slide Number Placeholder 5"/>
          <p:cNvSpPr>
            <a:spLocks noGrp="1"/>
          </p:cNvSpPr>
          <p:nvPr>
            <p:ph type="sldNum" sz="quarter" idx="12"/>
          </p:nvPr>
        </p:nvSpPr>
        <p:spPr/>
        <p:txBody>
          <a:bodyPr/>
          <a:lstStyle>
            <a:lvl1pPr>
              <a:defRPr/>
            </a:lvl1pPr>
          </a:lstStyle>
          <a:p>
            <a:pPr>
              <a:defRPr/>
            </a:pPr>
            <a:fld id="{C310FB94-E555-4587-A357-6370BBBFAD6F}" type="slidenum">
              <a:rPr lang="sr-Cyrl-RS" altLang="de-DE"/>
              <a:pPr>
                <a:defRPr/>
              </a:pPr>
              <a:t>‹N›</a:t>
            </a:fld>
            <a:endParaRPr lang="sr-Cyrl-RS" alt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813175" y="384175"/>
            <a:ext cx="7559675"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de-DE"/>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de-DE"/>
              <a:t>Click to edit Master text styles</a:t>
            </a:r>
          </a:p>
          <a:p>
            <a:pPr lvl="1"/>
            <a:r>
              <a:rPr lang="en-US" altLang="de-DE"/>
              <a:t>Second level</a:t>
            </a:r>
          </a:p>
          <a:p>
            <a:pPr lvl="2"/>
            <a:r>
              <a:rPr lang="en-US" altLang="de-DE"/>
              <a:t>Third level</a:t>
            </a:r>
          </a:p>
          <a:p>
            <a:pPr lvl="3"/>
            <a:r>
              <a:rPr lang="en-US" altLang="de-DE"/>
              <a:t>Fourth level</a:t>
            </a:r>
          </a:p>
          <a:p>
            <a:pPr lvl="4"/>
            <a:r>
              <a:rPr lang="en-US" altLang="de-DE"/>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7386D2C-2A80-408A-A9CB-E2B6EA2D2E2B}" type="datetimeFigureOut">
              <a:rPr lang="sr-Cyrl-RS"/>
              <a:pPr>
                <a:defRPr/>
              </a:pPr>
              <a:t>18.11.2019.</a:t>
            </a:fld>
            <a:endParaRPr lang="sr-Cyrl-R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sr-Cyrl-R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mn-cs"/>
              </a:defRPr>
            </a:lvl1pPr>
          </a:lstStyle>
          <a:p>
            <a:pPr>
              <a:defRPr/>
            </a:pPr>
            <a:fld id="{901DCA0E-8FD8-44A7-A791-2D2737E41514}" type="slidenum">
              <a:rPr lang="sr-Cyrl-RS" altLang="de-DE"/>
              <a:pPr>
                <a:defRPr/>
              </a:pPr>
              <a:t>‹N›</a:t>
            </a:fld>
            <a:endParaRPr lang="sr-Cyrl-RS" altLang="de-DE"/>
          </a:p>
        </p:txBody>
      </p:sp>
    </p:spTree>
  </p:cSld>
  <p:clrMap bg1="lt1" tx1="dk1" bg2="lt2" tx2="dk2" accent1="accent1" accent2="accent2" accent3="accent3" accent4="accent4" accent5="accent5" accent6="accent6" hlink="hlink" folHlink="folHlink"/>
  <p:sldLayoutIdLst>
    <p:sldLayoutId id="2147483707"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ndara" pitchFamily="34" charset="0"/>
        </a:defRPr>
      </a:lvl2pPr>
      <a:lvl3pPr algn="l" rtl="0" eaLnBrk="0" fontAlgn="base" hangingPunct="0">
        <a:lnSpc>
          <a:spcPct val="90000"/>
        </a:lnSpc>
        <a:spcBef>
          <a:spcPct val="0"/>
        </a:spcBef>
        <a:spcAft>
          <a:spcPct val="0"/>
        </a:spcAft>
        <a:defRPr sz="4400">
          <a:solidFill>
            <a:schemeClr val="tx1"/>
          </a:solidFill>
          <a:latin typeface="Candara" pitchFamily="34" charset="0"/>
        </a:defRPr>
      </a:lvl3pPr>
      <a:lvl4pPr algn="l" rtl="0" eaLnBrk="0" fontAlgn="base" hangingPunct="0">
        <a:lnSpc>
          <a:spcPct val="90000"/>
        </a:lnSpc>
        <a:spcBef>
          <a:spcPct val="0"/>
        </a:spcBef>
        <a:spcAft>
          <a:spcPct val="0"/>
        </a:spcAft>
        <a:defRPr sz="4400">
          <a:solidFill>
            <a:schemeClr val="tx1"/>
          </a:solidFill>
          <a:latin typeface="Candara" pitchFamily="34" charset="0"/>
        </a:defRPr>
      </a:lvl4pPr>
      <a:lvl5pPr algn="l" rtl="0" eaLnBrk="0" fontAlgn="base" hangingPunct="0">
        <a:lnSpc>
          <a:spcPct val="90000"/>
        </a:lnSpc>
        <a:spcBef>
          <a:spcPct val="0"/>
        </a:spcBef>
        <a:spcAft>
          <a:spcPct val="0"/>
        </a:spcAft>
        <a:defRPr sz="4400">
          <a:solidFill>
            <a:schemeClr val="tx1"/>
          </a:solidFill>
          <a:latin typeface="Candara" pitchFamily="34" charset="0"/>
        </a:defRPr>
      </a:lvl5pPr>
      <a:lvl6pPr marL="457200" algn="l" rtl="0" fontAlgn="base">
        <a:lnSpc>
          <a:spcPct val="90000"/>
        </a:lnSpc>
        <a:spcBef>
          <a:spcPct val="0"/>
        </a:spcBef>
        <a:spcAft>
          <a:spcPct val="0"/>
        </a:spcAft>
        <a:defRPr sz="4400">
          <a:solidFill>
            <a:schemeClr val="tx1"/>
          </a:solidFill>
          <a:latin typeface="Candara" pitchFamily="34" charset="0"/>
        </a:defRPr>
      </a:lvl6pPr>
      <a:lvl7pPr marL="914400" algn="l" rtl="0" fontAlgn="base">
        <a:lnSpc>
          <a:spcPct val="90000"/>
        </a:lnSpc>
        <a:spcBef>
          <a:spcPct val="0"/>
        </a:spcBef>
        <a:spcAft>
          <a:spcPct val="0"/>
        </a:spcAft>
        <a:defRPr sz="4400">
          <a:solidFill>
            <a:schemeClr val="tx1"/>
          </a:solidFill>
          <a:latin typeface="Candara" pitchFamily="34" charset="0"/>
        </a:defRPr>
      </a:lvl7pPr>
      <a:lvl8pPr marL="1371600" algn="l" rtl="0" fontAlgn="base">
        <a:lnSpc>
          <a:spcPct val="90000"/>
        </a:lnSpc>
        <a:spcBef>
          <a:spcPct val="0"/>
        </a:spcBef>
        <a:spcAft>
          <a:spcPct val="0"/>
        </a:spcAft>
        <a:defRPr sz="4400">
          <a:solidFill>
            <a:schemeClr val="tx1"/>
          </a:solidFill>
          <a:latin typeface="Candara" pitchFamily="34" charset="0"/>
        </a:defRPr>
      </a:lvl8pPr>
      <a:lvl9pPr marL="1828800" algn="l" rtl="0" fontAlgn="base">
        <a:lnSpc>
          <a:spcPct val="90000"/>
        </a:lnSpc>
        <a:spcBef>
          <a:spcPct val="0"/>
        </a:spcBef>
        <a:spcAft>
          <a:spcPct val="0"/>
        </a:spcAft>
        <a:defRPr sz="4400">
          <a:solidFill>
            <a:schemeClr val="tx1"/>
          </a:solidFill>
          <a:latin typeface="Candara"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078303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iahs.info/API/Mail/click.link?href=aHR0cDovL3d3dy5pY2NlMjAyMC51a3cuZWR1LnBs&amp;key=483a36a0-ac890f8f-6e71da-d349e3b0-1c19d2a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ubtitle 2"/>
          <p:cNvSpPr>
            <a:spLocks noGrp="1"/>
          </p:cNvSpPr>
          <p:nvPr>
            <p:ph type="subTitle" idx="1"/>
          </p:nvPr>
        </p:nvSpPr>
        <p:spPr>
          <a:xfrm>
            <a:off x="1488235" y="2781196"/>
            <a:ext cx="9552881" cy="953194"/>
          </a:xfrm>
        </p:spPr>
        <p:txBody>
          <a:bodyPr/>
          <a:lstStyle/>
          <a:p>
            <a:pPr eaLnBrk="1" hangingPunct="1"/>
            <a:r>
              <a:rPr lang="de-AT" altLang="de-DE" b="1" dirty="0">
                <a:solidFill>
                  <a:srgbClr val="FF0000"/>
                </a:solidFill>
              </a:rPr>
              <a:t>Prof. Paolo Porto</a:t>
            </a:r>
          </a:p>
          <a:p>
            <a:pPr eaLnBrk="1" hangingPunct="1"/>
            <a:r>
              <a:rPr lang="de-AT" altLang="de-DE" b="1" dirty="0">
                <a:solidFill>
                  <a:schemeClr val="accent6">
                    <a:lumMod val="75000"/>
                  </a:schemeClr>
                </a:solidFill>
              </a:rPr>
              <a:t>University </a:t>
            </a:r>
            <a:r>
              <a:rPr lang="de-AT" altLang="de-DE" b="1" dirty="0" err="1">
                <a:solidFill>
                  <a:schemeClr val="accent6">
                    <a:lumMod val="75000"/>
                  </a:schemeClr>
                </a:solidFill>
              </a:rPr>
              <a:t>Mediterranea</a:t>
            </a:r>
            <a:r>
              <a:rPr lang="de-AT" altLang="de-DE" b="1" dirty="0">
                <a:solidFill>
                  <a:schemeClr val="accent6">
                    <a:lumMod val="75000"/>
                  </a:schemeClr>
                </a:solidFill>
              </a:rPr>
              <a:t> </a:t>
            </a:r>
            <a:r>
              <a:rPr lang="de-AT" altLang="de-DE" b="1" dirty="0" err="1">
                <a:solidFill>
                  <a:schemeClr val="accent6">
                    <a:lumMod val="75000"/>
                  </a:schemeClr>
                </a:solidFill>
              </a:rPr>
              <a:t>of</a:t>
            </a:r>
            <a:r>
              <a:rPr lang="de-AT" altLang="de-DE" b="1" dirty="0">
                <a:solidFill>
                  <a:schemeClr val="accent6">
                    <a:lumMod val="75000"/>
                  </a:schemeClr>
                </a:solidFill>
              </a:rPr>
              <a:t> Reggio Calabria – </a:t>
            </a:r>
            <a:r>
              <a:rPr lang="de-AT" altLang="de-DE" b="1" dirty="0" err="1">
                <a:solidFill>
                  <a:schemeClr val="accent6">
                    <a:lumMod val="75000"/>
                  </a:schemeClr>
                </a:solidFill>
              </a:rPr>
              <a:t>Dipartimento</a:t>
            </a:r>
            <a:r>
              <a:rPr lang="de-AT" altLang="de-DE" b="1" dirty="0">
                <a:solidFill>
                  <a:schemeClr val="accent6">
                    <a:lumMod val="75000"/>
                  </a:schemeClr>
                </a:solidFill>
              </a:rPr>
              <a:t> di AGRARIA</a:t>
            </a:r>
          </a:p>
        </p:txBody>
      </p:sp>
      <p:sp>
        <p:nvSpPr>
          <p:cNvPr id="4" name="Title 3"/>
          <p:cNvSpPr>
            <a:spLocks noGrp="1"/>
          </p:cNvSpPr>
          <p:nvPr>
            <p:ph type="ctrTitle"/>
          </p:nvPr>
        </p:nvSpPr>
        <p:spPr>
          <a:xfrm>
            <a:off x="733247" y="1312690"/>
            <a:ext cx="10757138" cy="1027888"/>
          </a:xfrm>
        </p:spPr>
        <p:txBody>
          <a:bodyPr/>
          <a:lstStyle/>
          <a:p>
            <a:r>
              <a:rPr lang="en-US" sz="3200" b="1" dirty="0"/>
              <a:t>WP4 – Quality Control – </a:t>
            </a:r>
            <a:br>
              <a:rPr lang="en-US" sz="3200" b="1" dirty="0"/>
            </a:br>
            <a:r>
              <a:rPr lang="en-US" sz="3200" b="1" dirty="0"/>
              <a:t>Report of the 1</a:t>
            </a:r>
            <a:r>
              <a:rPr lang="en-US" sz="3200" b="1" baseline="30000" dirty="0"/>
              <a:t>st</a:t>
            </a:r>
            <a:r>
              <a:rPr lang="en-US" sz="3200" b="1" dirty="0"/>
              <a:t> Quality Assurance Committee meeting</a:t>
            </a:r>
          </a:p>
        </p:txBody>
      </p:sp>
      <p:pic>
        <p:nvPicPr>
          <p:cNvPr id="5" name="Immagine 17" descr="logo unirc.gif"/>
          <p:cNvPicPr>
            <a:picLocks noChangeAspect="1"/>
          </p:cNvPicPr>
          <p:nvPr/>
        </p:nvPicPr>
        <p:blipFill>
          <a:blip r:embed="rId2" cstate="print"/>
          <a:stretch>
            <a:fillRect/>
          </a:stretch>
        </p:blipFill>
        <p:spPr bwMode="auto">
          <a:xfrm>
            <a:off x="4372208" y="4175008"/>
            <a:ext cx="1184758" cy="1387174"/>
          </a:xfrm>
          <a:prstGeom prst="rect">
            <a:avLst/>
          </a:prstGeom>
          <a:solidFill>
            <a:schemeClr val="bg1"/>
          </a:solidFill>
          <a:ln w="12700">
            <a:solidFill>
              <a:srgbClr val="C00000"/>
            </a:solidFill>
          </a:ln>
          <a:effectLst>
            <a:glow rad="101600">
              <a:schemeClr val="bg1">
                <a:alpha val="40000"/>
              </a:schemeClr>
            </a:glow>
          </a:effectLst>
        </p:spPr>
      </p:pic>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2206" y="4076804"/>
            <a:ext cx="1827809" cy="177888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52400" y="1504883"/>
            <a:ext cx="11887200" cy="830997"/>
          </a:xfrm>
          <a:prstGeom prst="rect">
            <a:avLst/>
          </a:prstGeom>
        </p:spPr>
        <p:txBody>
          <a:bodyPr wrap="square">
            <a:spAutoFit/>
          </a:bodyPr>
          <a:lstStyle/>
          <a:p>
            <a:pPr algn="just"/>
            <a:r>
              <a:rPr lang="en-US" sz="2400" dirty="0">
                <a:solidFill>
                  <a:schemeClr val="accent4">
                    <a:lumMod val="50000"/>
                  </a:schemeClr>
                </a:solidFill>
                <a:ea typeface="Calibri" panose="020F0502020204030204" pitchFamily="34" charset="0"/>
                <a:cs typeface="Times New Roman" panose="02020603050405020304" pitchFamily="18" charset="0"/>
              </a:rPr>
              <a:t>the self assessment consists of a procedure that involves the WP leaders and the Partner Institutions leaders. </a:t>
            </a:r>
            <a:endParaRPr lang="it-IT" sz="2400" dirty="0">
              <a:solidFill>
                <a:schemeClr val="accent4">
                  <a:lumMod val="50000"/>
                </a:schemeClr>
              </a:solidFill>
            </a:endParaRPr>
          </a:p>
        </p:txBody>
      </p:sp>
      <p:sp>
        <p:nvSpPr>
          <p:cNvPr id="9" name="Rettangolo 8">
            <a:extLst>
              <a:ext uri="{FF2B5EF4-FFF2-40B4-BE49-F238E27FC236}">
                <a16:creationId xmlns:a16="http://schemas.microsoft.com/office/drawing/2014/main" id="{243C0C62-18E1-447E-A145-1725F2F64321}"/>
              </a:ext>
            </a:extLst>
          </p:cNvPr>
          <p:cNvSpPr/>
          <p:nvPr/>
        </p:nvSpPr>
        <p:spPr>
          <a:xfrm>
            <a:off x="4075695" y="788199"/>
            <a:ext cx="5577262" cy="584775"/>
          </a:xfrm>
          <a:prstGeom prst="rect">
            <a:avLst/>
          </a:prstGeom>
        </p:spPr>
        <p:txBody>
          <a:bodyPr wrap="square">
            <a:spAutoFit/>
          </a:bodyPr>
          <a:lstStyle/>
          <a:p>
            <a:pPr marL="514350" indent="-514350" algn="just">
              <a:buFont typeface="+mj-lt"/>
              <a:buAutoNum type="alphaLcParenR"/>
            </a:pPr>
            <a:r>
              <a:rPr lang="en-GB" sz="3200" dirty="0">
                <a:solidFill>
                  <a:schemeClr val="accent4">
                    <a:lumMod val="50000"/>
                  </a:schemeClr>
                </a:solidFill>
                <a:latin typeface="Arial" panose="020B0604020202020204" pitchFamily="34" charset="0"/>
                <a:cs typeface="Arial" panose="020B0604020202020204" pitchFamily="34" charset="0"/>
              </a:rPr>
              <a:t>SELF ASSESSMENT </a:t>
            </a:r>
            <a:endParaRPr lang="it-IT" sz="3200" dirty="0">
              <a:solidFill>
                <a:schemeClr val="accent4">
                  <a:lumMod val="50000"/>
                </a:schemeClr>
              </a:solidFill>
              <a:latin typeface="Arial" panose="020B0604020202020204" pitchFamily="34" charset="0"/>
              <a:cs typeface="Arial" panose="020B0604020202020204" pitchFamily="34" charset="0"/>
            </a:endParaRPr>
          </a:p>
        </p:txBody>
      </p:sp>
      <p:sp>
        <p:nvSpPr>
          <p:cNvPr id="3" name="Rettangolo 2"/>
          <p:cNvSpPr/>
          <p:nvPr/>
        </p:nvSpPr>
        <p:spPr>
          <a:xfrm>
            <a:off x="152400" y="2446748"/>
            <a:ext cx="11887200" cy="830997"/>
          </a:xfrm>
          <a:prstGeom prst="rect">
            <a:avLst/>
          </a:prstGeom>
        </p:spPr>
        <p:txBody>
          <a:bodyPr wrap="square">
            <a:spAutoFit/>
          </a:bodyPr>
          <a:lstStyle/>
          <a:p>
            <a:pPr algn="just"/>
            <a:r>
              <a:rPr lang="it-IT" sz="2400" dirty="0">
                <a:solidFill>
                  <a:schemeClr val="accent4">
                    <a:lumMod val="50000"/>
                  </a:schemeClr>
                </a:solidFill>
                <a:ea typeface="Calibri" panose="020F0502020204030204" pitchFamily="34" charset="0"/>
                <a:cs typeface="Times New Roman" panose="02020603050405020304" pitchFamily="18" charset="0"/>
              </a:rPr>
              <a:t>In </a:t>
            </a:r>
            <a:r>
              <a:rPr lang="it-IT" sz="2400" dirty="0" err="1">
                <a:solidFill>
                  <a:schemeClr val="accent4">
                    <a:lumMod val="50000"/>
                  </a:schemeClr>
                </a:solidFill>
                <a:ea typeface="Calibri" panose="020F0502020204030204" pitchFamily="34" charset="0"/>
                <a:cs typeface="Times New Roman" panose="02020603050405020304" pitchFamily="18" charset="0"/>
              </a:rPr>
              <a:t>other</a:t>
            </a:r>
            <a:r>
              <a:rPr lang="it-IT" sz="2400" dirty="0">
                <a:solidFill>
                  <a:schemeClr val="accent4">
                    <a:lumMod val="50000"/>
                  </a:schemeClr>
                </a:solidFill>
                <a:ea typeface="Calibri" panose="020F0502020204030204" pitchFamily="34" charset="0"/>
                <a:cs typeface="Times New Roman" panose="02020603050405020304" pitchFamily="18" charset="0"/>
              </a:rPr>
              <a:t> </a:t>
            </a:r>
            <a:r>
              <a:rPr lang="it-IT" sz="2400" dirty="0" err="1">
                <a:solidFill>
                  <a:schemeClr val="accent4">
                    <a:lumMod val="50000"/>
                  </a:schemeClr>
                </a:solidFill>
                <a:ea typeface="Calibri" panose="020F0502020204030204" pitchFamily="34" charset="0"/>
                <a:cs typeface="Times New Roman" panose="02020603050405020304" pitchFamily="18" charset="0"/>
              </a:rPr>
              <a:t>words</a:t>
            </a:r>
            <a:r>
              <a:rPr lang="it-IT" sz="2400" dirty="0">
                <a:solidFill>
                  <a:schemeClr val="accent4">
                    <a:lumMod val="50000"/>
                  </a:schemeClr>
                </a:solidFill>
                <a:ea typeface="Calibri" panose="020F0502020204030204" pitchFamily="34" charset="0"/>
                <a:cs typeface="Times New Roman" panose="02020603050405020304" pitchFamily="18" charset="0"/>
              </a:rPr>
              <a:t>, </a:t>
            </a:r>
            <a:r>
              <a:rPr lang="it-IT" sz="2400" dirty="0" err="1">
                <a:solidFill>
                  <a:schemeClr val="accent4">
                    <a:lumMod val="50000"/>
                  </a:schemeClr>
                </a:solidFill>
                <a:ea typeface="Calibri" panose="020F0502020204030204" pitchFamily="34" charset="0"/>
                <a:cs typeface="Times New Roman" panose="02020603050405020304" pitchFamily="18" charset="0"/>
              </a:rPr>
              <a:t>two</a:t>
            </a:r>
            <a:r>
              <a:rPr lang="it-IT" sz="2400" dirty="0">
                <a:solidFill>
                  <a:schemeClr val="accent4">
                    <a:lumMod val="50000"/>
                  </a:schemeClr>
                </a:solidFill>
                <a:ea typeface="Calibri" panose="020F0502020204030204" pitchFamily="34" charset="0"/>
                <a:cs typeface="Times New Roman" panose="02020603050405020304" pitchFamily="18" charset="0"/>
              </a:rPr>
              <a:t> </a:t>
            </a:r>
            <a:r>
              <a:rPr lang="it-IT" sz="2400" dirty="0" err="1">
                <a:solidFill>
                  <a:schemeClr val="accent4">
                    <a:lumMod val="50000"/>
                  </a:schemeClr>
                </a:solidFill>
                <a:ea typeface="Calibri" panose="020F0502020204030204" pitchFamily="34" charset="0"/>
                <a:cs typeface="Times New Roman" panose="02020603050405020304" pitchFamily="18" charset="0"/>
              </a:rPr>
              <a:t>annexes</a:t>
            </a:r>
            <a:r>
              <a:rPr lang="it-IT" sz="2400" dirty="0">
                <a:solidFill>
                  <a:schemeClr val="accent4">
                    <a:lumMod val="50000"/>
                  </a:schemeClr>
                </a:solidFill>
                <a:ea typeface="Calibri" panose="020F0502020204030204" pitchFamily="34" charset="0"/>
                <a:cs typeface="Times New Roman" panose="02020603050405020304" pitchFamily="18" charset="0"/>
              </a:rPr>
              <a:t> (ANNEX Q and ANNEX R, </a:t>
            </a:r>
            <a:r>
              <a:rPr lang="it-IT" sz="2400" dirty="0" err="1">
                <a:solidFill>
                  <a:schemeClr val="accent4">
                    <a:lumMod val="50000"/>
                  </a:schemeClr>
                </a:solidFill>
                <a:ea typeface="Calibri" panose="020F0502020204030204" pitchFamily="34" charset="0"/>
                <a:cs typeface="Times New Roman" panose="02020603050405020304" pitchFamily="18" charset="0"/>
              </a:rPr>
              <a:t>included</a:t>
            </a:r>
            <a:r>
              <a:rPr lang="it-IT" sz="2400" dirty="0">
                <a:solidFill>
                  <a:schemeClr val="accent4">
                    <a:lumMod val="50000"/>
                  </a:schemeClr>
                </a:solidFill>
                <a:ea typeface="Calibri" panose="020F0502020204030204" pitchFamily="34" charset="0"/>
                <a:cs typeface="Times New Roman" panose="02020603050405020304" pitchFamily="18" charset="0"/>
              </a:rPr>
              <a:t> in the QCP) </a:t>
            </a:r>
            <a:r>
              <a:rPr lang="it-IT" sz="2400" dirty="0" err="1">
                <a:solidFill>
                  <a:schemeClr val="accent4">
                    <a:lumMod val="50000"/>
                  </a:schemeClr>
                </a:solidFill>
                <a:ea typeface="Calibri" panose="020F0502020204030204" pitchFamily="34" charset="0"/>
                <a:cs typeface="Times New Roman" panose="02020603050405020304" pitchFamily="18" charset="0"/>
              </a:rPr>
              <a:t>were</a:t>
            </a:r>
            <a:r>
              <a:rPr lang="it-IT" sz="2400" dirty="0">
                <a:solidFill>
                  <a:schemeClr val="accent4">
                    <a:lumMod val="50000"/>
                  </a:schemeClr>
                </a:solidFill>
                <a:ea typeface="Calibri" panose="020F0502020204030204" pitchFamily="34" charset="0"/>
                <a:cs typeface="Times New Roman" panose="02020603050405020304" pitchFamily="18" charset="0"/>
              </a:rPr>
              <a:t> </a:t>
            </a:r>
            <a:r>
              <a:rPr lang="it-IT" sz="2400" dirty="0" err="1">
                <a:solidFill>
                  <a:schemeClr val="accent4">
                    <a:lumMod val="50000"/>
                  </a:schemeClr>
                </a:solidFill>
                <a:ea typeface="Calibri" panose="020F0502020204030204" pitchFamily="34" charset="0"/>
                <a:cs typeface="Times New Roman" panose="02020603050405020304" pitchFamily="18" charset="0"/>
              </a:rPr>
              <a:t>proposed</a:t>
            </a:r>
            <a:r>
              <a:rPr lang="it-IT" sz="2400" dirty="0">
                <a:solidFill>
                  <a:schemeClr val="accent4">
                    <a:lumMod val="50000"/>
                  </a:schemeClr>
                </a:solidFill>
                <a:ea typeface="Calibri" panose="020F0502020204030204" pitchFamily="34" charset="0"/>
                <a:cs typeface="Times New Roman" panose="02020603050405020304" pitchFamily="18" charset="0"/>
              </a:rPr>
              <a:t> and </a:t>
            </a:r>
            <a:r>
              <a:rPr lang="it-IT" sz="2400" dirty="0" err="1">
                <a:solidFill>
                  <a:schemeClr val="accent4">
                    <a:lumMod val="50000"/>
                  </a:schemeClr>
                </a:solidFill>
                <a:ea typeface="Calibri" panose="020F0502020204030204" pitchFamily="34" charset="0"/>
                <a:cs typeface="Times New Roman" panose="02020603050405020304" pitchFamily="18" charset="0"/>
              </a:rPr>
              <a:t>these</a:t>
            </a:r>
            <a:r>
              <a:rPr lang="it-IT" sz="2400" dirty="0">
                <a:solidFill>
                  <a:schemeClr val="accent4">
                    <a:lumMod val="50000"/>
                  </a:schemeClr>
                </a:solidFill>
                <a:ea typeface="Calibri" panose="020F0502020204030204" pitchFamily="34" charset="0"/>
                <a:cs typeface="Times New Roman" panose="02020603050405020304" pitchFamily="18" charset="0"/>
              </a:rPr>
              <a:t> must be </a:t>
            </a:r>
            <a:r>
              <a:rPr lang="it-IT" sz="2400" dirty="0" err="1">
                <a:solidFill>
                  <a:schemeClr val="accent4">
                    <a:lumMod val="50000"/>
                  </a:schemeClr>
                </a:solidFill>
                <a:ea typeface="Calibri" panose="020F0502020204030204" pitchFamily="34" charset="0"/>
                <a:cs typeface="Times New Roman" panose="02020603050405020304" pitchFamily="18" charset="0"/>
              </a:rPr>
              <a:t>completed</a:t>
            </a:r>
            <a:r>
              <a:rPr lang="it-IT" sz="2400" dirty="0">
                <a:solidFill>
                  <a:schemeClr val="accent4">
                    <a:lumMod val="50000"/>
                  </a:schemeClr>
                </a:solidFill>
                <a:ea typeface="Calibri" panose="020F0502020204030204" pitchFamily="34" charset="0"/>
                <a:cs typeface="Times New Roman" panose="02020603050405020304" pitchFamily="18" charset="0"/>
              </a:rPr>
              <a:t> by the </a:t>
            </a:r>
            <a:r>
              <a:rPr lang="it-IT" sz="2400" dirty="0" err="1">
                <a:solidFill>
                  <a:schemeClr val="accent4">
                    <a:lumMod val="50000"/>
                  </a:schemeClr>
                </a:solidFill>
                <a:ea typeface="Calibri" panose="020F0502020204030204" pitchFamily="34" charset="0"/>
                <a:cs typeface="Times New Roman" panose="02020603050405020304" pitchFamily="18" charset="0"/>
              </a:rPr>
              <a:t>responsible</a:t>
            </a:r>
            <a:r>
              <a:rPr lang="it-IT" sz="2400" dirty="0">
                <a:solidFill>
                  <a:schemeClr val="accent4">
                    <a:lumMod val="50000"/>
                  </a:schemeClr>
                </a:solidFill>
                <a:ea typeface="Calibri" panose="020F0502020204030204" pitchFamily="34" charset="0"/>
                <a:cs typeface="Times New Roman" panose="02020603050405020304" pitchFamily="18" charset="0"/>
              </a:rPr>
              <a:t> </a:t>
            </a:r>
            <a:r>
              <a:rPr lang="it-IT" sz="2400" dirty="0" err="1">
                <a:solidFill>
                  <a:schemeClr val="accent4">
                    <a:lumMod val="50000"/>
                  </a:schemeClr>
                </a:solidFill>
                <a:ea typeface="Calibri" panose="020F0502020204030204" pitchFamily="34" charset="0"/>
                <a:cs typeface="Times New Roman" panose="02020603050405020304" pitchFamily="18" charset="0"/>
              </a:rPr>
              <a:t>persons</a:t>
            </a:r>
            <a:r>
              <a:rPr lang="it-IT" sz="2400" dirty="0">
                <a:solidFill>
                  <a:schemeClr val="accent4">
                    <a:lumMod val="50000"/>
                  </a:schemeClr>
                </a:solidFill>
                <a:ea typeface="Calibri" panose="020F0502020204030204" pitchFamily="34" charset="0"/>
                <a:cs typeface="Times New Roman" panose="02020603050405020304" pitchFamily="18" charset="0"/>
              </a:rPr>
              <a:t> </a:t>
            </a:r>
            <a:r>
              <a:rPr lang="it-IT" sz="2400" dirty="0" err="1">
                <a:solidFill>
                  <a:schemeClr val="accent4">
                    <a:lumMod val="50000"/>
                  </a:schemeClr>
                </a:solidFill>
                <a:ea typeface="Calibri" panose="020F0502020204030204" pitchFamily="34" charset="0"/>
                <a:cs typeface="Times New Roman" panose="02020603050405020304" pitchFamily="18" charset="0"/>
              </a:rPr>
              <a:t>at</a:t>
            </a:r>
            <a:r>
              <a:rPr lang="it-IT" sz="2400" dirty="0">
                <a:solidFill>
                  <a:schemeClr val="accent4">
                    <a:lumMod val="50000"/>
                  </a:schemeClr>
                </a:solidFill>
                <a:ea typeface="Calibri" panose="020F0502020204030204" pitchFamily="34" charset="0"/>
                <a:cs typeface="Times New Roman" panose="02020603050405020304" pitchFamily="18" charset="0"/>
              </a:rPr>
              <a:t> the end of </a:t>
            </a:r>
            <a:r>
              <a:rPr lang="it-IT" sz="2400" dirty="0" err="1">
                <a:solidFill>
                  <a:schemeClr val="accent4">
                    <a:lumMod val="50000"/>
                  </a:schemeClr>
                </a:solidFill>
                <a:ea typeface="Calibri" panose="020F0502020204030204" pitchFamily="34" charset="0"/>
                <a:cs typeface="Times New Roman" panose="02020603050405020304" pitchFamily="18" charset="0"/>
              </a:rPr>
              <a:t>each</a:t>
            </a:r>
            <a:r>
              <a:rPr lang="it-IT" sz="2400" dirty="0">
                <a:solidFill>
                  <a:schemeClr val="accent4">
                    <a:lumMod val="50000"/>
                  </a:schemeClr>
                </a:solidFill>
                <a:ea typeface="Calibri" panose="020F0502020204030204" pitchFamily="34" charset="0"/>
                <a:cs typeface="Times New Roman" panose="02020603050405020304" pitchFamily="18" charset="0"/>
              </a:rPr>
              <a:t> </a:t>
            </a:r>
            <a:r>
              <a:rPr lang="it-IT" sz="2400" dirty="0" err="1">
                <a:solidFill>
                  <a:schemeClr val="accent4">
                    <a:lumMod val="50000"/>
                  </a:schemeClr>
                </a:solidFill>
                <a:ea typeface="Calibri" panose="020F0502020204030204" pitchFamily="34" charset="0"/>
                <a:cs typeface="Times New Roman" panose="02020603050405020304" pitchFamily="18" charset="0"/>
              </a:rPr>
              <a:t>year</a:t>
            </a:r>
            <a:r>
              <a:rPr lang="it-IT" sz="2400" dirty="0">
                <a:solidFill>
                  <a:schemeClr val="accent4">
                    <a:lumMod val="50000"/>
                  </a:schemeClr>
                </a:solidFill>
                <a:ea typeface="Calibri" panose="020F0502020204030204" pitchFamily="34" charset="0"/>
                <a:cs typeface="Times New Roman" panose="02020603050405020304" pitchFamily="18" charset="0"/>
              </a:rPr>
              <a:t>. </a:t>
            </a:r>
            <a:endParaRPr lang="it-IT" sz="2400" dirty="0">
              <a:solidFill>
                <a:schemeClr val="accent4">
                  <a:lumMod val="50000"/>
                </a:schemeClr>
              </a:solidFill>
            </a:endParaRPr>
          </a:p>
        </p:txBody>
      </p:sp>
      <p:sp>
        <p:nvSpPr>
          <p:cNvPr id="4" name="Rettangolo 3"/>
          <p:cNvSpPr/>
          <p:nvPr/>
        </p:nvSpPr>
        <p:spPr>
          <a:xfrm>
            <a:off x="152400" y="3400329"/>
            <a:ext cx="11887200" cy="830997"/>
          </a:xfrm>
          <a:prstGeom prst="rect">
            <a:avLst/>
          </a:prstGeom>
        </p:spPr>
        <p:txBody>
          <a:bodyPr wrap="square">
            <a:spAutoFit/>
          </a:bodyPr>
          <a:lstStyle/>
          <a:p>
            <a:pPr algn="just"/>
            <a:r>
              <a:rPr lang="it-IT" sz="2400" dirty="0" err="1">
                <a:solidFill>
                  <a:schemeClr val="accent4">
                    <a:lumMod val="50000"/>
                  </a:schemeClr>
                </a:solidFill>
                <a:ea typeface="Calibri" panose="020F0502020204030204" pitchFamily="34" charset="0"/>
                <a:cs typeface="Times New Roman" panose="02020603050405020304" pitchFamily="18" charset="0"/>
              </a:rPr>
              <a:t>These</a:t>
            </a:r>
            <a:r>
              <a:rPr lang="it-IT" sz="2400" dirty="0">
                <a:solidFill>
                  <a:schemeClr val="accent4">
                    <a:lumMod val="50000"/>
                  </a:schemeClr>
                </a:solidFill>
                <a:ea typeface="Calibri" panose="020F0502020204030204" pitchFamily="34" charset="0"/>
                <a:cs typeface="Times New Roman" panose="02020603050405020304" pitchFamily="18" charset="0"/>
              </a:rPr>
              <a:t> </a:t>
            </a:r>
            <a:r>
              <a:rPr lang="it-IT" sz="2400" dirty="0" err="1">
                <a:solidFill>
                  <a:schemeClr val="accent4">
                    <a:lumMod val="50000"/>
                  </a:schemeClr>
                </a:solidFill>
                <a:ea typeface="Calibri" panose="020F0502020204030204" pitchFamily="34" charset="0"/>
                <a:cs typeface="Times New Roman" panose="02020603050405020304" pitchFamily="18" charset="0"/>
              </a:rPr>
              <a:t>annexes</a:t>
            </a:r>
            <a:r>
              <a:rPr lang="it-IT" sz="2400" dirty="0">
                <a:solidFill>
                  <a:schemeClr val="accent4">
                    <a:lumMod val="50000"/>
                  </a:schemeClr>
                </a:solidFill>
                <a:ea typeface="Calibri" panose="020F0502020204030204" pitchFamily="34" charset="0"/>
                <a:cs typeface="Times New Roman" panose="02020603050405020304" pitchFamily="18" charset="0"/>
              </a:rPr>
              <a:t> are </a:t>
            </a:r>
            <a:r>
              <a:rPr lang="it-IT" sz="2400" dirty="0" err="1">
                <a:solidFill>
                  <a:schemeClr val="accent4">
                    <a:lumMod val="50000"/>
                  </a:schemeClr>
                </a:solidFill>
                <a:ea typeface="Calibri" panose="020F0502020204030204" pitchFamily="34" charset="0"/>
                <a:cs typeface="Times New Roman" panose="02020603050405020304" pitchFamily="18" charset="0"/>
              </a:rPr>
              <a:t>related</a:t>
            </a:r>
            <a:r>
              <a:rPr lang="it-IT" sz="2400" dirty="0">
                <a:solidFill>
                  <a:schemeClr val="accent4">
                    <a:lumMod val="50000"/>
                  </a:schemeClr>
                </a:solidFill>
                <a:ea typeface="Calibri" panose="020F0502020204030204" pitchFamily="34" charset="0"/>
                <a:cs typeface="Times New Roman" panose="02020603050405020304" pitchFamily="18" charset="0"/>
              </a:rPr>
              <a:t> to the </a:t>
            </a:r>
            <a:r>
              <a:rPr lang="it-IT" sz="2400" dirty="0" err="1">
                <a:solidFill>
                  <a:schemeClr val="accent4">
                    <a:lumMod val="50000"/>
                  </a:schemeClr>
                </a:solidFill>
                <a:ea typeface="Calibri" panose="020F0502020204030204" pitchFamily="34" charset="0"/>
                <a:cs typeface="Times New Roman" panose="02020603050405020304" pitchFamily="18" charset="0"/>
              </a:rPr>
              <a:t>activities</a:t>
            </a:r>
            <a:r>
              <a:rPr lang="it-IT" sz="2400" dirty="0">
                <a:solidFill>
                  <a:schemeClr val="accent4">
                    <a:lumMod val="50000"/>
                  </a:schemeClr>
                </a:solidFill>
                <a:ea typeface="Calibri" panose="020F0502020204030204" pitchFamily="34" charset="0"/>
                <a:cs typeface="Times New Roman" panose="02020603050405020304" pitchFamily="18" charset="0"/>
              </a:rPr>
              <a:t> of </a:t>
            </a:r>
            <a:r>
              <a:rPr lang="it-IT" sz="2400" dirty="0" err="1">
                <a:solidFill>
                  <a:schemeClr val="accent4">
                    <a:lumMod val="50000"/>
                  </a:schemeClr>
                </a:solidFill>
                <a:ea typeface="Calibri" panose="020F0502020204030204" pitchFamily="34" charset="0"/>
                <a:cs typeface="Times New Roman" panose="02020603050405020304" pitchFamily="18" charset="0"/>
              </a:rPr>
              <a:t>each</a:t>
            </a:r>
            <a:r>
              <a:rPr lang="it-IT" sz="2400" dirty="0">
                <a:solidFill>
                  <a:schemeClr val="accent4">
                    <a:lumMod val="50000"/>
                  </a:schemeClr>
                </a:solidFill>
                <a:ea typeface="Calibri" panose="020F0502020204030204" pitchFamily="34" charset="0"/>
                <a:cs typeface="Times New Roman" panose="02020603050405020304" pitchFamily="18" charset="0"/>
              </a:rPr>
              <a:t> Work Package and to the </a:t>
            </a:r>
            <a:r>
              <a:rPr lang="it-IT" sz="2400" dirty="0" err="1">
                <a:solidFill>
                  <a:schemeClr val="accent4">
                    <a:lumMod val="50000"/>
                  </a:schemeClr>
                </a:solidFill>
                <a:ea typeface="Calibri" panose="020F0502020204030204" pitchFamily="34" charset="0"/>
                <a:cs typeface="Times New Roman" panose="02020603050405020304" pitchFamily="18" charset="0"/>
              </a:rPr>
              <a:t>activities</a:t>
            </a:r>
            <a:r>
              <a:rPr lang="it-IT" sz="2400" dirty="0">
                <a:solidFill>
                  <a:schemeClr val="accent4">
                    <a:lumMod val="50000"/>
                  </a:schemeClr>
                </a:solidFill>
                <a:ea typeface="Calibri" panose="020F0502020204030204" pitchFamily="34" charset="0"/>
                <a:cs typeface="Times New Roman" panose="02020603050405020304" pitchFamily="18" charset="0"/>
              </a:rPr>
              <a:t> of </a:t>
            </a:r>
            <a:r>
              <a:rPr lang="it-IT" sz="2400" dirty="0" err="1">
                <a:solidFill>
                  <a:schemeClr val="accent4">
                    <a:lumMod val="50000"/>
                  </a:schemeClr>
                </a:solidFill>
                <a:ea typeface="Calibri" panose="020F0502020204030204" pitchFamily="34" charset="0"/>
                <a:cs typeface="Times New Roman" panose="02020603050405020304" pitchFamily="18" charset="0"/>
              </a:rPr>
              <a:t>each</a:t>
            </a:r>
            <a:r>
              <a:rPr lang="it-IT" sz="2400" dirty="0">
                <a:solidFill>
                  <a:schemeClr val="accent4">
                    <a:lumMod val="50000"/>
                  </a:schemeClr>
                </a:solidFill>
                <a:ea typeface="Calibri" panose="020F0502020204030204" pitchFamily="34" charset="0"/>
                <a:cs typeface="Times New Roman" panose="02020603050405020304" pitchFamily="18" charset="0"/>
              </a:rPr>
              <a:t> Partner </a:t>
            </a:r>
            <a:r>
              <a:rPr lang="it-IT" sz="2400" dirty="0" err="1">
                <a:solidFill>
                  <a:schemeClr val="accent4">
                    <a:lumMod val="50000"/>
                  </a:schemeClr>
                </a:solidFill>
                <a:ea typeface="Calibri" panose="020F0502020204030204" pitchFamily="34" charset="0"/>
                <a:cs typeface="Times New Roman" panose="02020603050405020304" pitchFamily="18" charset="0"/>
              </a:rPr>
              <a:t>Institution</a:t>
            </a:r>
            <a:r>
              <a:rPr lang="it-IT" sz="2400" dirty="0">
                <a:solidFill>
                  <a:schemeClr val="accent4">
                    <a:lumMod val="50000"/>
                  </a:schemeClr>
                </a:solidFill>
                <a:ea typeface="Calibri" panose="020F0502020204030204" pitchFamily="34" charset="0"/>
                <a:cs typeface="Times New Roman" panose="02020603050405020304" pitchFamily="18" charset="0"/>
              </a:rPr>
              <a:t>. </a:t>
            </a:r>
            <a:endParaRPr lang="it-IT" sz="2400" dirty="0">
              <a:solidFill>
                <a:schemeClr val="accent4">
                  <a:lumMod val="50000"/>
                </a:schemeClr>
              </a:solidFill>
            </a:endParaRPr>
          </a:p>
        </p:txBody>
      </p:sp>
      <p:sp>
        <p:nvSpPr>
          <p:cNvPr id="5" name="Rettangolo 4">
            <a:extLst>
              <a:ext uri="{FF2B5EF4-FFF2-40B4-BE49-F238E27FC236}">
                <a16:creationId xmlns:a16="http://schemas.microsoft.com/office/drawing/2014/main" id="{BE3E3AEF-9DE9-4D57-B16A-4FB9C06BA2C8}"/>
              </a:ext>
            </a:extLst>
          </p:cNvPr>
          <p:cNvSpPr/>
          <p:nvPr/>
        </p:nvSpPr>
        <p:spPr>
          <a:xfrm>
            <a:off x="152399" y="4353910"/>
            <a:ext cx="11887199" cy="1569660"/>
          </a:xfrm>
          <a:prstGeom prst="rect">
            <a:avLst/>
          </a:prstGeom>
        </p:spPr>
        <p:txBody>
          <a:bodyPr wrap="square">
            <a:spAutoFit/>
          </a:bodyPr>
          <a:lstStyle/>
          <a:p>
            <a:pPr algn="just"/>
            <a:r>
              <a:rPr lang="en-US" sz="2400" dirty="0">
                <a:solidFill>
                  <a:schemeClr val="accent4">
                    <a:lumMod val="50000"/>
                  </a:schemeClr>
                </a:solidFill>
                <a:cs typeface="Times New Roman" panose="02020603050405020304" pitchFamily="18" charset="0"/>
              </a:rPr>
              <a:t>The final Report provided by the QAC will also take into consideration the ANNEX T that will be compiled by the WP leaders and the Partner Institutions leaders and the ANNEX V that will be compiled by each participant. Both ANNEX T and ANNEX V will be distributed (on a paper form) during the meeting organized in Banja Luka (Nov 18-19, 2019).</a:t>
            </a:r>
            <a:endParaRPr lang="it-IT" sz="2400" dirty="0">
              <a:solidFill>
                <a:schemeClr val="accent4">
                  <a:lumMod val="50000"/>
                </a:schemeClr>
              </a:solidFill>
              <a:cs typeface="Times New Roman" panose="02020603050405020304" pitchFamily="18" charset="0"/>
            </a:endParaRPr>
          </a:p>
        </p:txBody>
      </p:sp>
    </p:spTree>
    <p:extLst>
      <p:ext uri="{BB962C8B-B14F-4D97-AF65-F5344CB8AC3E}">
        <p14:creationId xmlns:p14="http://schemas.microsoft.com/office/powerpoint/2010/main" val="1803832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42955" y="1630718"/>
            <a:ext cx="11011331" cy="830997"/>
          </a:xfrm>
          <a:prstGeom prst="rect">
            <a:avLst/>
          </a:prstGeom>
        </p:spPr>
        <p:txBody>
          <a:bodyPr wrap="square">
            <a:spAutoFit/>
          </a:bodyPr>
          <a:lstStyle/>
          <a:p>
            <a:pPr algn="just"/>
            <a:r>
              <a:rPr lang="en-US" sz="2400" dirty="0">
                <a:solidFill>
                  <a:schemeClr val="accent4">
                    <a:lumMod val="50000"/>
                  </a:schemeClr>
                </a:solidFill>
                <a:ea typeface="Calibri" panose="020F0502020204030204" pitchFamily="34" charset="0"/>
                <a:cs typeface="Times New Roman" panose="02020603050405020304" pitchFamily="18" charset="0"/>
              </a:rPr>
              <a:t>The second type of assessment will be conducted by 1(2) external referee(s), nominated by the UB after a selection procedure. </a:t>
            </a:r>
            <a:endParaRPr lang="it-IT" sz="2400" dirty="0">
              <a:solidFill>
                <a:schemeClr val="accent4">
                  <a:lumMod val="50000"/>
                </a:schemeClr>
              </a:solidFill>
            </a:endParaRPr>
          </a:p>
        </p:txBody>
      </p:sp>
      <p:sp>
        <p:nvSpPr>
          <p:cNvPr id="10" name="Rettangolo 9">
            <a:extLst>
              <a:ext uri="{FF2B5EF4-FFF2-40B4-BE49-F238E27FC236}">
                <a16:creationId xmlns:a16="http://schemas.microsoft.com/office/drawing/2014/main" id="{243C0C62-18E1-447E-A145-1725F2F64321}"/>
              </a:ext>
            </a:extLst>
          </p:cNvPr>
          <p:cNvSpPr/>
          <p:nvPr/>
        </p:nvSpPr>
        <p:spPr>
          <a:xfrm>
            <a:off x="4075696" y="638219"/>
            <a:ext cx="5991329" cy="584775"/>
          </a:xfrm>
          <a:prstGeom prst="rect">
            <a:avLst/>
          </a:prstGeom>
        </p:spPr>
        <p:txBody>
          <a:bodyPr wrap="square">
            <a:spAutoFit/>
          </a:bodyPr>
          <a:lstStyle/>
          <a:p>
            <a:pPr marL="514350" indent="-514350" algn="just">
              <a:buFont typeface="+mj-lt"/>
              <a:buAutoNum type="alphaLcParenR" startAt="2"/>
            </a:pPr>
            <a:r>
              <a:rPr lang="en-GB" sz="3200" dirty="0">
                <a:solidFill>
                  <a:schemeClr val="accent4">
                    <a:lumMod val="50000"/>
                  </a:schemeClr>
                </a:solidFill>
                <a:latin typeface="Arial" panose="020B0604020202020204" pitchFamily="34" charset="0"/>
                <a:cs typeface="Arial" panose="020B0604020202020204" pitchFamily="34" charset="0"/>
              </a:rPr>
              <a:t>EXTERNAL ASSESSMENT </a:t>
            </a:r>
            <a:endParaRPr lang="it-IT" sz="3200" dirty="0">
              <a:solidFill>
                <a:schemeClr val="accent4">
                  <a:lumMod val="50000"/>
                </a:schemeClr>
              </a:solidFill>
              <a:latin typeface="Arial" panose="020B0604020202020204" pitchFamily="34" charset="0"/>
              <a:cs typeface="Arial" panose="020B0604020202020204" pitchFamily="34" charset="0"/>
            </a:endParaRPr>
          </a:p>
        </p:txBody>
      </p:sp>
      <p:sp>
        <p:nvSpPr>
          <p:cNvPr id="3" name="Rettangolo 2"/>
          <p:cNvSpPr/>
          <p:nvPr/>
        </p:nvSpPr>
        <p:spPr>
          <a:xfrm>
            <a:off x="642955" y="2826098"/>
            <a:ext cx="11011331" cy="830997"/>
          </a:xfrm>
          <a:prstGeom prst="rect">
            <a:avLst/>
          </a:prstGeom>
        </p:spPr>
        <p:txBody>
          <a:bodyPr wrap="square">
            <a:spAutoFit/>
          </a:bodyPr>
          <a:lstStyle/>
          <a:p>
            <a:pPr algn="just"/>
            <a:r>
              <a:rPr lang="en-US" sz="2400" dirty="0">
                <a:solidFill>
                  <a:schemeClr val="accent4">
                    <a:lumMod val="50000"/>
                  </a:schemeClr>
                </a:solidFill>
                <a:ea typeface="Calibri" panose="020F0502020204030204" pitchFamily="34" charset="0"/>
                <a:cs typeface="Times New Roman" panose="02020603050405020304" pitchFamily="18" charset="0"/>
              </a:rPr>
              <a:t>The referee(s) will use an assessment form (ANNEX S, included in the QCP) to evaluate the performance of each activity included in the self-evaluation process. </a:t>
            </a:r>
            <a:endParaRPr lang="it-IT" sz="2400" dirty="0">
              <a:solidFill>
                <a:schemeClr val="accent4">
                  <a:lumMod val="50000"/>
                </a:schemeClr>
              </a:solidFill>
            </a:endParaRPr>
          </a:p>
        </p:txBody>
      </p:sp>
      <p:sp>
        <p:nvSpPr>
          <p:cNvPr id="4" name="Rettangolo 3"/>
          <p:cNvSpPr/>
          <p:nvPr/>
        </p:nvSpPr>
        <p:spPr>
          <a:xfrm>
            <a:off x="642955" y="4390811"/>
            <a:ext cx="10885960" cy="1200329"/>
          </a:xfrm>
          <a:prstGeom prst="rect">
            <a:avLst/>
          </a:prstGeom>
        </p:spPr>
        <p:txBody>
          <a:bodyPr wrap="square">
            <a:spAutoFit/>
          </a:bodyPr>
          <a:lstStyle/>
          <a:p>
            <a:pPr algn="just"/>
            <a:r>
              <a:rPr lang="en-US" sz="2400" dirty="0">
                <a:solidFill>
                  <a:schemeClr val="accent4">
                    <a:lumMod val="50000"/>
                  </a:schemeClr>
                </a:solidFill>
                <a:ea typeface="Calibri" panose="020F0502020204030204" pitchFamily="34" charset="0"/>
                <a:cs typeface="Times New Roman" panose="02020603050405020304" pitchFamily="18" charset="0"/>
              </a:rPr>
              <a:t>The referee’s evaluation will be sent back to the Leaders that will adjust their forms based on the referee’s suggestions and send them to the QAC that provides the final Report (ANNEX U). </a:t>
            </a:r>
            <a:endParaRPr lang="it-IT" sz="2400" dirty="0">
              <a:solidFill>
                <a:schemeClr val="accent4">
                  <a:lumMod val="50000"/>
                </a:schemeClr>
              </a:solidFill>
            </a:endParaRPr>
          </a:p>
        </p:txBody>
      </p:sp>
    </p:spTree>
    <p:extLst>
      <p:ext uri="{BB962C8B-B14F-4D97-AF65-F5344CB8AC3E}">
        <p14:creationId xmlns:p14="http://schemas.microsoft.com/office/powerpoint/2010/main" val="1912469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68009B3C-64C1-45C3-B3B6-7247C26D3A3B}"/>
              </a:ext>
            </a:extLst>
          </p:cNvPr>
          <p:cNvSpPr/>
          <p:nvPr/>
        </p:nvSpPr>
        <p:spPr>
          <a:xfrm>
            <a:off x="4722680" y="604461"/>
            <a:ext cx="3049721" cy="461665"/>
          </a:xfrm>
          <a:prstGeom prst="rect">
            <a:avLst/>
          </a:prstGeom>
        </p:spPr>
        <p:txBody>
          <a:bodyPr wrap="square">
            <a:spAutoFit/>
          </a:bodyPr>
          <a:lstStyle/>
          <a:p>
            <a:pPr marL="457200" lvl="0" indent="-457200">
              <a:buFont typeface="+mj-lt"/>
              <a:buAutoNum type="arabicParenR" startAt="4"/>
            </a:pPr>
            <a:r>
              <a:rPr lang="it-IT" sz="2400" dirty="0">
                <a:solidFill>
                  <a:srgbClr val="7030A0"/>
                </a:solidFill>
              </a:rPr>
              <a:t>the QCP schedule</a:t>
            </a:r>
          </a:p>
        </p:txBody>
      </p:sp>
      <p:sp>
        <p:nvSpPr>
          <p:cNvPr id="4" name="Rettangolo 3">
            <a:extLst>
              <a:ext uri="{FF2B5EF4-FFF2-40B4-BE49-F238E27FC236}">
                <a16:creationId xmlns:a16="http://schemas.microsoft.com/office/drawing/2014/main" id="{68009B3C-64C1-45C3-B3B6-7247C26D3A3B}"/>
              </a:ext>
            </a:extLst>
          </p:cNvPr>
          <p:cNvSpPr/>
          <p:nvPr/>
        </p:nvSpPr>
        <p:spPr>
          <a:xfrm>
            <a:off x="535994" y="1377863"/>
            <a:ext cx="11187304" cy="830997"/>
          </a:xfrm>
          <a:prstGeom prst="rect">
            <a:avLst/>
          </a:prstGeom>
        </p:spPr>
        <p:txBody>
          <a:bodyPr wrap="square">
            <a:spAutoFit/>
          </a:bodyPr>
          <a:lstStyle/>
          <a:p>
            <a:pPr lvl="0" algn="just"/>
            <a:r>
              <a:rPr lang="en-US" sz="2400" dirty="0">
                <a:solidFill>
                  <a:srgbClr val="7030A0"/>
                </a:solidFill>
              </a:rPr>
              <a:t>A first hypothesis was suggested about the deadlines to be used for the above activities. The deadlines are related, first of all, to the QAC meetings. </a:t>
            </a:r>
            <a:endParaRPr lang="it-IT" sz="2400" dirty="0">
              <a:solidFill>
                <a:srgbClr val="7030A0"/>
              </a:solidFill>
            </a:endParaRPr>
          </a:p>
        </p:txBody>
      </p:sp>
      <p:sp>
        <p:nvSpPr>
          <p:cNvPr id="5" name="Rettangolo 4">
            <a:extLst>
              <a:ext uri="{FF2B5EF4-FFF2-40B4-BE49-F238E27FC236}">
                <a16:creationId xmlns:a16="http://schemas.microsoft.com/office/drawing/2014/main" id="{68009B3C-64C1-45C3-B3B6-7247C26D3A3B}"/>
              </a:ext>
            </a:extLst>
          </p:cNvPr>
          <p:cNvSpPr/>
          <p:nvPr/>
        </p:nvSpPr>
        <p:spPr>
          <a:xfrm>
            <a:off x="535994" y="2227509"/>
            <a:ext cx="11187304" cy="1200329"/>
          </a:xfrm>
          <a:prstGeom prst="rect">
            <a:avLst/>
          </a:prstGeom>
        </p:spPr>
        <p:txBody>
          <a:bodyPr wrap="square">
            <a:spAutoFit/>
          </a:bodyPr>
          <a:lstStyle/>
          <a:p>
            <a:pPr lvl="0" algn="just"/>
            <a:r>
              <a:rPr lang="en-US" sz="2400" dirty="0">
                <a:solidFill>
                  <a:srgbClr val="7030A0"/>
                </a:solidFill>
              </a:rPr>
              <a:t>These will be held twice a year for the entire duration of the project: one in May-June, to check the development of the various activities, and a second one at the end of the year (October-November).</a:t>
            </a:r>
            <a:endParaRPr lang="it-IT" sz="2400" dirty="0">
              <a:solidFill>
                <a:srgbClr val="7030A0"/>
              </a:solidFill>
            </a:endParaRPr>
          </a:p>
        </p:txBody>
      </p:sp>
      <p:sp>
        <p:nvSpPr>
          <p:cNvPr id="8" name="Rettangolo 7">
            <a:extLst>
              <a:ext uri="{FF2B5EF4-FFF2-40B4-BE49-F238E27FC236}">
                <a16:creationId xmlns:a16="http://schemas.microsoft.com/office/drawing/2014/main" id="{68009B3C-64C1-45C3-B3B6-7247C26D3A3B}"/>
              </a:ext>
            </a:extLst>
          </p:cNvPr>
          <p:cNvSpPr/>
          <p:nvPr/>
        </p:nvSpPr>
        <p:spPr>
          <a:xfrm>
            <a:off x="535994" y="3472258"/>
            <a:ext cx="11101040" cy="830997"/>
          </a:xfrm>
          <a:prstGeom prst="rect">
            <a:avLst/>
          </a:prstGeom>
        </p:spPr>
        <p:txBody>
          <a:bodyPr wrap="square">
            <a:spAutoFit/>
          </a:bodyPr>
          <a:lstStyle/>
          <a:p>
            <a:pPr lvl="0" algn="just"/>
            <a:r>
              <a:rPr lang="en-US" sz="2400" dirty="0">
                <a:solidFill>
                  <a:srgbClr val="7030A0"/>
                </a:solidFill>
              </a:rPr>
              <a:t>During the second meeting, all the ANNEXES compiled by the Leaders in charge will be discussed. </a:t>
            </a:r>
            <a:endParaRPr lang="it-IT" sz="2400" dirty="0">
              <a:solidFill>
                <a:srgbClr val="7030A0"/>
              </a:solidFill>
            </a:endParaRPr>
          </a:p>
        </p:txBody>
      </p:sp>
      <p:sp>
        <p:nvSpPr>
          <p:cNvPr id="2" name="Rettangolo 1"/>
          <p:cNvSpPr/>
          <p:nvPr/>
        </p:nvSpPr>
        <p:spPr>
          <a:xfrm>
            <a:off x="535994" y="4399322"/>
            <a:ext cx="11101040" cy="1569660"/>
          </a:xfrm>
          <a:prstGeom prst="rect">
            <a:avLst/>
          </a:prstGeom>
        </p:spPr>
        <p:txBody>
          <a:bodyPr wrap="square">
            <a:spAutoFit/>
          </a:bodyPr>
          <a:lstStyle/>
          <a:p>
            <a:pPr algn="just"/>
            <a:r>
              <a:rPr lang="it-IT" sz="2400" dirty="0">
                <a:solidFill>
                  <a:srgbClr val="7030A0"/>
                </a:solidFill>
                <a:ea typeface="Calibri" panose="020F0502020204030204" pitchFamily="34" charset="0"/>
                <a:cs typeface="Times New Roman" panose="02020603050405020304" pitchFamily="18" charset="0"/>
              </a:rPr>
              <a:t>The </a:t>
            </a:r>
            <a:r>
              <a:rPr lang="it-IT" sz="2400" dirty="0" err="1">
                <a:solidFill>
                  <a:srgbClr val="7030A0"/>
                </a:solidFill>
                <a:ea typeface="Calibri" panose="020F0502020204030204" pitchFamily="34" charset="0"/>
                <a:cs typeface="Times New Roman" panose="02020603050405020304" pitchFamily="18" charset="0"/>
              </a:rPr>
              <a:t>exception</a:t>
            </a:r>
            <a:r>
              <a:rPr lang="it-IT" sz="2400" dirty="0">
                <a:solidFill>
                  <a:srgbClr val="7030A0"/>
                </a:solidFill>
                <a:ea typeface="Calibri" panose="020F0502020204030204" pitchFamily="34" charset="0"/>
                <a:cs typeface="Times New Roman" panose="02020603050405020304" pitchFamily="18" charset="0"/>
              </a:rPr>
              <a:t> of </a:t>
            </a:r>
            <a:r>
              <a:rPr lang="it-IT" sz="2400" dirty="0" err="1">
                <a:solidFill>
                  <a:srgbClr val="7030A0"/>
                </a:solidFill>
                <a:ea typeface="Calibri" panose="020F0502020204030204" pitchFamily="34" charset="0"/>
                <a:cs typeface="Times New Roman" panose="02020603050405020304" pitchFamily="18" charset="0"/>
              </a:rPr>
              <a:t>this</a:t>
            </a:r>
            <a:r>
              <a:rPr lang="it-IT" sz="2400" dirty="0">
                <a:solidFill>
                  <a:srgbClr val="7030A0"/>
                </a:solidFill>
                <a:ea typeface="Calibri" panose="020F0502020204030204" pitchFamily="34" charset="0"/>
                <a:cs typeface="Times New Roman" panose="02020603050405020304" pitchFamily="18" charset="0"/>
              </a:rPr>
              <a:t> schedule </a:t>
            </a:r>
            <a:r>
              <a:rPr lang="it-IT" sz="2400" dirty="0" err="1">
                <a:solidFill>
                  <a:srgbClr val="7030A0"/>
                </a:solidFill>
                <a:ea typeface="Calibri" panose="020F0502020204030204" pitchFamily="34" charset="0"/>
                <a:cs typeface="Times New Roman" panose="02020603050405020304" pitchFamily="18" charset="0"/>
              </a:rPr>
              <a:t>relates</a:t>
            </a:r>
            <a:r>
              <a:rPr lang="it-IT" sz="2400" dirty="0">
                <a:solidFill>
                  <a:srgbClr val="7030A0"/>
                </a:solidFill>
                <a:ea typeface="Calibri" panose="020F0502020204030204" pitchFamily="34" charset="0"/>
                <a:cs typeface="Times New Roman" panose="02020603050405020304" pitchFamily="18" charset="0"/>
              </a:rPr>
              <a:t> </a:t>
            </a:r>
            <a:r>
              <a:rPr lang="it-IT" sz="2400" dirty="0" err="1">
                <a:solidFill>
                  <a:srgbClr val="7030A0"/>
                </a:solidFill>
                <a:ea typeface="Calibri" panose="020F0502020204030204" pitchFamily="34" charset="0"/>
                <a:cs typeface="Times New Roman" panose="02020603050405020304" pitchFamily="18" charset="0"/>
              </a:rPr>
              <a:t>only</a:t>
            </a:r>
            <a:r>
              <a:rPr lang="it-IT" sz="2400" dirty="0">
                <a:solidFill>
                  <a:srgbClr val="7030A0"/>
                </a:solidFill>
                <a:ea typeface="Calibri" panose="020F0502020204030204" pitchFamily="34" charset="0"/>
                <a:cs typeface="Times New Roman" panose="02020603050405020304" pitchFamily="18" charset="0"/>
              </a:rPr>
              <a:t> to the first </a:t>
            </a:r>
            <a:r>
              <a:rPr lang="it-IT" sz="2400" dirty="0" err="1">
                <a:solidFill>
                  <a:srgbClr val="7030A0"/>
                </a:solidFill>
                <a:ea typeface="Calibri" panose="020F0502020204030204" pitchFamily="34" charset="0"/>
                <a:cs typeface="Times New Roman" panose="02020603050405020304" pitchFamily="18" charset="0"/>
              </a:rPr>
              <a:t>year</a:t>
            </a:r>
            <a:r>
              <a:rPr lang="it-IT" sz="2400" dirty="0">
                <a:solidFill>
                  <a:srgbClr val="7030A0"/>
                </a:solidFill>
                <a:ea typeface="Calibri" panose="020F0502020204030204" pitchFamily="34" charset="0"/>
                <a:cs typeface="Times New Roman" panose="02020603050405020304" pitchFamily="18" charset="0"/>
              </a:rPr>
              <a:t> (2019) of the </a:t>
            </a:r>
            <a:r>
              <a:rPr lang="it-IT" sz="2400" dirty="0" err="1">
                <a:solidFill>
                  <a:srgbClr val="7030A0"/>
                </a:solidFill>
                <a:ea typeface="Calibri" panose="020F0502020204030204" pitchFamily="34" charset="0"/>
                <a:cs typeface="Times New Roman" panose="02020603050405020304" pitchFamily="18" charset="0"/>
              </a:rPr>
              <a:t>project</a:t>
            </a:r>
            <a:r>
              <a:rPr lang="it-IT" sz="2400" dirty="0">
                <a:solidFill>
                  <a:srgbClr val="7030A0"/>
                </a:solidFill>
                <a:ea typeface="Calibri" panose="020F0502020204030204" pitchFamily="34" charset="0"/>
                <a:cs typeface="Times New Roman" panose="02020603050405020304" pitchFamily="18" charset="0"/>
              </a:rPr>
              <a:t> </a:t>
            </a:r>
            <a:r>
              <a:rPr lang="it-IT" sz="2400" dirty="0" err="1">
                <a:solidFill>
                  <a:srgbClr val="7030A0"/>
                </a:solidFill>
                <a:ea typeface="Calibri" panose="020F0502020204030204" pitchFamily="34" charset="0"/>
                <a:cs typeface="Times New Roman" panose="02020603050405020304" pitchFamily="18" charset="0"/>
              </a:rPr>
              <a:t>because</a:t>
            </a:r>
            <a:r>
              <a:rPr lang="it-IT" sz="2400" dirty="0">
                <a:solidFill>
                  <a:srgbClr val="7030A0"/>
                </a:solidFill>
                <a:ea typeface="Calibri" panose="020F0502020204030204" pitchFamily="34" charset="0"/>
                <a:cs typeface="Times New Roman" panose="02020603050405020304" pitchFamily="18" charset="0"/>
              </a:rPr>
              <a:t> of the delay </a:t>
            </a:r>
            <a:r>
              <a:rPr lang="it-IT" sz="2400" dirty="0" err="1">
                <a:solidFill>
                  <a:srgbClr val="7030A0"/>
                </a:solidFill>
                <a:ea typeface="Calibri" panose="020F0502020204030204" pitchFamily="34" charset="0"/>
                <a:cs typeface="Times New Roman" panose="02020603050405020304" pitchFamily="18" charset="0"/>
              </a:rPr>
              <a:t>occurred</a:t>
            </a:r>
            <a:r>
              <a:rPr lang="it-IT" sz="2400" dirty="0">
                <a:solidFill>
                  <a:srgbClr val="7030A0"/>
                </a:solidFill>
                <a:ea typeface="Calibri" panose="020F0502020204030204" pitchFamily="34" charset="0"/>
                <a:cs typeface="Times New Roman" panose="02020603050405020304" pitchFamily="18" charset="0"/>
              </a:rPr>
              <a:t> in the Partner </a:t>
            </a:r>
            <a:r>
              <a:rPr lang="it-IT" sz="2400" dirty="0" err="1">
                <a:solidFill>
                  <a:srgbClr val="7030A0"/>
                </a:solidFill>
                <a:ea typeface="Calibri" panose="020F0502020204030204" pitchFamily="34" charset="0"/>
                <a:cs typeface="Times New Roman" panose="02020603050405020304" pitchFamily="18" charset="0"/>
              </a:rPr>
              <a:t>replacement</a:t>
            </a:r>
            <a:r>
              <a:rPr lang="it-IT" sz="2400" dirty="0">
                <a:solidFill>
                  <a:srgbClr val="7030A0"/>
                </a:solidFill>
                <a:ea typeface="Calibri" panose="020F0502020204030204" pitchFamily="34" charset="0"/>
                <a:cs typeface="Times New Roman" panose="02020603050405020304" pitchFamily="18" charset="0"/>
              </a:rPr>
              <a:t> procedure. </a:t>
            </a:r>
            <a:r>
              <a:rPr lang="en-US" sz="2400" dirty="0">
                <a:solidFill>
                  <a:srgbClr val="7030A0"/>
                </a:solidFill>
                <a:ea typeface="Calibri" panose="020F0502020204030204" pitchFamily="34" charset="0"/>
                <a:cs typeface="Times New Roman" panose="02020603050405020304" pitchFamily="18" charset="0"/>
              </a:rPr>
              <a:t>In this respect, only the first meeting was delayed (October 2019 instead of May-June) while the second has been </a:t>
            </a:r>
            <a:r>
              <a:rPr lang="en-US" sz="2400" dirty="0" err="1">
                <a:solidFill>
                  <a:srgbClr val="7030A0"/>
                </a:solidFill>
                <a:ea typeface="Calibri" panose="020F0502020204030204" pitchFamily="34" charset="0"/>
                <a:cs typeface="Times New Roman" panose="02020603050405020304" pitchFamily="18" charset="0"/>
              </a:rPr>
              <a:t>organised</a:t>
            </a:r>
            <a:r>
              <a:rPr lang="en-US" sz="2400" dirty="0">
                <a:solidFill>
                  <a:srgbClr val="7030A0"/>
                </a:solidFill>
                <a:ea typeface="Calibri" panose="020F0502020204030204" pitchFamily="34" charset="0"/>
                <a:cs typeface="Times New Roman" panose="02020603050405020304" pitchFamily="18" charset="0"/>
              </a:rPr>
              <a:t> in November 2019, in respect to the general schedule.</a:t>
            </a:r>
            <a:endParaRPr lang="it-IT" sz="2400" dirty="0">
              <a:solidFill>
                <a:srgbClr val="7030A0"/>
              </a:solidFill>
            </a:endParaRPr>
          </a:p>
        </p:txBody>
      </p:sp>
    </p:spTree>
    <p:extLst>
      <p:ext uri="{BB962C8B-B14F-4D97-AF65-F5344CB8AC3E}">
        <p14:creationId xmlns:p14="http://schemas.microsoft.com/office/powerpoint/2010/main" val="3168183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D29935C-792A-49CF-8FE2-CD70DDF10322}"/>
              </a:ext>
            </a:extLst>
          </p:cNvPr>
          <p:cNvSpPr/>
          <p:nvPr/>
        </p:nvSpPr>
        <p:spPr>
          <a:xfrm>
            <a:off x="4343117" y="665283"/>
            <a:ext cx="2066309" cy="461665"/>
          </a:xfrm>
          <a:prstGeom prst="rect">
            <a:avLst/>
          </a:prstGeom>
        </p:spPr>
        <p:txBody>
          <a:bodyPr wrap="square">
            <a:spAutoFit/>
          </a:bodyPr>
          <a:lstStyle/>
          <a:p>
            <a:pPr algn="just"/>
            <a:r>
              <a:rPr lang="en-US" sz="2400" dirty="0">
                <a:solidFill>
                  <a:srgbClr val="0070C0"/>
                </a:solidFill>
                <a:cs typeface="Arial" panose="020B0604020202020204" pitchFamily="34" charset="0"/>
              </a:rPr>
              <a:t>DISCUSSION</a:t>
            </a:r>
          </a:p>
        </p:txBody>
      </p:sp>
      <p:sp>
        <p:nvSpPr>
          <p:cNvPr id="3" name="Rettangolo 2">
            <a:extLst>
              <a:ext uri="{FF2B5EF4-FFF2-40B4-BE49-F238E27FC236}">
                <a16:creationId xmlns:a16="http://schemas.microsoft.com/office/drawing/2014/main" id="{68009B3C-64C1-45C3-B3B6-7247C26D3A3B}"/>
              </a:ext>
            </a:extLst>
          </p:cNvPr>
          <p:cNvSpPr/>
          <p:nvPr/>
        </p:nvSpPr>
        <p:spPr>
          <a:xfrm>
            <a:off x="491705" y="1427266"/>
            <a:ext cx="11248845" cy="1569660"/>
          </a:xfrm>
          <a:prstGeom prst="rect">
            <a:avLst/>
          </a:prstGeom>
        </p:spPr>
        <p:txBody>
          <a:bodyPr wrap="square">
            <a:spAutoFit/>
          </a:bodyPr>
          <a:lstStyle/>
          <a:p>
            <a:pPr lvl="0" algn="just"/>
            <a:r>
              <a:rPr lang="en-US" sz="2400" dirty="0">
                <a:solidFill>
                  <a:srgbClr val="0070C0"/>
                </a:solidFill>
              </a:rPr>
              <a:t>The discussion related, first of all, to the actors involved in the development of the QCP. It emerged from the participants that, even if the QAC is the main responsible for the application of the QCP, all the partners must co-operate in providing the QAC with the necessary documents (ANNEXES) for the process of monitoring. </a:t>
            </a:r>
            <a:endParaRPr lang="it-IT" sz="2400" dirty="0">
              <a:solidFill>
                <a:srgbClr val="0070C0"/>
              </a:solidFill>
            </a:endParaRPr>
          </a:p>
        </p:txBody>
      </p:sp>
      <p:sp>
        <p:nvSpPr>
          <p:cNvPr id="9" name="Rettangolo 8">
            <a:extLst>
              <a:ext uri="{FF2B5EF4-FFF2-40B4-BE49-F238E27FC236}">
                <a16:creationId xmlns:a16="http://schemas.microsoft.com/office/drawing/2014/main" id="{68009B3C-64C1-45C3-B3B6-7247C26D3A3B}"/>
              </a:ext>
            </a:extLst>
          </p:cNvPr>
          <p:cNvSpPr/>
          <p:nvPr/>
        </p:nvSpPr>
        <p:spPr>
          <a:xfrm>
            <a:off x="467982" y="3297244"/>
            <a:ext cx="11296290" cy="1569660"/>
          </a:xfrm>
          <a:prstGeom prst="rect">
            <a:avLst/>
          </a:prstGeom>
        </p:spPr>
        <p:txBody>
          <a:bodyPr wrap="square">
            <a:spAutoFit/>
          </a:bodyPr>
          <a:lstStyle/>
          <a:p>
            <a:pPr lvl="0" algn="just"/>
            <a:r>
              <a:rPr lang="en-US" sz="2400" dirty="0">
                <a:solidFill>
                  <a:srgbClr val="0070C0"/>
                </a:solidFill>
              </a:rPr>
              <a:t>In this respect, the responsible persons for the documents were individuated to be the WP Leaders and the Partner Institutions Leaders. Their contribution will consist of filling annually the Annex Q, the Annex R and the Annex T of the QCP and send them to the QAC.</a:t>
            </a:r>
            <a:endParaRPr lang="it-IT" sz="2400" dirty="0">
              <a:solidFill>
                <a:srgbClr val="0070C0"/>
              </a:solidFill>
            </a:endParaRPr>
          </a:p>
        </p:txBody>
      </p:sp>
      <p:sp>
        <p:nvSpPr>
          <p:cNvPr id="6" name="Rettangolo 5">
            <a:extLst>
              <a:ext uri="{FF2B5EF4-FFF2-40B4-BE49-F238E27FC236}">
                <a16:creationId xmlns:a16="http://schemas.microsoft.com/office/drawing/2014/main" id="{68009B3C-64C1-45C3-B3B6-7247C26D3A3B}"/>
              </a:ext>
            </a:extLst>
          </p:cNvPr>
          <p:cNvSpPr/>
          <p:nvPr/>
        </p:nvSpPr>
        <p:spPr>
          <a:xfrm>
            <a:off x="444260" y="5039433"/>
            <a:ext cx="11296290" cy="830997"/>
          </a:xfrm>
          <a:prstGeom prst="rect">
            <a:avLst/>
          </a:prstGeom>
        </p:spPr>
        <p:txBody>
          <a:bodyPr wrap="square">
            <a:spAutoFit/>
          </a:bodyPr>
          <a:lstStyle/>
          <a:p>
            <a:pPr lvl="0" algn="just"/>
            <a:r>
              <a:rPr lang="en-US" sz="2400" dirty="0">
                <a:solidFill>
                  <a:srgbClr val="0070C0"/>
                </a:solidFill>
              </a:rPr>
              <a:t>The intermediate supervision of 1/2 external reviewer/s is also required to screen the self-assessment reports provided by each Leader.</a:t>
            </a:r>
            <a:endParaRPr lang="it-IT" sz="2400" dirty="0">
              <a:solidFill>
                <a:srgbClr val="0070C0"/>
              </a:solidFill>
            </a:endParaRPr>
          </a:p>
        </p:txBody>
      </p:sp>
    </p:spTree>
    <p:extLst>
      <p:ext uri="{BB962C8B-B14F-4D97-AF65-F5344CB8AC3E}">
        <p14:creationId xmlns:p14="http://schemas.microsoft.com/office/powerpoint/2010/main" val="3284720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D29935C-792A-49CF-8FE2-CD70DDF10322}"/>
              </a:ext>
            </a:extLst>
          </p:cNvPr>
          <p:cNvSpPr/>
          <p:nvPr/>
        </p:nvSpPr>
        <p:spPr>
          <a:xfrm>
            <a:off x="4343117" y="665283"/>
            <a:ext cx="2066309" cy="461665"/>
          </a:xfrm>
          <a:prstGeom prst="rect">
            <a:avLst/>
          </a:prstGeom>
        </p:spPr>
        <p:txBody>
          <a:bodyPr wrap="square">
            <a:spAutoFit/>
          </a:bodyPr>
          <a:lstStyle/>
          <a:p>
            <a:pPr algn="just"/>
            <a:r>
              <a:rPr lang="en-US" sz="2400" dirty="0">
                <a:solidFill>
                  <a:srgbClr val="0070C0"/>
                </a:solidFill>
                <a:cs typeface="Arial" panose="020B0604020202020204" pitchFamily="34" charset="0"/>
              </a:rPr>
              <a:t>DISCUSSION</a:t>
            </a:r>
          </a:p>
        </p:txBody>
      </p:sp>
      <p:sp>
        <p:nvSpPr>
          <p:cNvPr id="3" name="Rettangolo 2">
            <a:extLst>
              <a:ext uri="{FF2B5EF4-FFF2-40B4-BE49-F238E27FC236}">
                <a16:creationId xmlns:a16="http://schemas.microsoft.com/office/drawing/2014/main" id="{68009B3C-64C1-45C3-B3B6-7247C26D3A3B}"/>
              </a:ext>
            </a:extLst>
          </p:cNvPr>
          <p:cNvSpPr/>
          <p:nvPr/>
        </p:nvSpPr>
        <p:spPr>
          <a:xfrm>
            <a:off x="491705" y="1427266"/>
            <a:ext cx="11248845" cy="1200329"/>
          </a:xfrm>
          <a:prstGeom prst="rect">
            <a:avLst/>
          </a:prstGeom>
        </p:spPr>
        <p:txBody>
          <a:bodyPr wrap="square">
            <a:spAutoFit/>
          </a:bodyPr>
          <a:lstStyle/>
          <a:p>
            <a:pPr lvl="0" algn="just"/>
            <a:r>
              <a:rPr lang="en-US" sz="2400" dirty="0">
                <a:solidFill>
                  <a:srgbClr val="0070C0"/>
                </a:solidFill>
              </a:rPr>
              <a:t>Even if the last point related to the selection of the external reviewer/s has to be clarified based on the budget available for this action, all participants agreed to adopt the 1</a:t>
            </a:r>
            <a:r>
              <a:rPr lang="en-US" sz="2400" baseline="30000" dirty="0">
                <a:solidFill>
                  <a:srgbClr val="0070C0"/>
                </a:solidFill>
              </a:rPr>
              <a:t>st</a:t>
            </a:r>
            <a:r>
              <a:rPr lang="en-US" sz="2400" dirty="0">
                <a:solidFill>
                  <a:srgbClr val="0070C0"/>
                </a:solidFill>
              </a:rPr>
              <a:t> version of the QCP. </a:t>
            </a:r>
            <a:endParaRPr lang="it-IT" sz="2400" dirty="0">
              <a:solidFill>
                <a:srgbClr val="0070C0"/>
              </a:solidFill>
            </a:endParaRPr>
          </a:p>
        </p:txBody>
      </p:sp>
      <p:sp>
        <p:nvSpPr>
          <p:cNvPr id="7" name="Rettangolo 6">
            <a:extLst>
              <a:ext uri="{FF2B5EF4-FFF2-40B4-BE49-F238E27FC236}">
                <a16:creationId xmlns:a16="http://schemas.microsoft.com/office/drawing/2014/main" id="{68009B3C-64C1-45C3-B3B6-7247C26D3A3B}"/>
              </a:ext>
            </a:extLst>
          </p:cNvPr>
          <p:cNvSpPr/>
          <p:nvPr/>
        </p:nvSpPr>
        <p:spPr>
          <a:xfrm>
            <a:off x="491704" y="2927913"/>
            <a:ext cx="11248845" cy="830997"/>
          </a:xfrm>
          <a:prstGeom prst="rect">
            <a:avLst/>
          </a:prstGeom>
        </p:spPr>
        <p:txBody>
          <a:bodyPr wrap="square">
            <a:spAutoFit/>
          </a:bodyPr>
          <a:lstStyle/>
          <a:p>
            <a:pPr lvl="0" algn="just"/>
            <a:r>
              <a:rPr lang="en-US" sz="2400" dirty="0">
                <a:solidFill>
                  <a:srgbClr val="0070C0"/>
                </a:solidFill>
              </a:rPr>
              <a:t>In addition, colleagues from N. Macedonia, who were not able to participate, were on the line and gave their voice to adopt the proposed QCP.</a:t>
            </a:r>
            <a:endParaRPr lang="it-IT" sz="2400" dirty="0">
              <a:solidFill>
                <a:srgbClr val="0070C0"/>
              </a:solidFill>
            </a:endParaRPr>
          </a:p>
        </p:txBody>
      </p:sp>
    </p:spTree>
    <p:extLst>
      <p:ext uri="{BB962C8B-B14F-4D97-AF65-F5344CB8AC3E}">
        <p14:creationId xmlns:p14="http://schemas.microsoft.com/office/powerpoint/2010/main" val="963606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9F9188-7D10-4E0D-8498-1C6FBEE2863E}"/>
              </a:ext>
            </a:extLst>
          </p:cNvPr>
          <p:cNvSpPr>
            <a:spLocks noGrp="1"/>
          </p:cNvSpPr>
          <p:nvPr>
            <p:ph type="title"/>
          </p:nvPr>
        </p:nvSpPr>
        <p:spPr>
          <a:xfrm>
            <a:off x="3280185" y="1096647"/>
            <a:ext cx="5573358" cy="764428"/>
          </a:xfrm>
        </p:spPr>
        <p:txBody>
          <a:bodyPr/>
          <a:lstStyle/>
          <a:p>
            <a:r>
              <a:rPr lang="en-GB" dirty="0">
                <a:solidFill>
                  <a:srgbClr val="FF0000"/>
                </a:solidFill>
              </a:rPr>
              <a:t>Quality plan schedule</a:t>
            </a:r>
          </a:p>
        </p:txBody>
      </p:sp>
      <p:graphicFrame>
        <p:nvGraphicFramePr>
          <p:cNvPr id="9" name="Tabella 9">
            <a:extLst>
              <a:ext uri="{FF2B5EF4-FFF2-40B4-BE49-F238E27FC236}">
                <a16:creationId xmlns:a16="http://schemas.microsoft.com/office/drawing/2014/main" id="{2571E074-8E03-4A6F-A493-734F0CB251D0}"/>
              </a:ext>
            </a:extLst>
          </p:cNvPr>
          <p:cNvGraphicFramePr>
            <a:graphicFrameLocks noGrp="1"/>
          </p:cNvGraphicFramePr>
          <p:nvPr>
            <p:extLst>
              <p:ext uri="{D42A27DB-BD31-4B8C-83A1-F6EECF244321}">
                <p14:modId xmlns:p14="http://schemas.microsoft.com/office/powerpoint/2010/main" val="499467494"/>
              </p:ext>
            </p:extLst>
          </p:nvPr>
        </p:nvGraphicFramePr>
        <p:xfrm>
          <a:off x="333910" y="2174681"/>
          <a:ext cx="11613675" cy="3116167"/>
        </p:xfrm>
        <a:graphic>
          <a:graphicData uri="http://schemas.openxmlformats.org/drawingml/2006/table">
            <a:tbl>
              <a:tblPr firstRow="1" bandRow="1">
                <a:tableStyleId>{5C22544A-7EE6-4342-B048-85BDC9FD1C3A}</a:tableStyleId>
              </a:tblPr>
              <a:tblGrid>
                <a:gridCol w="5299139">
                  <a:extLst>
                    <a:ext uri="{9D8B030D-6E8A-4147-A177-3AD203B41FA5}">
                      <a16:colId xmlns:a16="http://schemas.microsoft.com/office/drawing/2014/main" val="2363495993"/>
                    </a:ext>
                  </a:extLst>
                </a:gridCol>
                <a:gridCol w="3648974">
                  <a:extLst>
                    <a:ext uri="{9D8B030D-6E8A-4147-A177-3AD203B41FA5}">
                      <a16:colId xmlns:a16="http://schemas.microsoft.com/office/drawing/2014/main" val="134078056"/>
                    </a:ext>
                  </a:extLst>
                </a:gridCol>
                <a:gridCol w="2665562">
                  <a:extLst>
                    <a:ext uri="{9D8B030D-6E8A-4147-A177-3AD203B41FA5}">
                      <a16:colId xmlns:a16="http://schemas.microsoft.com/office/drawing/2014/main" val="425844707"/>
                    </a:ext>
                  </a:extLst>
                </a:gridCol>
              </a:tblGrid>
              <a:tr h="577931">
                <a:tc>
                  <a:txBody>
                    <a:bodyPr/>
                    <a:lstStyle/>
                    <a:p>
                      <a:pPr algn="l"/>
                      <a:r>
                        <a:rPr lang="en-US" dirty="0"/>
                        <a:t>Reference no and title of WP4 activity </a:t>
                      </a:r>
                      <a:endParaRPr lang="en-GB" dirty="0"/>
                    </a:p>
                  </a:txBody>
                  <a:tcPr/>
                </a:tc>
                <a:tc>
                  <a:txBody>
                    <a:bodyPr/>
                    <a:lstStyle/>
                    <a:p>
                      <a:pPr algn="l"/>
                      <a:r>
                        <a:rPr lang="en-GB" dirty="0"/>
                        <a:t>Due date </a:t>
                      </a:r>
                    </a:p>
                  </a:txBody>
                  <a:tcPr/>
                </a:tc>
                <a:tc>
                  <a:txBody>
                    <a:bodyPr/>
                    <a:lstStyle/>
                    <a:p>
                      <a:pPr algn="l"/>
                      <a:r>
                        <a:rPr lang="en-GB" dirty="0"/>
                        <a:t>Expected deliverable</a:t>
                      </a:r>
                    </a:p>
                  </a:txBody>
                  <a:tcPr/>
                </a:tc>
                <a:extLst>
                  <a:ext uri="{0D108BD9-81ED-4DB2-BD59-A6C34878D82A}">
                    <a16:rowId xmlns:a16="http://schemas.microsoft.com/office/drawing/2014/main" val="1555282937"/>
                  </a:ext>
                </a:extLst>
              </a:tr>
              <a:tr h="485338">
                <a:tc>
                  <a:txBody>
                    <a:bodyPr/>
                    <a:lstStyle/>
                    <a:p>
                      <a:pPr algn="l"/>
                      <a:r>
                        <a:rPr lang="en-US" dirty="0"/>
                        <a:t>4.1 - Regular Quality Assurance Committee meetings</a:t>
                      </a:r>
                      <a:endParaRPr lang="en-GB" dirty="0"/>
                    </a:p>
                  </a:txBody>
                  <a:tcPr/>
                </a:tc>
                <a:tc>
                  <a:txBody>
                    <a:bodyPr/>
                    <a:lstStyle/>
                    <a:p>
                      <a:pPr algn="l"/>
                      <a:r>
                        <a:rPr lang="en-GB" dirty="0"/>
                        <a:t>June/November 2019 (bi-annually)</a:t>
                      </a:r>
                    </a:p>
                  </a:txBody>
                  <a:tcPr/>
                </a:tc>
                <a:tc>
                  <a:txBody>
                    <a:bodyPr/>
                    <a:lstStyle/>
                    <a:p>
                      <a:pPr algn="l"/>
                      <a:r>
                        <a:rPr lang="en-GB" dirty="0"/>
                        <a:t>Reports</a:t>
                      </a:r>
                    </a:p>
                  </a:txBody>
                  <a:tcPr/>
                </a:tc>
                <a:extLst>
                  <a:ext uri="{0D108BD9-81ED-4DB2-BD59-A6C34878D82A}">
                    <a16:rowId xmlns:a16="http://schemas.microsoft.com/office/drawing/2014/main" val="3118706885"/>
                  </a:ext>
                </a:extLst>
              </a:tr>
              <a:tr h="577931">
                <a:tc>
                  <a:txBody>
                    <a:bodyPr/>
                    <a:lstStyle/>
                    <a:p>
                      <a:pPr algn="l"/>
                      <a:r>
                        <a:rPr lang="en-US" dirty="0"/>
                        <a:t>4.2 - Development of the quality control plan</a:t>
                      </a:r>
                      <a:endParaRPr lang="en-GB" dirty="0"/>
                    </a:p>
                  </a:txBody>
                  <a:tcPr/>
                </a:tc>
                <a:tc>
                  <a:txBody>
                    <a:bodyPr/>
                    <a:lstStyle/>
                    <a:p>
                      <a:pPr algn="l"/>
                      <a:r>
                        <a:rPr lang="en-GB" dirty="0"/>
                        <a:t>Accepted in October 2019</a:t>
                      </a:r>
                    </a:p>
                  </a:txBody>
                  <a:tcPr/>
                </a:tc>
                <a:tc>
                  <a:txBody>
                    <a:bodyPr/>
                    <a:lstStyle/>
                    <a:p>
                      <a:pPr algn="l"/>
                      <a:r>
                        <a:rPr lang="en-GB" dirty="0"/>
                        <a:t>Plan</a:t>
                      </a:r>
                    </a:p>
                  </a:txBody>
                  <a:tcPr/>
                </a:tc>
                <a:extLst>
                  <a:ext uri="{0D108BD9-81ED-4DB2-BD59-A6C34878D82A}">
                    <a16:rowId xmlns:a16="http://schemas.microsoft.com/office/drawing/2014/main" val="391820189"/>
                  </a:ext>
                </a:extLst>
              </a:tr>
              <a:tr h="577931">
                <a:tc>
                  <a:txBody>
                    <a:bodyPr/>
                    <a:lstStyle/>
                    <a:p>
                      <a:pPr algn="l"/>
                      <a:r>
                        <a:rPr lang="en-US" dirty="0"/>
                        <a:t>4.3 - External review of the project</a:t>
                      </a:r>
                      <a:endParaRPr lang="en-GB" dirty="0"/>
                    </a:p>
                  </a:txBody>
                  <a:tcPr/>
                </a:tc>
                <a:tc>
                  <a:txBody>
                    <a:bodyPr/>
                    <a:lstStyle/>
                    <a:p>
                      <a:pPr algn="l"/>
                      <a:r>
                        <a:rPr lang="en-GB" dirty="0"/>
                        <a:t>December 2019 (annually)</a:t>
                      </a:r>
                    </a:p>
                  </a:txBody>
                  <a:tcPr/>
                </a:tc>
                <a:tc>
                  <a:txBody>
                    <a:bodyPr/>
                    <a:lstStyle/>
                    <a:p>
                      <a:pPr algn="l"/>
                      <a:r>
                        <a:rPr lang="en-GB" dirty="0"/>
                        <a:t>Reports</a:t>
                      </a:r>
                    </a:p>
                  </a:txBody>
                  <a:tcPr/>
                </a:tc>
                <a:extLst>
                  <a:ext uri="{0D108BD9-81ED-4DB2-BD59-A6C34878D82A}">
                    <a16:rowId xmlns:a16="http://schemas.microsoft.com/office/drawing/2014/main" val="554212577"/>
                  </a:ext>
                </a:extLst>
              </a:tr>
              <a:tr h="447027">
                <a:tc>
                  <a:txBody>
                    <a:bodyPr/>
                    <a:lstStyle/>
                    <a:p>
                      <a:pPr algn="l"/>
                      <a:r>
                        <a:rPr lang="en-GB" dirty="0"/>
                        <a:t>4.4 - External financial control</a:t>
                      </a:r>
                    </a:p>
                  </a:txBody>
                  <a:tcPr/>
                </a:tc>
                <a:tc>
                  <a:txBody>
                    <a:bodyPr/>
                    <a:lstStyle/>
                    <a:p>
                      <a:pPr algn="l"/>
                      <a:r>
                        <a:rPr lang="en-GB" dirty="0"/>
                        <a:t>December 2019</a:t>
                      </a:r>
                    </a:p>
                  </a:txBody>
                  <a:tcPr/>
                </a:tc>
                <a:tc>
                  <a:txBody>
                    <a:bodyPr/>
                    <a:lstStyle/>
                    <a:p>
                      <a:pPr algn="l"/>
                      <a:r>
                        <a:rPr lang="en-GB" dirty="0"/>
                        <a:t>Reports</a:t>
                      </a:r>
                    </a:p>
                  </a:txBody>
                  <a:tcPr/>
                </a:tc>
                <a:extLst>
                  <a:ext uri="{0D108BD9-81ED-4DB2-BD59-A6C34878D82A}">
                    <a16:rowId xmlns:a16="http://schemas.microsoft.com/office/drawing/2014/main" val="2177132718"/>
                  </a:ext>
                </a:extLst>
              </a:tr>
              <a:tr h="450009">
                <a:tc>
                  <a:txBody>
                    <a:bodyPr/>
                    <a:lstStyle/>
                    <a:p>
                      <a:pPr algn="l"/>
                      <a:r>
                        <a:rPr lang="en-GB" dirty="0"/>
                        <a:t>4.5 - Inter-project coaching</a:t>
                      </a:r>
                    </a:p>
                  </a:txBody>
                  <a:tcPr/>
                </a:tc>
                <a:tc>
                  <a:txBody>
                    <a:bodyPr/>
                    <a:lstStyle/>
                    <a:p>
                      <a:pPr algn="l"/>
                      <a:r>
                        <a:rPr lang="en-GB" dirty="0"/>
                        <a:t>June</a:t>
                      </a:r>
                      <a:r>
                        <a:rPr lang="en-GB" baseline="0" dirty="0"/>
                        <a:t> </a:t>
                      </a:r>
                      <a:r>
                        <a:rPr lang="en-GB" dirty="0"/>
                        <a:t>2020</a:t>
                      </a:r>
                    </a:p>
                  </a:txBody>
                  <a:tcPr/>
                </a:tc>
                <a:tc>
                  <a:txBody>
                    <a:bodyPr/>
                    <a:lstStyle/>
                    <a:p>
                      <a:pPr algn="l"/>
                      <a:r>
                        <a:rPr lang="en-GB" dirty="0"/>
                        <a:t>Event</a:t>
                      </a:r>
                    </a:p>
                  </a:txBody>
                  <a:tcPr/>
                </a:tc>
                <a:extLst>
                  <a:ext uri="{0D108BD9-81ED-4DB2-BD59-A6C34878D82A}">
                    <a16:rowId xmlns:a16="http://schemas.microsoft.com/office/drawing/2014/main" val="1031731413"/>
                  </a:ext>
                </a:extLst>
              </a:tr>
            </a:tbl>
          </a:graphicData>
        </a:graphic>
      </p:graphicFrame>
    </p:spTree>
    <p:extLst>
      <p:ext uri="{BB962C8B-B14F-4D97-AF65-F5344CB8AC3E}">
        <p14:creationId xmlns:p14="http://schemas.microsoft.com/office/powerpoint/2010/main" val="407613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33554" y="1096374"/>
            <a:ext cx="11524891" cy="4665251"/>
          </a:xfrm>
          <a:prstGeom prst="rect">
            <a:avLst/>
          </a:prstGeom>
        </p:spPr>
        <p:txBody>
          <a:bodyPr wrap="square">
            <a:spAutoFit/>
          </a:bodyPr>
          <a:lstStyle/>
          <a:p>
            <a:pPr algn="ctr">
              <a:lnSpc>
                <a:spcPct val="150000"/>
              </a:lnSpc>
              <a:spcAft>
                <a:spcPts val="865"/>
              </a:spcAft>
            </a:pP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ANNEXES</a:t>
            </a:r>
          </a:p>
          <a:p>
            <a:pPr lvl="0">
              <a:lnSpc>
                <a:spcPct val="150000"/>
              </a:lnSpc>
            </a:pPr>
            <a:r>
              <a:rPr lang="en-US" sz="2800" dirty="0"/>
              <a:t>Annex Q - Work Package self-assessment report form (annual) </a:t>
            </a:r>
            <a:endParaRPr lang="it-IT" sz="2800" dirty="0"/>
          </a:p>
          <a:p>
            <a:pPr lvl="0">
              <a:lnSpc>
                <a:spcPct val="150000"/>
              </a:lnSpc>
            </a:pPr>
            <a:r>
              <a:rPr lang="en-US" sz="2800" dirty="0"/>
              <a:t>Annex R - Partner self-assessment report form (annual)</a:t>
            </a:r>
            <a:endParaRPr lang="it-IT" sz="2800" dirty="0"/>
          </a:p>
          <a:p>
            <a:pPr lvl="0">
              <a:lnSpc>
                <a:spcPct val="150000"/>
              </a:lnSpc>
            </a:pPr>
            <a:r>
              <a:rPr lang="en-US" sz="2800" dirty="0"/>
              <a:t>Annex S - External Reviewer assessment form (annual)</a:t>
            </a:r>
            <a:endParaRPr lang="it-IT" sz="2800" dirty="0"/>
          </a:p>
          <a:p>
            <a:pPr lvl="0">
              <a:lnSpc>
                <a:spcPct val="150000"/>
              </a:lnSpc>
            </a:pPr>
            <a:r>
              <a:rPr lang="en-US" sz="2800" dirty="0"/>
              <a:t>Annex T – Internal project quality evaluation form (annual) – By Leaders</a:t>
            </a:r>
            <a:endParaRPr lang="it-IT" sz="2800" dirty="0"/>
          </a:p>
          <a:p>
            <a:pPr lvl="0">
              <a:lnSpc>
                <a:spcPct val="150000"/>
              </a:lnSpc>
            </a:pPr>
            <a:r>
              <a:rPr lang="en-US" sz="2800" dirty="0"/>
              <a:t>Annex U - Internal project quality evaluation report (annual) – By QAC</a:t>
            </a:r>
          </a:p>
          <a:p>
            <a:pPr lvl="0">
              <a:lnSpc>
                <a:spcPct val="150000"/>
              </a:lnSpc>
            </a:pPr>
            <a:r>
              <a:rPr lang="en-US" sz="2800" dirty="0"/>
              <a:t>Annex V – Event evaluation – By each participant</a:t>
            </a:r>
            <a:endParaRPr lang="it-IT" sz="2800" dirty="0"/>
          </a:p>
        </p:txBody>
      </p:sp>
    </p:spTree>
    <p:extLst>
      <p:ext uri="{BB962C8B-B14F-4D97-AF65-F5344CB8AC3E}">
        <p14:creationId xmlns:p14="http://schemas.microsoft.com/office/powerpoint/2010/main" val="572708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473E9EAF-28FE-4331-B574-AF218C71CE15}"/>
              </a:ext>
            </a:extLst>
          </p:cNvPr>
          <p:cNvGrpSpPr/>
          <p:nvPr/>
        </p:nvGrpSpPr>
        <p:grpSpPr>
          <a:xfrm>
            <a:off x="1553592" y="99004"/>
            <a:ext cx="7331991" cy="6659992"/>
            <a:chOff x="1553592" y="99004"/>
            <a:chExt cx="7331991" cy="6659992"/>
          </a:xfrm>
        </p:grpSpPr>
        <p:pic>
          <p:nvPicPr>
            <p:cNvPr id="3" name="Immagine 2">
              <a:extLst>
                <a:ext uri="{FF2B5EF4-FFF2-40B4-BE49-F238E27FC236}">
                  <a16:creationId xmlns:a16="http://schemas.microsoft.com/office/drawing/2014/main" id="{9514F473-E7CA-4647-98A0-E2164825457A}"/>
                </a:ext>
              </a:extLst>
            </p:cNvPr>
            <p:cNvPicPr>
              <a:picLocks noChangeAspect="1"/>
            </p:cNvPicPr>
            <p:nvPr/>
          </p:nvPicPr>
          <p:blipFill rotWithShape="1">
            <a:blip r:embed="rId2">
              <a:extLst>
                <a:ext uri="{28A0092B-C50C-407E-A947-70E740481C1C}">
                  <a14:useLocalDpi xmlns:a14="http://schemas.microsoft.com/office/drawing/2010/main" val="0"/>
                </a:ext>
              </a:extLst>
            </a:blip>
            <a:srcRect l="12743" t="12168" r="19612" b="8608"/>
            <a:stretch/>
          </p:blipFill>
          <p:spPr>
            <a:xfrm>
              <a:off x="1553592" y="99004"/>
              <a:ext cx="7331991" cy="4830117"/>
            </a:xfrm>
            <a:prstGeom prst="rect">
              <a:avLst/>
            </a:prstGeom>
          </p:spPr>
        </p:pic>
        <p:pic>
          <p:nvPicPr>
            <p:cNvPr id="6" name="Immagine 5">
              <a:extLst>
                <a:ext uri="{FF2B5EF4-FFF2-40B4-BE49-F238E27FC236}">
                  <a16:creationId xmlns:a16="http://schemas.microsoft.com/office/drawing/2014/main" id="{88406421-DFE2-4B39-A2D9-DEEC3DCC9B43}"/>
                </a:ext>
              </a:extLst>
            </p:cNvPr>
            <p:cNvPicPr>
              <a:picLocks noChangeAspect="1"/>
            </p:cNvPicPr>
            <p:nvPr/>
          </p:nvPicPr>
          <p:blipFill rotWithShape="1">
            <a:blip r:embed="rId3">
              <a:extLst>
                <a:ext uri="{28A0092B-C50C-407E-A947-70E740481C1C}">
                  <a14:useLocalDpi xmlns:a14="http://schemas.microsoft.com/office/drawing/2010/main" val="0"/>
                </a:ext>
              </a:extLst>
            </a:blip>
            <a:srcRect l="18506" t="20777" r="18967" b="55980"/>
            <a:stretch/>
          </p:blipFill>
          <p:spPr>
            <a:xfrm>
              <a:off x="2108061" y="4929122"/>
              <a:ext cx="6658252" cy="1392166"/>
            </a:xfrm>
            <a:prstGeom prst="rect">
              <a:avLst/>
            </a:prstGeom>
          </p:spPr>
        </p:pic>
        <p:pic>
          <p:nvPicPr>
            <p:cNvPr id="7" name="Immagine 6">
              <a:extLst>
                <a:ext uri="{FF2B5EF4-FFF2-40B4-BE49-F238E27FC236}">
                  <a16:creationId xmlns:a16="http://schemas.microsoft.com/office/drawing/2014/main" id="{45B0ADF9-7D66-4525-97A4-9929D8690B56}"/>
                </a:ext>
              </a:extLst>
            </p:cNvPr>
            <p:cNvPicPr>
              <a:picLocks noChangeAspect="1"/>
            </p:cNvPicPr>
            <p:nvPr/>
          </p:nvPicPr>
          <p:blipFill rotWithShape="1">
            <a:blip r:embed="rId3">
              <a:extLst>
                <a:ext uri="{28A0092B-C50C-407E-A947-70E740481C1C}">
                  <a14:useLocalDpi xmlns:a14="http://schemas.microsoft.com/office/drawing/2010/main" val="0"/>
                </a:ext>
              </a:extLst>
            </a:blip>
            <a:srcRect l="18506" t="44296" r="68467" b="6666"/>
            <a:stretch/>
          </p:blipFill>
          <p:spPr>
            <a:xfrm>
              <a:off x="7537254" y="4156563"/>
              <a:ext cx="1229059" cy="2602433"/>
            </a:xfrm>
            <a:prstGeom prst="rect">
              <a:avLst/>
            </a:prstGeom>
          </p:spPr>
        </p:pic>
        <p:sp>
          <p:nvSpPr>
            <p:cNvPr id="8" name="Rettangolo 7">
              <a:extLst>
                <a:ext uri="{FF2B5EF4-FFF2-40B4-BE49-F238E27FC236}">
                  <a16:creationId xmlns:a16="http://schemas.microsoft.com/office/drawing/2014/main" id="{824563FF-FC91-4333-B1C1-5583B55349BD}"/>
                </a:ext>
              </a:extLst>
            </p:cNvPr>
            <p:cNvSpPr/>
            <p:nvPr/>
          </p:nvSpPr>
          <p:spPr>
            <a:xfrm>
              <a:off x="4091689" y="770661"/>
              <a:ext cx="4575234" cy="830997"/>
            </a:xfrm>
            <a:prstGeom prst="rect">
              <a:avLst/>
            </a:prstGeom>
          </p:spPr>
          <p:txBody>
            <a:bodyPr wrap="square">
              <a:spAutoFit/>
            </a:bodyPr>
            <a:lstStyle/>
            <a:p>
              <a:r>
                <a:rPr lang="pl-PL" sz="2400" dirty="0">
                  <a:solidFill>
                    <a:srgbClr val="FFFF00"/>
                  </a:solidFill>
                </a:rPr>
                <a:t>Bydgoszcz, Poland on June 1-5, 2020 (</a:t>
              </a:r>
              <a:r>
                <a:rPr lang="pl-PL" sz="2400" dirty="0">
                  <a:solidFill>
                    <a:srgbClr val="FFFF00"/>
                  </a:solidFill>
                  <a:hlinkClick r:id="rId4">
                    <a:extLst>
                      <a:ext uri="{A12FA001-AC4F-418D-AE19-62706E023703}">
                        <ahyp:hlinkClr xmlns:ahyp="http://schemas.microsoft.com/office/drawing/2018/hyperlinkcolor" val="tx"/>
                      </a:ext>
                    </a:extLst>
                  </a:hlinkClick>
                </a:rPr>
                <a:t>www.icce2020.ukw.edu.pl</a:t>
              </a:r>
              <a:r>
                <a:rPr lang="pl-PL" sz="2400" dirty="0">
                  <a:solidFill>
                    <a:srgbClr val="FFFF00"/>
                  </a:solidFill>
                </a:rPr>
                <a:t>)</a:t>
              </a:r>
              <a:endParaRPr lang="it-IT" sz="2400" dirty="0">
                <a:solidFill>
                  <a:srgbClr val="FFFF00"/>
                </a:solidFill>
              </a:endParaRPr>
            </a:p>
          </p:txBody>
        </p:sp>
      </p:grpSp>
    </p:spTree>
    <p:extLst>
      <p:ext uri="{BB962C8B-B14F-4D97-AF65-F5344CB8AC3E}">
        <p14:creationId xmlns:p14="http://schemas.microsoft.com/office/powerpoint/2010/main" val="201721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1" name="Gruppo 10">
            <a:extLst>
              <a:ext uri="{FF2B5EF4-FFF2-40B4-BE49-F238E27FC236}">
                <a16:creationId xmlns:a16="http://schemas.microsoft.com/office/drawing/2014/main" id="{82574503-F32D-4D63-8C65-76A0A9BB0677}"/>
              </a:ext>
            </a:extLst>
          </p:cNvPr>
          <p:cNvGrpSpPr/>
          <p:nvPr/>
        </p:nvGrpSpPr>
        <p:grpSpPr>
          <a:xfrm>
            <a:off x="2852530" y="29817"/>
            <a:ext cx="6639339" cy="6688955"/>
            <a:chOff x="2852530" y="29817"/>
            <a:chExt cx="6639339" cy="6688955"/>
          </a:xfrm>
        </p:grpSpPr>
        <p:pic>
          <p:nvPicPr>
            <p:cNvPr id="4" name="Immagine 3">
              <a:extLst>
                <a:ext uri="{FF2B5EF4-FFF2-40B4-BE49-F238E27FC236}">
                  <a16:creationId xmlns:a16="http://schemas.microsoft.com/office/drawing/2014/main" id="{65C56EF8-7B96-44D9-8A2B-8BA9D86BB6BB}"/>
                </a:ext>
              </a:extLst>
            </p:cNvPr>
            <p:cNvPicPr>
              <a:picLocks noChangeAspect="1"/>
            </p:cNvPicPr>
            <p:nvPr/>
          </p:nvPicPr>
          <p:blipFill rotWithShape="1">
            <a:blip r:embed="rId2">
              <a:extLst>
                <a:ext uri="{28A0092B-C50C-407E-A947-70E740481C1C}">
                  <a14:useLocalDpi xmlns:a14="http://schemas.microsoft.com/office/drawing/2010/main" val="0"/>
                </a:ext>
              </a:extLst>
            </a:blip>
            <a:srcRect l="18098" t="22029" r="22880" b="11594"/>
            <a:stretch/>
          </p:blipFill>
          <p:spPr>
            <a:xfrm>
              <a:off x="3061250" y="29817"/>
              <a:ext cx="5059019" cy="3200319"/>
            </a:xfrm>
            <a:prstGeom prst="rect">
              <a:avLst/>
            </a:prstGeom>
          </p:spPr>
        </p:pic>
        <p:pic>
          <p:nvPicPr>
            <p:cNvPr id="10" name="Immagine 9">
              <a:extLst>
                <a:ext uri="{FF2B5EF4-FFF2-40B4-BE49-F238E27FC236}">
                  <a16:creationId xmlns:a16="http://schemas.microsoft.com/office/drawing/2014/main" id="{A0720131-F5F9-452E-8867-60CCC681F7DA}"/>
                </a:ext>
              </a:extLst>
            </p:cNvPr>
            <p:cNvPicPr>
              <a:picLocks noChangeAspect="1"/>
            </p:cNvPicPr>
            <p:nvPr/>
          </p:nvPicPr>
          <p:blipFill rotWithShape="1">
            <a:blip r:embed="rId3">
              <a:extLst>
                <a:ext uri="{28A0092B-C50C-407E-A947-70E740481C1C}">
                  <a14:useLocalDpi xmlns:a14="http://schemas.microsoft.com/office/drawing/2010/main" val="0"/>
                </a:ext>
              </a:extLst>
            </a:blip>
            <a:srcRect l="15571" t="20000" r="6821" b="5217"/>
            <a:stretch/>
          </p:blipFill>
          <p:spPr>
            <a:xfrm>
              <a:off x="2852530" y="3120139"/>
              <a:ext cx="6639339" cy="3598633"/>
            </a:xfrm>
            <a:prstGeom prst="rect">
              <a:avLst/>
            </a:prstGeom>
          </p:spPr>
        </p:pic>
      </p:grpSp>
    </p:spTree>
    <p:extLst>
      <p:ext uri="{BB962C8B-B14F-4D97-AF65-F5344CB8AC3E}">
        <p14:creationId xmlns:p14="http://schemas.microsoft.com/office/powerpoint/2010/main" val="2345745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B65190-28E9-48A5-82B0-7140363A72D0}"/>
              </a:ext>
            </a:extLst>
          </p:cNvPr>
          <p:cNvSpPr>
            <a:spLocks noGrp="1"/>
          </p:cNvSpPr>
          <p:nvPr>
            <p:ph type="title"/>
          </p:nvPr>
        </p:nvSpPr>
        <p:spPr>
          <a:xfrm>
            <a:off x="508958" y="1314052"/>
            <a:ext cx="11352363" cy="1325563"/>
          </a:xfrm>
        </p:spPr>
        <p:txBody>
          <a:bodyPr/>
          <a:lstStyle/>
          <a:p>
            <a:pPr algn="just"/>
            <a:r>
              <a:rPr lang="en-US" sz="2400" b="1" dirty="0">
                <a:solidFill>
                  <a:srgbClr val="0070C0"/>
                </a:solidFill>
              </a:rPr>
              <a:t>The 1</a:t>
            </a:r>
            <a:r>
              <a:rPr lang="en-US" sz="2400" b="1" baseline="30000" dirty="0">
                <a:solidFill>
                  <a:srgbClr val="0070C0"/>
                </a:solidFill>
              </a:rPr>
              <a:t>st</a:t>
            </a:r>
            <a:r>
              <a:rPr lang="en-US" sz="2400" b="1" dirty="0">
                <a:solidFill>
                  <a:srgbClr val="0070C0"/>
                </a:solidFill>
              </a:rPr>
              <a:t> Quality Assurance Committee meeting of the Erasmus+ Capacity Building in the Field of Higher Education project “Soil Erosion and Torrential Flood Prevention: Curriculum Development at the Universities of Western Balkan Countries” (SETOF) was held on October 2</a:t>
            </a:r>
            <a:r>
              <a:rPr lang="en-US" sz="2400" b="1" baseline="30000" dirty="0">
                <a:solidFill>
                  <a:srgbClr val="0070C0"/>
                </a:solidFill>
              </a:rPr>
              <a:t>nd</a:t>
            </a:r>
            <a:r>
              <a:rPr lang="en-US" sz="2400" b="1" dirty="0">
                <a:solidFill>
                  <a:srgbClr val="0070C0"/>
                </a:solidFill>
              </a:rPr>
              <a:t>, 2019 in Reggio Calabria, Italy.</a:t>
            </a:r>
            <a:endParaRPr lang="en-GB" sz="2400" b="1" dirty="0">
              <a:solidFill>
                <a:srgbClr val="0070C0"/>
              </a:solidFill>
            </a:endParaRPr>
          </a:p>
        </p:txBody>
      </p:sp>
      <p:sp>
        <p:nvSpPr>
          <p:cNvPr id="5" name="Rettangolo 4"/>
          <p:cNvSpPr/>
          <p:nvPr/>
        </p:nvSpPr>
        <p:spPr>
          <a:xfrm>
            <a:off x="2510286" y="2741528"/>
            <a:ext cx="7694763" cy="1200329"/>
          </a:xfrm>
          <a:prstGeom prst="rect">
            <a:avLst/>
          </a:prstGeom>
        </p:spPr>
        <p:txBody>
          <a:bodyPr wrap="square">
            <a:spAutoFit/>
          </a:bodyPr>
          <a:lstStyle/>
          <a:p>
            <a:pPr algn="just"/>
            <a:r>
              <a:rPr lang="it-IT" sz="2400" b="1" dirty="0" err="1">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Twenty-two</a:t>
            </a:r>
            <a:r>
              <a:rPr lang="it-IT" sz="2400" b="1"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it-IT" sz="2400" b="1" dirty="0" err="1">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participants</a:t>
            </a:r>
            <a:r>
              <a:rPr lang="it-IT" sz="2400" b="1"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 from 8 partner </a:t>
            </a:r>
            <a:r>
              <a:rPr lang="it-IT" sz="2400" b="1" dirty="0" err="1">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institutions</a:t>
            </a:r>
            <a:r>
              <a:rPr lang="it-IT" sz="2400" b="1"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it-IT" sz="2400" b="1" dirty="0" err="1">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attended</a:t>
            </a:r>
            <a:r>
              <a:rPr lang="it-IT" sz="2400" b="1"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 the meeting </a:t>
            </a:r>
            <a:r>
              <a:rPr lang="it-IT" sz="2400" b="1" dirty="0" err="1">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that</a:t>
            </a:r>
            <a:r>
              <a:rPr lang="it-IT" sz="2400" b="1"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it-IT" sz="2400" b="1" dirty="0" err="1">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took</a:t>
            </a:r>
            <a:r>
              <a:rPr lang="it-IT" sz="2400" b="1"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it-IT" sz="2400" b="1" dirty="0" err="1">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place</a:t>
            </a:r>
            <a:r>
              <a:rPr lang="it-IT" sz="2400" b="1"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it-IT" sz="2400" b="1" dirty="0" err="1">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at</a:t>
            </a:r>
            <a:r>
              <a:rPr lang="it-IT" sz="2400" b="1"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 the </a:t>
            </a:r>
            <a:r>
              <a:rPr lang="it-IT" sz="2400" b="1" dirty="0" err="1">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University</a:t>
            </a:r>
            <a:r>
              <a:rPr lang="it-IT" sz="2400" b="1"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 Mediterranea of Reggio Calabria, </a:t>
            </a:r>
            <a:r>
              <a:rPr lang="it-IT" sz="2400" b="1" dirty="0" err="1">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Faculty</a:t>
            </a:r>
            <a:r>
              <a:rPr lang="it-IT" sz="2400" b="1"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 of Architecture</a:t>
            </a:r>
            <a:endParaRPr lang="it-IT" sz="2400" b="1" dirty="0">
              <a:solidFill>
                <a:schemeClr val="accent6">
                  <a:lumMod val="75000"/>
                </a:schemeClr>
              </a:solidFill>
            </a:endParaRPr>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2" y="3341693"/>
            <a:ext cx="12188238" cy="3516307"/>
          </a:xfrm>
          <a:prstGeom prst="rect">
            <a:avLst/>
          </a:prstGeom>
        </p:spPr>
      </p:pic>
    </p:spTree>
    <p:extLst>
      <p:ext uri="{BB962C8B-B14F-4D97-AF65-F5344CB8AC3E}">
        <p14:creationId xmlns:p14="http://schemas.microsoft.com/office/powerpoint/2010/main" val="577852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2F3DF61B-DF84-409C-9912-95D0F34D09D7}"/>
              </a:ext>
            </a:extLst>
          </p:cNvPr>
          <p:cNvSpPr>
            <a:spLocks noGrp="1"/>
          </p:cNvSpPr>
          <p:nvPr>
            <p:ph type="title"/>
          </p:nvPr>
        </p:nvSpPr>
        <p:spPr>
          <a:xfrm>
            <a:off x="3840193" y="529114"/>
            <a:ext cx="7480539" cy="549275"/>
          </a:xfrm>
        </p:spPr>
        <p:txBody>
          <a:bodyPr/>
          <a:lstStyle/>
          <a:p>
            <a:r>
              <a:rPr lang="en-GB" sz="2800" dirty="0">
                <a:solidFill>
                  <a:srgbClr val="FF0000"/>
                </a:solidFill>
                <a:latin typeface="Arial" panose="020B0604020202020204" pitchFamily="34" charset="0"/>
                <a:cs typeface="Arial" panose="020B0604020202020204" pitchFamily="34" charset="0"/>
              </a:rPr>
              <a:t>Reggio Calabria, October 2</a:t>
            </a:r>
            <a:r>
              <a:rPr lang="en-GB" sz="2800" baseline="30000" dirty="0">
                <a:solidFill>
                  <a:srgbClr val="FF0000"/>
                </a:solidFill>
                <a:latin typeface="Arial" panose="020B0604020202020204" pitchFamily="34" charset="0"/>
                <a:cs typeface="Arial" panose="020B0604020202020204" pitchFamily="34" charset="0"/>
              </a:rPr>
              <a:t>nd</a:t>
            </a:r>
            <a:r>
              <a:rPr lang="en-GB" sz="2800" dirty="0">
                <a:solidFill>
                  <a:srgbClr val="FF0000"/>
                </a:solidFill>
                <a:latin typeface="Arial" panose="020B0604020202020204" pitchFamily="34" charset="0"/>
                <a:cs typeface="Arial" panose="020B0604020202020204" pitchFamily="34" charset="0"/>
              </a:rPr>
              <a:t> - First session</a:t>
            </a:r>
          </a:p>
        </p:txBody>
      </p:sp>
      <p:sp>
        <p:nvSpPr>
          <p:cNvPr id="6" name="Segnaposto contenuto 2">
            <a:extLst>
              <a:ext uri="{FF2B5EF4-FFF2-40B4-BE49-F238E27FC236}">
                <a16:creationId xmlns:a16="http://schemas.microsoft.com/office/drawing/2014/main" id="{549AA89C-2262-4620-859D-B7697315ACEF}"/>
              </a:ext>
            </a:extLst>
          </p:cNvPr>
          <p:cNvSpPr>
            <a:spLocks noGrp="1"/>
          </p:cNvSpPr>
          <p:nvPr>
            <p:ph idx="1"/>
          </p:nvPr>
        </p:nvSpPr>
        <p:spPr>
          <a:xfrm>
            <a:off x="614266" y="1446063"/>
            <a:ext cx="10515600" cy="857190"/>
          </a:xfrm>
        </p:spPr>
        <p:txBody>
          <a:bodyPr/>
          <a:lstStyle/>
          <a:p>
            <a:pPr algn="just"/>
            <a:r>
              <a:rPr lang="en-US" sz="2400" dirty="0">
                <a:latin typeface="Arial" panose="020B0604020202020204" pitchFamily="34" charset="0"/>
                <a:cs typeface="Arial" panose="020B0604020202020204" pitchFamily="34" charset="0"/>
              </a:rPr>
              <a:t>During the first session, prof. </a:t>
            </a:r>
            <a:r>
              <a:rPr lang="en-US" sz="2400" dirty="0" err="1">
                <a:latin typeface="Arial" panose="020B0604020202020204" pitchFamily="34" charset="0"/>
                <a:cs typeface="Arial" panose="020B0604020202020204" pitchFamily="34" charset="0"/>
              </a:rPr>
              <a:t>Miodrag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Zlatić</a:t>
            </a:r>
            <a:r>
              <a:rPr lang="en-US" sz="2400" dirty="0">
                <a:latin typeface="Arial" panose="020B0604020202020204" pitchFamily="34" charset="0"/>
                <a:cs typeface="Arial" panose="020B0604020202020204" pitchFamily="34" charset="0"/>
              </a:rPr>
              <a:t> from UB presented the main objectives of the WP4 – ‘Quality Control’ and mentioned the people involved in this work package that are as follows:</a:t>
            </a:r>
            <a:endParaRPr lang="en-GB" sz="2400" dirty="0">
              <a:latin typeface="Arial" panose="020B0604020202020204" pitchFamily="34" charset="0"/>
              <a:cs typeface="Arial" panose="020B0604020202020204" pitchFamily="34" charset="0"/>
            </a:endParaRPr>
          </a:p>
        </p:txBody>
      </p:sp>
      <p:graphicFrame>
        <p:nvGraphicFramePr>
          <p:cNvPr id="7" name="Tabella 6">
            <a:extLst>
              <a:ext uri="{FF2B5EF4-FFF2-40B4-BE49-F238E27FC236}">
                <a16:creationId xmlns:a16="http://schemas.microsoft.com/office/drawing/2014/main" id="{7C1F84FC-565A-4CE3-98E5-DEF11149A22E}"/>
              </a:ext>
            </a:extLst>
          </p:cNvPr>
          <p:cNvGraphicFramePr>
            <a:graphicFrameLocks noGrp="1"/>
          </p:cNvGraphicFramePr>
          <p:nvPr>
            <p:extLst>
              <p:ext uri="{D42A27DB-BD31-4B8C-83A1-F6EECF244321}">
                <p14:modId xmlns:p14="http://schemas.microsoft.com/office/powerpoint/2010/main" val="839251483"/>
              </p:ext>
            </p:extLst>
          </p:nvPr>
        </p:nvGraphicFramePr>
        <p:xfrm>
          <a:off x="1659067" y="2843010"/>
          <a:ext cx="8425997" cy="1545274"/>
        </p:xfrm>
        <a:graphic>
          <a:graphicData uri="http://schemas.openxmlformats.org/drawingml/2006/table">
            <a:tbl>
              <a:tblPr firstRow="1" firstCol="1" bandRow="1">
                <a:tableStyleId>{5C22544A-7EE6-4342-B048-85BDC9FD1C3A}</a:tableStyleId>
              </a:tblPr>
              <a:tblGrid>
                <a:gridCol w="5357004">
                  <a:extLst>
                    <a:ext uri="{9D8B030D-6E8A-4147-A177-3AD203B41FA5}">
                      <a16:colId xmlns:a16="http://schemas.microsoft.com/office/drawing/2014/main" val="2103669377"/>
                    </a:ext>
                  </a:extLst>
                </a:gridCol>
                <a:gridCol w="3068993">
                  <a:extLst>
                    <a:ext uri="{9D8B030D-6E8A-4147-A177-3AD203B41FA5}">
                      <a16:colId xmlns:a16="http://schemas.microsoft.com/office/drawing/2014/main" val="336312899"/>
                    </a:ext>
                  </a:extLst>
                </a:gridCol>
              </a:tblGrid>
              <a:tr h="373378">
                <a:tc>
                  <a:txBody>
                    <a:bodyPr/>
                    <a:lstStyle/>
                    <a:p>
                      <a:pPr algn="just">
                        <a:lnSpc>
                          <a:spcPct val="115000"/>
                        </a:lnSpc>
                        <a:spcAft>
                          <a:spcPts val="0"/>
                        </a:spcAft>
                      </a:pPr>
                      <a:r>
                        <a:rPr lang="en-US" sz="2000" dirty="0">
                          <a:effectLst/>
                          <a:latin typeface="Arial" panose="020B0604020202020204" pitchFamily="34" charset="0"/>
                          <a:cs typeface="Arial" panose="020B0604020202020204" pitchFamily="34" charset="0"/>
                        </a:rPr>
                        <a:t>UNIRC-Italy</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US" sz="2000" dirty="0">
                          <a:effectLst/>
                          <a:latin typeface="Arial" panose="020B0604020202020204" pitchFamily="34" charset="0"/>
                          <a:cs typeface="Arial" panose="020B0604020202020204" pitchFamily="34" charset="0"/>
                        </a:rPr>
                        <a:t>Paolo Porto</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089591"/>
                  </a:ext>
                </a:extLst>
              </a:tr>
              <a:tr h="390632">
                <a:tc>
                  <a:txBody>
                    <a:bodyPr/>
                    <a:lstStyle/>
                    <a:p>
                      <a:pPr algn="just">
                        <a:lnSpc>
                          <a:spcPct val="115000"/>
                        </a:lnSpc>
                        <a:spcAft>
                          <a:spcPts val="0"/>
                        </a:spcAft>
                      </a:pPr>
                      <a:r>
                        <a:rPr lang="en-US" sz="2000" dirty="0">
                          <a:effectLst/>
                          <a:latin typeface="Arial" panose="020B0604020202020204" pitchFamily="34" charset="0"/>
                          <a:cs typeface="Arial" panose="020B0604020202020204" pitchFamily="34" charset="0"/>
                        </a:rPr>
                        <a:t>UB-Serbia</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US" sz="2000">
                          <a:effectLst/>
                          <a:latin typeface="Arial" panose="020B0604020202020204" pitchFamily="34" charset="0"/>
                          <a:cs typeface="Arial" panose="020B0604020202020204" pitchFamily="34" charset="0"/>
                        </a:rPr>
                        <a:t>Miodrag Zlatić</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15695651"/>
                  </a:ext>
                </a:extLst>
              </a:tr>
              <a:tr h="390632">
                <a:tc>
                  <a:txBody>
                    <a:bodyPr/>
                    <a:lstStyle/>
                    <a:p>
                      <a:pPr algn="just">
                        <a:lnSpc>
                          <a:spcPct val="115000"/>
                        </a:lnSpc>
                        <a:spcAft>
                          <a:spcPts val="0"/>
                        </a:spcAft>
                      </a:pPr>
                      <a:r>
                        <a:rPr lang="en-US" sz="2000" dirty="0">
                          <a:effectLst/>
                          <a:latin typeface="Arial" panose="020B0604020202020204" pitchFamily="34" charset="0"/>
                          <a:cs typeface="Arial" panose="020B0604020202020204" pitchFamily="34" charset="0"/>
                        </a:rPr>
                        <a:t>UNSCM – Republic of North Macedonia</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US" sz="2000">
                          <a:effectLst/>
                          <a:latin typeface="Arial" panose="020B0604020202020204" pitchFamily="34" charset="0"/>
                          <a:cs typeface="Arial" panose="020B0604020202020204" pitchFamily="34" charset="0"/>
                        </a:rPr>
                        <a:t>Ivan Minčev</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15252498"/>
                  </a:ext>
                </a:extLst>
              </a:tr>
              <a:tr h="390632">
                <a:tc>
                  <a:txBody>
                    <a:bodyPr/>
                    <a:lstStyle/>
                    <a:p>
                      <a:pPr algn="just">
                        <a:lnSpc>
                          <a:spcPct val="115000"/>
                        </a:lnSpc>
                        <a:spcAft>
                          <a:spcPts val="0"/>
                        </a:spcAft>
                      </a:pPr>
                      <a:r>
                        <a:rPr lang="en-US" sz="2000" dirty="0">
                          <a:effectLst/>
                          <a:latin typeface="Arial" panose="020B0604020202020204" pitchFamily="34" charset="0"/>
                          <a:cs typeface="Arial" panose="020B0604020202020204" pitchFamily="34" charset="0"/>
                        </a:rPr>
                        <a:t>FRI-BAS-Bulgaria</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en-US" sz="2000" dirty="0">
                          <a:effectLst/>
                          <a:latin typeface="Arial" panose="020B0604020202020204" pitchFamily="34" charset="0"/>
                          <a:cs typeface="Arial" panose="020B0604020202020204" pitchFamily="34" charset="0"/>
                        </a:rPr>
                        <a:t>Ivan </a:t>
                      </a:r>
                      <a:r>
                        <a:rPr lang="en-US" sz="2000" dirty="0" err="1">
                          <a:effectLst/>
                          <a:latin typeface="Arial" panose="020B0604020202020204" pitchFamily="34" charset="0"/>
                          <a:cs typeface="Arial" panose="020B0604020202020204" pitchFamily="34" charset="0"/>
                        </a:rPr>
                        <a:t>Marinov</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89817337"/>
                  </a:ext>
                </a:extLst>
              </a:tr>
            </a:tbl>
          </a:graphicData>
        </a:graphic>
      </p:graphicFrame>
      <p:sp>
        <p:nvSpPr>
          <p:cNvPr id="9" name="Rettangolo 8"/>
          <p:cNvSpPr/>
          <p:nvPr/>
        </p:nvSpPr>
        <p:spPr>
          <a:xfrm>
            <a:off x="414068" y="4824524"/>
            <a:ext cx="11654287" cy="830997"/>
          </a:xfrm>
          <a:prstGeom prst="rect">
            <a:avLst/>
          </a:prstGeom>
        </p:spPr>
        <p:txBody>
          <a:bodyPr wrap="square">
            <a:spAutoFit/>
          </a:bodyPr>
          <a:lstStyle/>
          <a:p>
            <a:r>
              <a:rPr lang="en-US" sz="2400" dirty="0">
                <a:solidFill>
                  <a:srgbClr val="FF0000"/>
                </a:solidFill>
                <a:latin typeface="Arial" panose="020B0604020202020204" pitchFamily="34" charset="0"/>
                <a:cs typeface="Arial" panose="020B0604020202020204" pitchFamily="34" charset="0"/>
              </a:rPr>
              <a:t>Prof. </a:t>
            </a:r>
            <a:r>
              <a:rPr lang="en-US" sz="2400" dirty="0" err="1">
                <a:solidFill>
                  <a:srgbClr val="FF0000"/>
                </a:solidFill>
                <a:latin typeface="Arial" panose="020B0604020202020204" pitchFamily="34" charset="0"/>
                <a:cs typeface="Arial" panose="020B0604020202020204" pitchFamily="34" charset="0"/>
              </a:rPr>
              <a:t>Zlatić</a:t>
            </a:r>
            <a:r>
              <a:rPr lang="en-US" sz="2400" dirty="0">
                <a:solidFill>
                  <a:srgbClr val="FF0000"/>
                </a:solidFill>
                <a:latin typeface="Arial" panose="020B0604020202020204" pitchFamily="34" charset="0"/>
                <a:cs typeface="Arial" panose="020B0604020202020204" pitchFamily="34" charset="0"/>
              </a:rPr>
              <a:t> pointed out the responsibility of creation, implementation, and adaptation of the Quality Control Plan (QCP). </a:t>
            </a:r>
          </a:p>
        </p:txBody>
      </p:sp>
    </p:spTree>
    <p:extLst>
      <p:ext uri="{BB962C8B-B14F-4D97-AF65-F5344CB8AC3E}">
        <p14:creationId xmlns:p14="http://schemas.microsoft.com/office/powerpoint/2010/main" val="2459940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D29935C-792A-49CF-8FE2-CD70DDF10322}"/>
              </a:ext>
            </a:extLst>
          </p:cNvPr>
          <p:cNvSpPr/>
          <p:nvPr/>
        </p:nvSpPr>
        <p:spPr>
          <a:xfrm>
            <a:off x="798443" y="1998182"/>
            <a:ext cx="10595113" cy="1938992"/>
          </a:xfrm>
          <a:prstGeom prst="rect">
            <a:avLst/>
          </a:prstGeom>
        </p:spPr>
        <p:txBody>
          <a:bodyPr wrap="square">
            <a:spAutoFit/>
          </a:bodyPr>
          <a:lstStyle/>
          <a:p>
            <a:pPr algn="just"/>
            <a:r>
              <a:rPr lang="en-US" sz="2400" dirty="0">
                <a:solidFill>
                  <a:schemeClr val="accent6">
                    <a:lumMod val="75000"/>
                  </a:schemeClr>
                </a:solidFill>
                <a:latin typeface="Arial" panose="020B0604020202020204" pitchFamily="34" charset="0"/>
                <a:cs typeface="Arial" panose="020B0604020202020204" pitchFamily="34" charset="0"/>
              </a:rPr>
              <a:t>Prof. </a:t>
            </a:r>
            <a:r>
              <a:rPr lang="en-US" sz="2400" dirty="0" err="1">
                <a:solidFill>
                  <a:schemeClr val="accent6">
                    <a:lumMod val="75000"/>
                  </a:schemeClr>
                </a:solidFill>
                <a:latin typeface="Arial" panose="020B0604020202020204" pitchFamily="34" charset="0"/>
                <a:cs typeface="Arial" panose="020B0604020202020204" pitchFamily="34" charset="0"/>
              </a:rPr>
              <a:t>Zlatić</a:t>
            </a:r>
            <a:r>
              <a:rPr lang="en-US" sz="2400" dirty="0">
                <a:solidFill>
                  <a:schemeClr val="accent6">
                    <a:lumMod val="75000"/>
                  </a:schemeClr>
                </a:solidFill>
                <a:latin typeface="Arial" panose="020B0604020202020204" pitchFamily="34" charset="0"/>
                <a:cs typeface="Arial" panose="020B0604020202020204" pitchFamily="34" charset="0"/>
              </a:rPr>
              <a:t> recalled the necessity for all the responsible leaders (for each WP and each Partner Institution) to participate in providing suggestions and contributions for the success of the Quality Control. He also emphasized that in case of delay in the performance of the project activities, measures established by the QCP will be undertaken. </a:t>
            </a:r>
          </a:p>
        </p:txBody>
      </p:sp>
      <p:sp>
        <p:nvSpPr>
          <p:cNvPr id="3" name="Rettangolo 2">
            <a:extLst>
              <a:ext uri="{FF2B5EF4-FFF2-40B4-BE49-F238E27FC236}">
                <a16:creationId xmlns:a16="http://schemas.microsoft.com/office/drawing/2014/main" id="{68009B3C-64C1-45C3-B3B6-7247C26D3A3B}"/>
              </a:ext>
            </a:extLst>
          </p:cNvPr>
          <p:cNvSpPr/>
          <p:nvPr/>
        </p:nvSpPr>
        <p:spPr>
          <a:xfrm>
            <a:off x="798443" y="4438291"/>
            <a:ext cx="10412896" cy="830997"/>
          </a:xfrm>
          <a:prstGeom prst="rect">
            <a:avLst/>
          </a:prstGeom>
        </p:spPr>
        <p:txBody>
          <a:bodyPr wrap="square">
            <a:spAutoFit/>
          </a:bodyPr>
          <a:lstStyle/>
          <a:p>
            <a:pPr algn="just"/>
            <a:r>
              <a:rPr lang="en-US" sz="2400" dirty="0">
                <a:solidFill>
                  <a:srgbClr val="0070C0"/>
                </a:solidFill>
                <a:latin typeface="Arial" panose="020B0604020202020204" pitchFamily="34" charset="0"/>
                <a:cs typeface="Arial" panose="020B0604020202020204" pitchFamily="34" charset="0"/>
              </a:rPr>
              <a:t>In addition, Prof. </a:t>
            </a:r>
            <a:r>
              <a:rPr lang="en-US" sz="2400" dirty="0" err="1">
                <a:solidFill>
                  <a:srgbClr val="0070C0"/>
                </a:solidFill>
                <a:latin typeface="Arial" panose="020B0604020202020204" pitchFamily="34" charset="0"/>
                <a:cs typeface="Arial" panose="020B0604020202020204" pitchFamily="34" charset="0"/>
              </a:rPr>
              <a:t>Zlatić</a:t>
            </a:r>
            <a:r>
              <a:rPr lang="en-US" sz="2400" dirty="0">
                <a:solidFill>
                  <a:srgbClr val="0070C0"/>
                </a:solidFill>
                <a:latin typeface="Arial" panose="020B0604020202020204" pitchFamily="34" charset="0"/>
                <a:cs typeface="Arial" panose="020B0604020202020204" pitchFamily="34" charset="0"/>
              </a:rPr>
              <a:t> pointed out that monitoring and quality control will be carried out in all phases of the SETOF project. </a:t>
            </a:r>
          </a:p>
        </p:txBody>
      </p:sp>
      <p:sp>
        <p:nvSpPr>
          <p:cNvPr id="4" name="Rettangolo 3">
            <a:extLst>
              <a:ext uri="{FF2B5EF4-FFF2-40B4-BE49-F238E27FC236}">
                <a16:creationId xmlns:a16="http://schemas.microsoft.com/office/drawing/2014/main" id="{243C0C62-18E1-447E-A145-1725F2F64321}"/>
              </a:ext>
            </a:extLst>
          </p:cNvPr>
          <p:cNvSpPr/>
          <p:nvPr/>
        </p:nvSpPr>
        <p:spPr>
          <a:xfrm>
            <a:off x="4628571" y="912290"/>
            <a:ext cx="2764268" cy="584775"/>
          </a:xfrm>
          <a:prstGeom prst="rect">
            <a:avLst/>
          </a:prstGeom>
        </p:spPr>
        <p:txBody>
          <a:bodyPr wrap="square">
            <a:spAutoFit/>
          </a:bodyPr>
          <a:lstStyle/>
          <a:p>
            <a:pPr algn="just"/>
            <a:r>
              <a:rPr lang="en-GB" sz="3200" dirty="0">
                <a:solidFill>
                  <a:srgbClr val="FF0000"/>
                </a:solidFill>
                <a:latin typeface="Arial" panose="020B0604020202020204" pitchFamily="34" charset="0"/>
                <a:cs typeface="Arial" panose="020B0604020202020204" pitchFamily="34" charset="0"/>
              </a:rPr>
              <a:t>Responsibility</a:t>
            </a:r>
            <a:endParaRPr lang="it-IT" sz="3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9621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2F3DF61B-DF84-409C-9912-95D0F34D09D7}"/>
              </a:ext>
            </a:extLst>
          </p:cNvPr>
          <p:cNvSpPr>
            <a:spLocks noGrp="1"/>
          </p:cNvSpPr>
          <p:nvPr>
            <p:ph type="title"/>
          </p:nvPr>
        </p:nvSpPr>
        <p:spPr>
          <a:xfrm>
            <a:off x="2779144" y="1089831"/>
            <a:ext cx="7796841" cy="549275"/>
          </a:xfrm>
        </p:spPr>
        <p:txBody>
          <a:bodyPr/>
          <a:lstStyle/>
          <a:p>
            <a:r>
              <a:rPr lang="en-GB" sz="2800" dirty="0">
                <a:solidFill>
                  <a:srgbClr val="FF0000"/>
                </a:solidFill>
                <a:latin typeface="Arial" panose="020B0604020202020204" pitchFamily="34" charset="0"/>
                <a:cs typeface="Arial" panose="020B0604020202020204" pitchFamily="34" charset="0"/>
              </a:rPr>
              <a:t>Reggio Calabria, October 2</a:t>
            </a:r>
            <a:r>
              <a:rPr lang="en-GB" sz="2800" baseline="30000" dirty="0">
                <a:solidFill>
                  <a:srgbClr val="FF0000"/>
                </a:solidFill>
                <a:latin typeface="Arial" panose="020B0604020202020204" pitchFamily="34" charset="0"/>
                <a:cs typeface="Arial" panose="020B0604020202020204" pitchFamily="34" charset="0"/>
              </a:rPr>
              <a:t>nd</a:t>
            </a:r>
            <a:r>
              <a:rPr lang="en-GB" sz="2800" dirty="0">
                <a:solidFill>
                  <a:srgbClr val="FF0000"/>
                </a:solidFill>
                <a:latin typeface="Arial" panose="020B0604020202020204" pitchFamily="34" charset="0"/>
                <a:cs typeface="Arial" panose="020B0604020202020204" pitchFamily="34" charset="0"/>
              </a:rPr>
              <a:t> - Second session</a:t>
            </a:r>
          </a:p>
        </p:txBody>
      </p:sp>
      <p:sp>
        <p:nvSpPr>
          <p:cNvPr id="6" name="Segnaposto contenuto 2">
            <a:extLst>
              <a:ext uri="{FF2B5EF4-FFF2-40B4-BE49-F238E27FC236}">
                <a16:creationId xmlns:a16="http://schemas.microsoft.com/office/drawing/2014/main" id="{549AA89C-2262-4620-859D-B7697315ACEF}"/>
              </a:ext>
            </a:extLst>
          </p:cNvPr>
          <p:cNvSpPr>
            <a:spLocks noGrp="1"/>
          </p:cNvSpPr>
          <p:nvPr>
            <p:ph idx="1"/>
          </p:nvPr>
        </p:nvSpPr>
        <p:spPr>
          <a:xfrm>
            <a:off x="537714" y="1966458"/>
            <a:ext cx="10729470" cy="1794659"/>
          </a:xfrm>
        </p:spPr>
        <p:txBody>
          <a:bodyPr/>
          <a:lstStyle/>
          <a:p>
            <a:pPr marL="0" indent="0" algn="just">
              <a:buNone/>
            </a:pPr>
            <a:r>
              <a:rPr lang="en-US" sz="2400" dirty="0">
                <a:solidFill>
                  <a:schemeClr val="accent6">
                    <a:lumMod val="75000"/>
                  </a:schemeClr>
                </a:solidFill>
                <a:latin typeface="Arial" panose="020B0604020202020204" pitchFamily="34" charset="0"/>
                <a:cs typeface="Arial" panose="020B0604020202020204" pitchFamily="34" charset="0"/>
              </a:rPr>
              <a:t>In the second session, Prof. Paolo Porto from UNIRC, after a short introduction aimed at reminding the difficulties in organizing the various activities of the WP4 due to the delay caused by the partner replacement process, presented the 1</a:t>
            </a:r>
            <a:r>
              <a:rPr lang="en-US" sz="2400" baseline="30000" dirty="0">
                <a:solidFill>
                  <a:schemeClr val="accent6">
                    <a:lumMod val="75000"/>
                  </a:schemeClr>
                </a:solidFill>
                <a:latin typeface="Arial" panose="020B0604020202020204" pitchFamily="34" charset="0"/>
                <a:cs typeface="Arial" panose="020B0604020202020204" pitchFamily="34" charset="0"/>
              </a:rPr>
              <a:t>st</a:t>
            </a:r>
            <a:r>
              <a:rPr lang="en-US" sz="2400" dirty="0">
                <a:solidFill>
                  <a:schemeClr val="accent6">
                    <a:lumMod val="75000"/>
                  </a:schemeClr>
                </a:solidFill>
                <a:latin typeface="Arial" panose="020B0604020202020204" pitchFamily="34" charset="0"/>
                <a:cs typeface="Arial" panose="020B0604020202020204" pitchFamily="34" charset="0"/>
              </a:rPr>
              <a:t> draft version of the Quality plan and monitoring.</a:t>
            </a:r>
            <a:endParaRPr lang="en-GB" sz="2400" dirty="0">
              <a:solidFill>
                <a:schemeClr val="accent6">
                  <a:lumMod val="75000"/>
                </a:schemeClr>
              </a:solidFill>
              <a:latin typeface="Arial" panose="020B0604020202020204" pitchFamily="34" charset="0"/>
              <a:cs typeface="Arial" panose="020B0604020202020204" pitchFamily="34" charset="0"/>
            </a:endParaRPr>
          </a:p>
        </p:txBody>
      </p:sp>
      <p:sp>
        <p:nvSpPr>
          <p:cNvPr id="9" name="Rettangolo 8"/>
          <p:cNvSpPr/>
          <p:nvPr/>
        </p:nvSpPr>
        <p:spPr>
          <a:xfrm>
            <a:off x="537714" y="4088469"/>
            <a:ext cx="10711132" cy="1569660"/>
          </a:xfrm>
          <a:prstGeom prst="rect">
            <a:avLst/>
          </a:prstGeom>
        </p:spPr>
        <p:txBody>
          <a:bodyPr wrap="square">
            <a:spAutoFit/>
          </a:bodyPr>
          <a:lstStyle/>
          <a:p>
            <a:pPr algn="just"/>
            <a:r>
              <a:rPr lang="en-US" sz="2400" dirty="0">
                <a:solidFill>
                  <a:srgbClr val="0070C0"/>
                </a:solidFill>
                <a:latin typeface="Arial" panose="020B0604020202020204" pitchFamily="34" charset="0"/>
                <a:cs typeface="Arial" panose="020B0604020202020204" pitchFamily="34" charset="0"/>
              </a:rPr>
              <a:t>Prof. Porto described the main sections of this document that consist of the various activities aimed at providing quality assessment and assurance, tools and procedures for quality assurance, internal and external monitoring, inter-project coaching and Quality plan schedule.</a:t>
            </a:r>
          </a:p>
        </p:txBody>
      </p:sp>
    </p:spTree>
    <p:extLst>
      <p:ext uri="{BB962C8B-B14F-4D97-AF65-F5344CB8AC3E}">
        <p14:creationId xmlns:p14="http://schemas.microsoft.com/office/powerpoint/2010/main" val="2048977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D29935C-792A-49CF-8FE2-CD70DDF10322}"/>
              </a:ext>
            </a:extLst>
          </p:cNvPr>
          <p:cNvSpPr/>
          <p:nvPr/>
        </p:nvSpPr>
        <p:spPr>
          <a:xfrm>
            <a:off x="642385" y="2218038"/>
            <a:ext cx="10326632" cy="461665"/>
          </a:xfrm>
          <a:prstGeom prst="rect">
            <a:avLst/>
          </a:prstGeom>
        </p:spPr>
        <p:txBody>
          <a:bodyPr wrap="square">
            <a:spAutoFit/>
          </a:bodyPr>
          <a:lstStyle/>
          <a:p>
            <a:pPr algn="just"/>
            <a:r>
              <a:rPr lang="en-US" sz="2400" dirty="0">
                <a:solidFill>
                  <a:srgbClr val="0070C0"/>
                </a:solidFill>
                <a:cs typeface="Arial" panose="020B0604020202020204" pitchFamily="34" charset="0"/>
              </a:rPr>
              <a:t>1)   the meaning of the QCP;</a:t>
            </a:r>
          </a:p>
        </p:txBody>
      </p:sp>
      <p:sp>
        <p:nvSpPr>
          <p:cNvPr id="3" name="Rettangolo 2">
            <a:extLst>
              <a:ext uri="{FF2B5EF4-FFF2-40B4-BE49-F238E27FC236}">
                <a16:creationId xmlns:a16="http://schemas.microsoft.com/office/drawing/2014/main" id="{68009B3C-64C1-45C3-B3B6-7247C26D3A3B}"/>
              </a:ext>
            </a:extLst>
          </p:cNvPr>
          <p:cNvSpPr/>
          <p:nvPr/>
        </p:nvSpPr>
        <p:spPr>
          <a:xfrm>
            <a:off x="599253" y="2864351"/>
            <a:ext cx="10412896" cy="830997"/>
          </a:xfrm>
          <a:prstGeom prst="rect">
            <a:avLst/>
          </a:prstGeom>
        </p:spPr>
        <p:txBody>
          <a:bodyPr wrap="square">
            <a:spAutoFit/>
          </a:bodyPr>
          <a:lstStyle/>
          <a:p>
            <a:pPr marL="457200" lvl="0" indent="-457200">
              <a:buFont typeface="+mj-lt"/>
              <a:buAutoNum type="arabicParenR" startAt="2"/>
            </a:pPr>
            <a:r>
              <a:rPr lang="it-IT" sz="2400" dirty="0">
                <a:solidFill>
                  <a:schemeClr val="accent6">
                    <a:lumMod val="50000"/>
                  </a:schemeClr>
                </a:solidFill>
              </a:rPr>
              <a:t>the </a:t>
            </a:r>
            <a:r>
              <a:rPr lang="it-IT" sz="2400" dirty="0" err="1">
                <a:solidFill>
                  <a:schemeClr val="accent6">
                    <a:lumMod val="50000"/>
                  </a:schemeClr>
                </a:solidFill>
              </a:rPr>
              <a:t>main</a:t>
            </a:r>
            <a:r>
              <a:rPr lang="it-IT" sz="2400" dirty="0">
                <a:solidFill>
                  <a:schemeClr val="accent6">
                    <a:lumMod val="50000"/>
                  </a:schemeClr>
                </a:solidFill>
              </a:rPr>
              <a:t> </a:t>
            </a:r>
            <a:r>
              <a:rPr lang="it-IT" sz="2400" dirty="0" err="1">
                <a:solidFill>
                  <a:schemeClr val="accent6">
                    <a:lumMod val="50000"/>
                  </a:schemeClr>
                </a:solidFill>
              </a:rPr>
              <a:t>procedures</a:t>
            </a:r>
            <a:r>
              <a:rPr lang="it-IT" sz="2400" dirty="0">
                <a:solidFill>
                  <a:schemeClr val="accent6">
                    <a:lumMod val="50000"/>
                  </a:schemeClr>
                </a:solidFill>
              </a:rPr>
              <a:t> to be </a:t>
            </a:r>
            <a:r>
              <a:rPr lang="it-IT" sz="2400" dirty="0" err="1">
                <a:solidFill>
                  <a:schemeClr val="accent6">
                    <a:lumMod val="50000"/>
                  </a:schemeClr>
                </a:solidFill>
              </a:rPr>
              <a:t>followed</a:t>
            </a:r>
            <a:r>
              <a:rPr lang="it-IT" sz="2400" dirty="0">
                <a:solidFill>
                  <a:schemeClr val="accent6">
                    <a:lumMod val="50000"/>
                  </a:schemeClr>
                </a:solidFill>
              </a:rPr>
              <a:t> by the </a:t>
            </a:r>
            <a:r>
              <a:rPr lang="it-IT" sz="2400" dirty="0" err="1">
                <a:solidFill>
                  <a:schemeClr val="accent6">
                    <a:lumMod val="50000"/>
                  </a:schemeClr>
                </a:solidFill>
              </a:rPr>
              <a:t>partners</a:t>
            </a:r>
            <a:r>
              <a:rPr lang="it-IT" sz="2400" dirty="0">
                <a:solidFill>
                  <a:schemeClr val="accent6">
                    <a:lumMod val="50000"/>
                  </a:schemeClr>
                </a:solidFill>
              </a:rPr>
              <a:t>, to </a:t>
            </a:r>
            <a:r>
              <a:rPr lang="it-IT" sz="2400" dirty="0" err="1">
                <a:solidFill>
                  <a:schemeClr val="accent6">
                    <a:lumMod val="50000"/>
                  </a:schemeClr>
                </a:solidFill>
              </a:rPr>
              <a:t>ensure</a:t>
            </a:r>
            <a:r>
              <a:rPr lang="it-IT" sz="2400" dirty="0">
                <a:solidFill>
                  <a:schemeClr val="accent6">
                    <a:lumMod val="50000"/>
                  </a:schemeClr>
                </a:solidFill>
              </a:rPr>
              <a:t> the </a:t>
            </a:r>
            <a:r>
              <a:rPr lang="it-IT" sz="2400" dirty="0" err="1">
                <a:solidFill>
                  <a:schemeClr val="accent6">
                    <a:lumMod val="50000"/>
                  </a:schemeClr>
                </a:solidFill>
              </a:rPr>
              <a:t>optimal</a:t>
            </a:r>
            <a:r>
              <a:rPr lang="it-IT" sz="2400" dirty="0">
                <a:solidFill>
                  <a:schemeClr val="accent6">
                    <a:lumMod val="50000"/>
                  </a:schemeClr>
                </a:solidFill>
              </a:rPr>
              <a:t> </a:t>
            </a:r>
            <a:r>
              <a:rPr lang="it-IT" sz="2400" dirty="0" err="1">
                <a:solidFill>
                  <a:schemeClr val="accent6">
                    <a:lumMod val="50000"/>
                  </a:schemeClr>
                </a:solidFill>
              </a:rPr>
              <a:t>quality</a:t>
            </a:r>
            <a:r>
              <a:rPr lang="it-IT" sz="2400" dirty="0">
                <a:solidFill>
                  <a:schemeClr val="accent6">
                    <a:lumMod val="50000"/>
                  </a:schemeClr>
                </a:solidFill>
              </a:rPr>
              <a:t> of the </a:t>
            </a:r>
            <a:r>
              <a:rPr lang="it-IT" sz="2400" dirty="0" err="1">
                <a:solidFill>
                  <a:schemeClr val="accent6">
                    <a:lumMod val="50000"/>
                  </a:schemeClr>
                </a:solidFill>
              </a:rPr>
              <a:t>project</a:t>
            </a:r>
            <a:r>
              <a:rPr lang="it-IT" sz="2400" dirty="0">
                <a:solidFill>
                  <a:schemeClr val="accent6">
                    <a:lumMod val="50000"/>
                  </a:schemeClr>
                </a:solidFill>
              </a:rPr>
              <a:t> </a:t>
            </a:r>
            <a:r>
              <a:rPr lang="it-IT" sz="2400" dirty="0" err="1">
                <a:solidFill>
                  <a:schemeClr val="accent6">
                    <a:lumMod val="50000"/>
                  </a:schemeClr>
                </a:solidFill>
              </a:rPr>
              <a:t>activities</a:t>
            </a:r>
            <a:r>
              <a:rPr lang="it-IT" sz="2400" dirty="0">
                <a:solidFill>
                  <a:schemeClr val="accent6">
                    <a:lumMod val="50000"/>
                  </a:schemeClr>
                </a:solidFill>
              </a:rPr>
              <a:t>, </a:t>
            </a:r>
            <a:r>
              <a:rPr lang="it-IT" sz="2400" dirty="0" err="1">
                <a:solidFill>
                  <a:schemeClr val="accent6">
                    <a:lumMod val="50000"/>
                  </a:schemeClr>
                </a:solidFill>
              </a:rPr>
              <a:t>results</a:t>
            </a:r>
            <a:r>
              <a:rPr lang="it-IT" sz="2400" dirty="0">
                <a:solidFill>
                  <a:schemeClr val="accent6">
                    <a:lumMod val="50000"/>
                  </a:schemeClr>
                </a:solidFill>
              </a:rPr>
              <a:t> and management;</a:t>
            </a:r>
          </a:p>
        </p:txBody>
      </p:sp>
      <p:sp>
        <p:nvSpPr>
          <p:cNvPr id="4" name="Rettangolo 3">
            <a:extLst>
              <a:ext uri="{FF2B5EF4-FFF2-40B4-BE49-F238E27FC236}">
                <a16:creationId xmlns:a16="http://schemas.microsoft.com/office/drawing/2014/main" id="{243C0C62-18E1-447E-A145-1725F2F64321}"/>
              </a:ext>
            </a:extLst>
          </p:cNvPr>
          <p:cNvSpPr/>
          <p:nvPr/>
        </p:nvSpPr>
        <p:spPr>
          <a:xfrm>
            <a:off x="642385" y="1329015"/>
            <a:ext cx="10533666" cy="523220"/>
          </a:xfrm>
          <a:prstGeom prst="rect">
            <a:avLst/>
          </a:prstGeom>
        </p:spPr>
        <p:txBody>
          <a:bodyPr wrap="square">
            <a:spAutoFit/>
          </a:bodyPr>
          <a:lstStyle/>
          <a:p>
            <a:pPr algn="just"/>
            <a:r>
              <a:rPr lang="en-US" sz="2800" dirty="0">
                <a:solidFill>
                  <a:srgbClr val="FF0000"/>
                </a:solidFill>
                <a:cs typeface="Arial" panose="020B0604020202020204" pitchFamily="34" charset="0"/>
              </a:rPr>
              <a:t>More specifically, Prof. Porto explained the following objectives:</a:t>
            </a:r>
            <a:endParaRPr lang="it-IT" sz="2800" dirty="0">
              <a:solidFill>
                <a:srgbClr val="FF0000"/>
              </a:solidFill>
              <a:cs typeface="Arial" panose="020B0604020202020204" pitchFamily="34" charset="0"/>
            </a:endParaRPr>
          </a:p>
        </p:txBody>
      </p:sp>
      <p:sp>
        <p:nvSpPr>
          <p:cNvPr id="6" name="Rettangolo 5">
            <a:extLst>
              <a:ext uri="{FF2B5EF4-FFF2-40B4-BE49-F238E27FC236}">
                <a16:creationId xmlns:a16="http://schemas.microsoft.com/office/drawing/2014/main" id="{68009B3C-64C1-45C3-B3B6-7247C26D3A3B}"/>
              </a:ext>
            </a:extLst>
          </p:cNvPr>
          <p:cNvSpPr/>
          <p:nvPr/>
        </p:nvSpPr>
        <p:spPr>
          <a:xfrm>
            <a:off x="556121" y="3876467"/>
            <a:ext cx="10412896" cy="830997"/>
          </a:xfrm>
          <a:prstGeom prst="rect">
            <a:avLst/>
          </a:prstGeom>
        </p:spPr>
        <p:txBody>
          <a:bodyPr wrap="square">
            <a:spAutoFit/>
          </a:bodyPr>
          <a:lstStyle/>
          <a:p>
            <a:pPr marL="457200" lvl="0" indent="-457200" algn="just">
              <a:buFont typeface="+mj-lt"/>
              <a:buAutoNum type="arabicParenR" startAt="3"/>
            </a:pPr>
            <a:r>
              <a:rPr lang="en-US" sz="2400" dirty="0">
                <a:solidFill>
                  <a:schemeClr val="accent4">
                    <a:lumMod val="50000"/>
                  </a:schemeClr>
                </a:solidFill>
              </a:rPr>
              <a:t>how the QCP can be performed using internal and external evaluation processes;</a:t>
            </a:r>
            <a:endParaRPr lang="it-IT" sz="2400" dirty="0">
              <a:solidFill>
                <a:schemeClr val="accent4">
                  <a:lumMod val="50000"/>
                </a:schemeClr>
              </a:solidFill>
            </a:endParaRPr>
          </a:p>
        </p:txBody>
      </p:sp>
      <p:sp>
        <p:nvSpPr>
          <p:cNvPr id="7" name="Rettangolo 6">
            <a:extLst>
              <a:ext uri="{FF2B5EF4-FFF2-40B4-BE49-F238E27FC236}">
                <a16:creationId xmlns:a16="http://schemas.microsoft.com/office/drawing/2014/main" id="{68009B3C-64C1-45C3-B3B6-7247C26D3A3B}"/>
              </a:ext>
            </a:extLst>
          </p:cNvPr>
          <p:cNvSpPr/>
          <p:nvPr/>
        </p:nvSpPr>
        <p:spPr>
          <a:xfrm>
            <a:off x="556121" y="4909042"/>
            <a:ext cx="10412896" cy="461665"/>
          </a:xfrm>
          <a:prstGeom prst="rect">
            <a:avLst/>
          </a:prstGeom>
        </p:spPr>
        <p:txBody>
          <a:bodyPr wrap="square">
            <a:spAutoFit/>
          </a:bodyPr>
          <a:lstStyle/>
          <a:p>
            <a:pPr marL="457200" lvl="0" indent="-457200">
              <a:buFont typeface="+mj-lt"/>
              <a:buAutoNum type="arabicParenR" startAt="4"/>
            </a:pPr>
            <a:r>
              <a:rPr lang="it-IT" sz="2400" dirty="0">
                <a:solidFill>
                  <a:srgbClr val="7030A0"/>
                </a:solidFill>
              </a:rPr>
              <a:t>the QCP schedule.</a:t>
            </a:r>
          </a:p>
        </p:txBody>
      </p:sp>
    </p:spTree>
    <p:extLst>
      <p:ext uri="{BB962C8B-B14F-4D97-AF65-F5344CB8AC3E}">
        <p14:creationId xmlns:p14="http://schemas.microsoft.com/office/powerpoint/2010/main" val="4007890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D29935C-792A-49CF-8FE2-CD70DDF10322}"/>
              </a:ext>
            </a:extLst>
          </p:cNvPr>
          <p:cNvSpPr/>
          <p:nvPr/>
        </p:nvSpPr>
        <p:spPr>
          <a:xfrm>
            <a:off x="4343117" y="665283"/>
            <a:ext cx="4050385" cy="461665"/>
          </a:xfrm>
          <a:prstGeom prst="rect">
            <a:avLst/>
          </a:prstGeom>
        </p:spPr>
        <p:txBody>
          <a:bodyPr wrap="square">
            <a:spAutoFit/>
          </a:bodyPr>
          <a:lstStyle/>
          <a:p>
            <a:pPr algn="just"/>
            <a:r>
              <a:rPr lang="en-US" sz="2400" dirty="0">
                <a:solidFill>
                  <a:srgbClr val="0070C0"/>
                </a:solidFill>
                <a:cs typeface="Arial" panose="020B0604020202020204" pitchFamily="34" charset="0"/>
              </a:rPr>
              <a:t>1)   the meaning of the QCP</a:t>
            </a:r>
          </a:p>
        </p:txBody>
      </p:sp>
      <p:sp>
        <p:nvSpPr>
          <p:cNvPr id="3" name="Rettangolo 2">
            <a:extLst>
              <a:ext uri="{FF2B5EF4-FFF2-40B4-BE49-F238E27FC236}">
                <a16:creationId xmlns:a16="http://schemas.microsoft.com/office/drawing/2014/main" id="{68009B3C-64C1-45C3-B3B6-7247C26D3A3B}"/>
              </a:ext>
            </a:extLst>
          </p:cNvPr>
          <p:cNvSpPr/>
          <p:nvPr/>
        </p:nvSpPr>
        <p:spPr>
          <a:xfrm>
            <a:off x="491705" y="1427266"/>
            <a:ext cx="11248845" cy="830997"/>
          </a:xfrm>
          <a:prstGeom prst="rect">
            <a:avLst/>
          </a:prstGeom>
        </p:spPr>
        <p:txBody>
          <a:bodyPr wrap="square">
            <a:spAutoFit/>
          </a:bodyPr>
          <a:lstStyle/>
          <a:p>
            <a:pPr lvl="0" algn="just"/>
            <a:r>
              <a:rPr lang="en-US" sz="2400" dirty="0">
                <a:solidFill>
                  <a:srgbClr val="0070C0"/>
                </a:solidFill>
              </a:rPr>
              <a:t>Prof. Porto recalled the importance of the QCP to improve the quality construction of the SETOF project, understanding project requirements and standards. </a:t>
            </a:r>
            <a:endParaRPr lang="it-IT" sz="2400" dirty="0">
              <a:solidFill>
                <a:srgbClr val="0070C0"/>
              </a:solidFill>
            </a:endParaRPr>
          </a:p>
        </p:txBody>
      </p:sp>
      <p:sp>
        <p:nvSpPr>
          <p:cNvPr id="8" name="Rettangolo 7">
            <a:extLst>
              <a:ext uri="{FF2B5EF4-FFF2-40B4-BE49-F238E27FC236}">
                <a16:creationId xmlns:a16="http://schemas.microsoft.com/office/drawing/2014/main" id="{68009B3C-64C1-45C3-B3B6-7247C26D3A3B}"/>
              </a:ext>
            </a:extLst>
          </p:cNvPr>
          <p:cNvSpPr/>
          <p:nvPr/>
        </p:nvSpPr>
        <p:spPr>
          <a:xfrm>
            <a:off x="444260" y="2490540"/>
            <a:ext cx="11343736" cy="1200329"/>
          </a:xfrm>
          <a:prstGeom prst="rect">
            <a:avLst/>
          </a:prstGeom>
        </p:spPr>
        <p:txBody>
          <a:bodyPr wrap="square">
            <a:spAutoFit/>
          </a:bodyPr>
          <a:lstStyle/>
          <a:p>
            <a:pPr lvl="0" algn="just"/>
            <a:r>
              <a:rPr lang="en-US" sz="2400" dirty="0">
                <a:solidFill>
                  <a:srgbClr val="0070C0"/>
                </a:solidFill>
              </a:rPr>
              <a:t>The goal of this practice is to maintain high quality standards, to eliminate practices that are not appropriate and/or not in line with the SETOF project requirements, and to share the best practices in the organization and with the project construction team. </a:t>
            </a:r>
            <a:endParaRPr lang="it-IT" sz="2400" dirty="0">
              <a:solidFill>
                <a:srgbClr val="0070C0"/>
              </a:solidFill>
            </a:endParaRPr>
          </a:p>
        </p:txBody>
      </p:sp>
      <p:sp>
        <p:nvSpPr>
          <p:cNvPr id="9" name="Rettangolo 8">
            <a:extLst>
              <a:ext uri="{FF2B5EF4-FFF2-40B4-BE49-F238E27FC236}">
                <a16:creationId xmlns:a16="http://schemas.microsoft.com/office/drawing/2014/main" id="{68009B3C-64C1-45C3-B3B6-7247C26D3A3B}"/>
              </a:ext>
            </a:extLst>
          </p:cNvPr>
          <p:cNvSpPr/>
          <p:nvPr/>
        </p:nvSpPr>
        <p:spPr>
          <a:xfrm>
            <a:off x="444260" y="3923146"/>
            <a:ext cx="11296290" cy="1938992"/>
          </a:xfrm>
          <a:prstGeom prst="rect">
            <a:avLst/>
          </a:prstGeom>
        </p:spPr>
        <p:txBody>
          <a:bodyPr wrap="square">
            <a:spAutoFit/>
          </a:bodyPr>
          <a:lstStyle/>
          <a:p>
            <a:pPr lvl="0" algn="just"/>
            <a:r>
              <a:rPr lang="en-US" sz="2400" dirty="0">
                <a:solidFill>
                  <a:srgbClr val="0070C0"/>
                </a:solidFill>
              </a:rPr>
              <a:t>The QCP defines how quality should be handled throughout the duration of the project and how each participant can be involved in this process. Prof. Porto emphasized that the success of any project depends on two key factors: the first one consists of the completion of the project on schedule as per the contract document and the second one relates to its quality compared with recognized standards.</a:t>
            </a:r>
            <a:endParaRPr lang="it-IT" sz="2400" dirty="0">
              <a:solidFill>
                <a:srgbClr val="0070C0"/>
              </a:solidFill>
            </a:endParaRPr>
          </a:p>
        </p:txBody>
      </p:sp>
    </p:spTree>
    <p:extLst>
      <p:ext uri="{BB962C8B-B14F-4D97-AF65-F5344CB8AC3E}">
        <p14:creationId xmlns:p14="http://schemas.microsoft.com/office/powerpoint/2010/main" val="964932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68009B3C-64C1-45C3-B3B6-7247C26D3A3B}"/>
              </a:ext>
            </a:extLst>
          </p:cNvPr>
          <p:cNvSpPr/>
          <p:nvPr/>
        </p:nvSpPr>
        <p:spPr>
          <a:xfrm>
            <a:off x="1125464" y="1406487"/>
            <a:ext cx="10412896" cy="830997"/>
          </a:xfrm>
          <a:prstGeom prst="rect">
            <a:avLst/>
          </a:prstGeom>
        </p:spPr>
        <p:txBody>
          <a:bodyPr wrap="square">
            <a:spAutoFit/>
          </a:bodyPr>
          <a:lstStyle/>
          <a:p>
            <a:pPr marL="457200" lvl="0" indent="-457200">
              <a:buFont typeface="+mj-lt"/>
              <a:buAutoNum type="arabicParenR" startAt="2"/>
            </a:pPr>
            <a:r>
              <a:rPr lang="it-IT" sz="2400" dirty="0">
                <a:solidFill>
                  <a:schemeClr val="accent6">
                    <a:lumMod val="50000"/>
                  </a:schemeClr>
                </a:solidFill>
              </a:rPr>
              <a:t>the </a:t>
            </a:r>
            <a:r>
              <a:rPr lang="it-IT" sz="2400" dirty="0" err="1">
                <a:solidFill>
                  <a:schemeClr val="accent6">
                    <a:lumMod val="50000"/>
                  </a:schemeClr>
                </a:solidFill>
              </a:rPr>
              <a:t>main</a:t>
            </a:r>
            <a:r>
              <a:rPr lang="it-IT" sz="2400" dirty="0">
                <a:solidFill>
                  <a:schemeClr val="accent6">
                    <a:lumMod val="50000"/>
                  </a:schemeClr>
                </a:solidFill>
              </a:rPr>
              <a:t> </a:t>
            </a:r>
            <a:r>
              <a:rPr lang="it-IT" sz="2400" dirty="0" err="1">
                <a:solidFill>
                  <a:schemeClr val="accent6">
                    <a:lumMod val="50000"/>
                  </a:schemeClr>
                </a:solidFill>
              </a:rPr>
              <a:t>procedures</a:t>
            </a:r>
            <a:r>
              <a:rPr lang="it-IT" sz="2400" dirty="0">
                <a:solidFill>
                  <a:schemeClr val="accent6">
                    <a:lumMod val="50000"/>
                  </a:schemeClr>
                </a:solidFill>
              </a:rPr>
              <a:t> to be </a:t>
            </a:r>
            <a:r>
              <a:rPr lang="it-IT" sz="2400" dirty="0" err="1">
                <a:solidFill>
                  <a:schemeClr val="accent6">
                    <a:lumMod val="50000"/>
                  </a:schemeClr>
                </a:solidFill>
              </a:rPr>
              <a:t>followed</a:t>
            </a:r>
            <a:r>
              <a:rPr lang="it-IT" sz="2400" dirty="0">
                <a:solidFill>
                  <a:schemeClr val="accent6">
                    <a:lumMod val="50000"/>
                  </a:schemeClr>
                </a:solidFill>
              </a:rPr>
              <a:t> by the </a:t>
            </a:r>
            <a:r>
              <a:rPr lang="it-IT" sz="2400" dirty="0" err="1">
                <a:solidFill>
                  <a:schemeClr val="accent6">
                    <a:lumMod val="50000"/>
                  </a:schemeClr>
                </a:solidFill>
              </a:rPr>
              <a:t>partners</a:t>
            </a:r>
            <a:r>
              <a:rPr lang="it-IT" sz="2400" dirty="0">
                <a:solidFill>
                  <a:schemeClr val="accent6">
                    <a:lumMod val="50000"/>
                  </a:schemeClr>
                </a:solidFill>
              </a:rPr>
              <a:t>, to </a:t>
            </a:r>
            <a:r>
              <a:rPr lang="it-IT" sz="2400" dirty="0" err="1">
                <a:solidFill>
                  <a:schemeClr val="accent6">
                    <a:lumMod val="50000"/>
                  </a:schemeClr>
                </a:solidFill>
              </a:rPr>
              <a:t>ensure</a:t>
            </a:r>
            <a:r>
              <a:rPr lang="it-IT" sz="2400" dirty="0">
                <a:solidFill>
                  <a:schemeClr val="accent6">
                    <a:lumMod val="50000"/>
                  </a:schemeClr>
                </a:solidFill>
              </a:rPr>
              <a:t> the </a:t>
            </a:r>
            <a:r>
              <a:rPr lang="it-IT" sz="2400" dirty="0" err="1">
                <a:solidFill>
                  <a:schemeClr val="accent6">
                    <a:lumMod val="50000"/>
                  </a:schemeClr>
                </a:solidFill>
              </a:rPr>
              <a:t>optimal</a:t>
            </a:r>
            <a:r>
              <a:rPr lang="it-IT" sz="2400" dirty="0">
                <a:solidFill>
                  <a:schemeClr val="accent6">
                    <a:lumMod val="50000"/>
                  </a:schemeClr>
                </a:solidFill>
              </a:rPr>
              <a:t> </a:t>
            </a:r>
            <a:r>
              <a:rPr lang="it-IT" sz="2400" dirty="0" err="1">
                <a:solidFill>
                  <a:schemeClr val="accent6">
                    <a:lumMod val="50000"/>
                  </a:schemeClr>
                </a:solidFill>
              </a:rPr>
              <a:t>quality</a:t>
            </a:r>
            <a:r>
              <a:rPr lang="it-IT" sz="2400" dirty="0">
                <a:solidFill>
                  <a:schemeClr val="accent6">
                    <a:lumMod val="50000"/>
                  </a:schemeClr>
                </a:solidFill>
              </a:rPr>
              <a:t> of the </a:t>
            </a:r>
            <a:r>
              <a:rPr lang="it-IT" sz="2400" dirty="0" err="1">
                <a:solidFill>
                  <a:schemeClr val="accent6">
                    <a:lumMod val="50000"/>
                  </a:schemeClr>
                </a:solidFill>
              </a:rPr>
              <a:t>project</a:t>
            </a:r>
            <a:r>
              <a:rPr lang="it-IT" sz="2400" dirty="0">
                <a:solidFill>
                  <a:schemeClr val="accent6">
                    <a:lumMod val="50000"/>
                  </a:schemeClr>
                </a:solidFill>
              </a:rPr>
              <a:t> </a:t>
            </a:r>
            <a:r>
              <a:rPr lang="it-IT" sz="2400" dirty="0" err="1">
                <a:solidFill>
                  <a:schemeClr val="accent6">
                    <a:lumMod val="50000"/>
                  </a:schemeClr>
                </a:solidFill>
              </a:rPr>
              <a:t>activities</a:t>
            </a:r>
            <a:r>
              <a:rPr lang="it-IT" sz="2400" dirty="0">
                <a:solidFill>
                  <a:schemeClr val="accent6">
                    <a:lumMod val="50000"/>
                  </a:schemeClr>
                </a:solidFill>
              </a:rPr>
              <a:t>, </a:t>
            </a:r>
            <a:r>
              <a:rPr lang="it-IT" sz="2400" dirty="0" err="1">
                <a:solidFill>
                  <a:schemeClr val="accent6">
                    <a:lumMod val="50000"/>
                  </a:schemeClr>
                </a:solidFill>
              </a:rPr>
              <a:t>results</a:t>
            </a:r>
            <a:r>
              <a:rPr lang="it-IT" sz="2400" dirty="0">
                <a:solidFill>
                  <a:schemeClr val="accent6">
                    <a:lumMod val="50000"/>
                  </a:schemeClr>
                </a:solidFill>
              </a:rPr>
              <a:t> and management</a:t>
            </a:r>
          </a:p>
        </p:txBody>
      </p:sp>
      <p:sp>
        <p:nvSpPr>
          <p:cNvPr id="8" name="Rettangolo 7">
            <a:extLst>
              <a:ext uri="{FF2B5EF4-FFF2-40B4-BE49-F238E27FC236}">
                <a16:creationId xmlns:a16="http://schemas.microsoft.com/office/drawing/2014/main" id="{68009B3C-64C1-45C3-B3B6-7247C26D3A3B}"/>
              </a:ext>
            </a:extLst>
          </p:cNvPr>
          <p:cNvSpPr/>
          <p:nvPr/>
        </p:nvSpPr>
        <p:spPr>
          <a:xfrm>
            <a:off x="655608" y="2714826"/>
            <a:ext cx="11067690" cy="830997"/>
          </a:xfrm>
          <a:prstGeom prst="rect">
            <a:avLst/>
          </a:prstGeom>
        </p:spPr>
        <p:txBody>
          <a:bodyPr wrap="square">
            <a:spAutoFit/>
          </a:bodyPr>
          <a:lstStyle/>
          <a:p>
            <a:pPr lvl="0" algn="just"/>
            <a:r>
              <a:rPr lang="en-US" sz="2400" dirty="0">
                <a:solidFill>
                  <a:schemeClr val="accent6">
                    <a:lumMod val="50000"/>
                  </a:schemeClr>
                </a:solidFill>
              </a:rPr>
              <a:t>Prof. Porto described the number of phases of the project during which the quality control should be performed and the list of activities to be carried out in each phase. </a:t>
            </a:r>
            <a:endParaRPr lang="it-IT" sz="2400" dirty="0">
              <a:solidFill>
                <a:schemeClr val="accent6">
                  <a:lumMod val="50000"/>
                </a:schemeClr>
              </a:solidFill>
            </a:endParaRPr>
          </a:p>
        </p:txBody>
      </p:sp>
      <p:sp>
        <p:nvSpPr>
          <p:cNvPr id="9" name="Rettangolo 8">
            <a:extLst>
              <a:ext uri="{FF2B5EF4-FFF2-40B4-BE49-F238E27FC236}">
                <a16:creationId xmlns:a16="http://schemas.microsoft.com/office/drawing/2014/main" id="{68009B3C-64C1-45C3-B3B6-7247C26D3A3B}"/>
              </a:ext>
            </a:extLst>
          </p:cNvPr>
          <p:cNvSpPr/>
          <p:nvPr/>
        </p:nvSpPr>
        <p:spPr>
          <a:xfrm>
            <a:off x="655608" y="3954154"/>
            <a:ext cx="11067690" cy="1200329"/>
          </a:xfrm>
          <a:prstGeom prst="rect">
            <a:avLst/>
          </a:prstGeom>
        </p:spPr>
        <p:txBody>
          <a:bodyPr wrap="square">
            <a:spAutoFit/>
          </a:bodyPr>
          <a:lstStyle/>
          <a:p>
            <a:pPr lvl="0" algn="just"/>
            <a:r>
              <a:rPr lang="en-US" sz="2400" dirty="0">
                <a:solidFill>
                  <a:schemeClr val="accent6">
                    <a:lumMod val="50000"/>
                  </a:schemeClr>
                </a:solidFill>
              </a:rPr>
              <a:t>Prof. Porto emphasized also the individual responsibility in each phase of the project, pointing out the importance of the participation of all the Project members involved.</a:t>
            </a:r>
            <a:endParaRPr lang="it-IT" sz="2400" dirty="0">
              <a:solidFill>
                <a:schemeClr val="accent6">
                  <a:lumMod val="50000"/>
                </a:schemeClr>
              </a:solidFill>
            </a:endParaRPr>
          </a:p>
        </p:txBody>
      </p:sp>
    </p:spTree>
    <p:extLst>
      <p:ext uri="{BB962C8B-B14F-4D97-AF65-F5344CB8AC3E}">
        <p14:creationId xmlns:p14="http://schemas.microsoft.com/office/powerpoint/2010/main" val="3537271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68009B3C-64C1-45C3-B3B6-7247C26D3A3B}"/>
              </a:ext>
            </a:extLst>
          </p:cNvPr>
          <p:cNvSpPr/>
          <p:nvPr/>
        </p:nvSpPr>
        <p:spPr>
          <a:xfrm>
            <a:off x="814913" y="1348928"/>
            <a:ext cx="10412896" cy="830997"/>
          </a:xfrm>
          <a:prstGeom prst="rect">
            <a:avLst/>
          </a:prstGeom>
        </p:spPr>
        <p:txBody>
          <a:bodyPr wrap="square">
            <a:spAutoFit/>
          </a:bodyPr>
          <a:lstStyle/>
          <a:p>
            <a:pPr marL="457200" lvl="0" indent="-457200" algn="just">
              <a:buFont typeface="+mj-lt"/>
              <a:buAutoNum type="arabicParenR" startAt="3"/>
            </a:pPr>
            <a:r>
              <a:rPr lang="en-US" sz="2400" dirty="0">
                <a:solidFill>
                  <a:schemeClr val="accent4">
                    <a:lumMod val="50000"/>
                  </a:schemeClr>
                </a:solidFill>
              </a:rPr>
              <a:t>how the QCP can be performed using internal and external evaluation processes</a:t>
            </a:r>
            <a:endParaRPr lang="it-IT" sz="2400" dirty="0">
              <a:solidFill>
                <a:schemeClr val="accent4">
                  <a:lumMod val="50000"/>
                </a:schemeClr>
              </a:solidFill>
            </a:endParaRPr>
          </a:p>
        </p:txBody>
      </p:sp>
      <p:sp>
        <p:nvSpPr>
          <p:cNvPr id="2" name="Rettangolo 1"/>
          <p:cNvSpPr/>
          <p:nvPr/>
        </p:nvSpPr>
        <p:spPr>
          <a:xfrm>
            <a:off x="814913" y="2355337"/>
            <a:ext cx="10822120" cy="830997"/>
          </a:xfrm>
          <a:prstGeom prst="rect">
            <a:avLst/>
          </a:prstGeom>
        </p:spPr>
        <p:txBody>
          <a:bodyPr wrap="square">
            <a:spAutoFit/>
          </a:bodyPr>
          <a:lstStyle/>
          <a:p>
            <a:pPr algn="just"/>
            <a:r>
              <a:rPr lang="it-IT" sz="2400" dirty="0">
                <a:solidFill>
                  <a:schemeClr val="accent4">
                    <a:lumMod val="50000"/>
                  </a:schemeClr>
                </a:solidFill>
                <a:ea typeface="Calibri" panose="020F0502020204030204" pitchFamily="34" charset="0"/>
                <a:cs typeface="Times New Roman" panose="02020603050405020304" pitchFamily="18" charset="0"/>
              </a:rPr>
              <a:t>Prof. Porto </a:t>
            </a:r>
            <a:r>
              <a:rPr lang="it-IT" sz="2400" dirty="0" err="1">
                <a:solidFill>
                  <a:schemeClr val="accent4">
                    <a:lumMod val="50000"/>
                  </a:schemeClr>
                </a:solidFill>
                <a:ea typeface="Calibri" panose="020F0502020204030204" pitchFamily="34" charset="0"/>
                <a:cs typeface="Times New Roman" panose="02020603050405020304" pitchFamily="18" charset="0"/>
              </a:rPr>
              <a:t>described</a:t>
            </a:r>
            <a:r>
              <a:rPr lang="it-IT" sz="2400" dirty="0">
                <a:solidFill>
                  <a:schemeClr val="accent4">
                    <a:lumMod val="50000"/>
                  </a:schemeClr>
                </a:solidFill>
                <a:ea typeface="Calibri" panose="020F0502020204030204" pitchFamily="34" charset="0"/>
                <a:cs typeface="Times New Roman" panose="02020603050405020304" pitchFamily="18" charset="0"/>
              </a:rPr>
              <a:t> the </a:t>
            </a:r>
            <a:r>
              <a:rPr lang="it-IT" sz="2400" dirty="0" err="1">
                <a:solidFill>
                  <a:schemeClr val="accent4">
                    <a:lumMod val="50000"/>
                  </a:schemeClr>
                </a:solidFill>
                <a:ea typeface="Calibri" panose="020F0502020204030204" pitchFamily="34" charset="0"/>
                <a:cs typeface="Times New Roman" panose="02020603050405020304" pitchFamily="18" charset="0"/>
              </a:rPr>
              <a:t>main</a:t>
            </a:r>
            <a:r>
              <a:rPr lang="it-IT" sz="2400" dirty="0">
                <a:solidFill>
                  <a:schemeClr val="accent4">
                    <a:lumMod val="50000"/>
                  </a:schemeClr>
                </a:solidFill>
                <a:ea typeface="Calibri" panose="020F0502020204030204" pitchFamily="34" charset="0"/>
                <a:cs typeface="Times New Roman" panose="02020603050405020304" pitchFamily="18" charset="0"/>
              </a:rPr>
              <a:t> </a:t>
            </a:r>
            <a:r>
              <a:rPr lang="it-IT" sz="2400" dirty="0" err="1">
                <a:solidFill>
                  <a:schemeClr val="accent4">
                    <a:lumMod val="50000"/>
                  </a:schemeClr>
                </a:solidFill>
                <a:ea typeface="Calibri" panose="020F0502020204030204" pitchFamily="34" charset="0"/>
                <a:cs typeface="Times New Roman" panose="02020603050405020304" pitchFamily="18" charset="0"/>
              </a:rPr>
              <a:t>activities</a:t>
            </a:r>
            <a:r>
              <a:rPr lang="it-IT" sz="2400" dirty="0">
                <a:solidFill>
                  <a:schemeClr val="accent4">
                    <a:lumMod val="50000"/>
                  </a:schemeClr>
                </a:solidFill>
                <a:ea typeface="Calibri" panose="020F0502020204030204" pitchFamily="34" charset="0"/>
                <a:cs typeface="Times New Roman" panose="02020603050405020304" pitchFamily="18" charset="0"/>
              </a:rPr>
              <a:t> to be </a:t>
            </a:r>
            <a:r>
              <a:rPr lang="it-IT" sz="2400" dirty="0" err="1">
                <a:solidFill>
                  <a:schemeClr val="accent4">
                    <a:lumMod val="50000"/>
                  </a:schemeClr>
                </a:solidFill>
                <a:ea typeface="Calibri" panose="020F0502020204030204" pitchFamily="34" charset="0"/>
                <a:cs typeface="Times New Roman" panose="02020603050405020304" pitchFamily="18" charset="0"/>
              </a:rPr>
              <a:t>established</a:t>
            </a:r>
            <a:r>
              <a:rPr lang="it-IT" sz="2400" dirty="0">
                <a:solidFill>
                  <a:schemeClr val="accent4">
                    <a:lumMod val="50000"/>
                  </a:schemeClr>
                </a:solidFill>
                <a:ea typeface="Calibri" panose="020F0502020204030204" pitchFamily="34" charset="0"/>
                <a:cs typeface="Times New Roman" panose="02020603050405020304" pitchFamily="18" charset="0"/>
              </a:rPr>
              <a:t> in </a:t>
            </a:r>
            <a:r>
              <a:rPr lang="it-IT" sz="2400" dirty="0" err="1">
                <a:solidFill>
                  <a:schemeClr val="accent4">
                    <a:lumMod val="50000"/>
                  </a:schemeClr>
                </a:solidFill>
                <a:ea typeface="Calibri" panose="020F0502020204030204" pitchFamily="34" charset="0"/>
                <a:cs typeface="Times New Roman" panose="02020603050405020304" pitchFamily="18" charset="0"/>
              </a:rPr>
              <a:t>order</a:t>
            </a:r>
            <a:r>
              <a:rPr lang="it-IT" sz="2400" dirty="0">
                <a:solidFill>
                  <a:schemeClr val="accent4">
                    <a:lumMod val="50000"/>
                  </a:schemeClr>
                </a:solidFill>
                <a:ea typeface="Calibri" panose="020F0502020204030204" pitchFamily="34" charset="0"/>
                <a:cs typeface="Times New Roman" panose="02020603050405020304" pitchFamily="18" charset="0"/>
              </a:rPr>
              <a:t> to </a:t>
            </a:r>
            <a:r>
              <a:rPr lang="it-IT" sz="2400" dirty="0" err="1">
                <a:solidFill>
                  <a:schemeClr val="accent4">
                    <a:lumMod val="50000"/>
                  </a:schemeClr>
                </a:solidFill>
                <a:ea typeface="Calibri" panose="020F0502020204030204" pitchFamily="34" charset="0"/>
                <a:cs typeface="Times New Roman" panose="02020603050405020304" pitchFamily="18" charset="0"/>
              </a:rPr>
              <a:t>perform</a:t>
            </a:r>
            <a:r>
              <a:rPr lang="it-IT" sz="2400" dirty="0">
                <a:solidFill>
                  <a:schemeClr val="accent4">
                    <a:lumMod val="50000"/>
                  </a:schemeClr>
                </a:solidFill>
                <a:ea typeface="Calibri" panose="020F0502020204030204" pitchFamily="34" charset="0"/>
                <a:cs typeface="Times New Roman" panose="02020603050405020304" pitchFamily="18" charset="0"/>
              </a:rPr>
              <a:t> the </a:t>
            </a:r>
            <a:r>
              <a:rPr lang="it-IT" sz="2400" dirty="0" err="1">
                <a:solidFill>
                  <a:schemeClr val="accent4">
                    <a:lumMod val="50000"/>
                  </a:schemeClr>
                </a:solidFill>
                <a:ea typeface="Calibri" panose="020F0502020204030204" pitchFamily="34" charset="0"/>
                <a:cs typeface="Times New Roman" panose="02020603050405020304" pitchFamily="18" charset="0"/>
              </a:rPr>
              <a:t>evaluation</a:t>
            </a:r>
            <a:r>
              <a:rPr lang="it-IT" sz="2400" dirty="0">
                <a:solidFill>
                  <a:schemeClr val="accent4">
                    <a:lumMod val="50000"/>
                  </a:schemeClr>
                </a:solidFill>
                <a:ea typeface="Calibri" panose="020F0502020204030204" pitchFamily="34" charset="0"/>
                <a:cs typeface="Times New Roman" panose="02020603050405020304" pitchFamily="18" charset="0"/>
              </a:rPr>
              <a:t> </a:t>
            </a:r>
            <a:r>
              <a:rPr lang="it-IT" sz="2400" dirty="0" err="1">
                <a:solidFill>
                  <a:schemeClr val="accent4">
                    <a:lumMod val="50000"/>
                  </a:schemeClr>
                </a:solidFill>
                <a:ea typeface="Calibri" panose="020F0502020204030204" pitchFamily="34" charset="0"/>
                <a:cs typeface="Times New Roman" panose="02020603050405020304" pitchFamily="18" charset="0"/>
              </a:rPr>
              <a:t>process</a:t>
            </a:r>
            <a:r>
              <a:rPr lang="it-IT" sz="2400" dirty="0">
                <a:solidFill>
                  <a:schemeClr val="accent4">
                    <a:lumMod val="50000"/>
                  </a:schemeClr>
                </a:solidFill>
                <a:ea typeface="Calibri" panose="020F0502020204030204" pitchFamily="34" charset="0"/>
                <a:cs typeface="Times New Roman" panose="02020603050405020304" pitchFamily="18" charset="0"/>
              </a:rPr>
              <a:t>. </a:t>
            </a:r>
            <a:endParaRPr lang="it-IT" sz="2400" dirty="0">
              <a:solidFill>
                <a:schemeClr val="accent4">
                  <a:lumMod val="50000"/>
                </a:schemeClr>
              </a:solidFill>
            </a:endParaRPr>
          </a:p>
        </p:txBody>
      </p:sp>
      <p:sp>
        <p:nvSpPr>
          <p:cNvPr id="8" name="Rettangolo 7"/>
          <p:cNvSpPr/>
          <p:nvPr/>
        </p:nvSpPr>
        <p:spPr>
          <a:xfrm>
            <a:off x="814912" y="3482519"/>
            <a:ext cx="10822121" cy="830997"/>
          </a:xfrm>
          <a:prstGeom prst="rect">
            <a:avLst/>
          </a:prstGeom>
        </p:spPr>
        <p:txBody>
          <a:bodyPr wrap="square">
            <a:spAutoFit/>
          </a:bodyPr>
          <a:lstStyle/>
          <a:p>
            <a:pPr algn="just"/>
            <a:r>
              <a:rPr lang="en-US" sz="2400" dirty="0">
                <a:solidFill>
                  <a:schemeClr val="accent4">
                    <a:lumMod val="50000"/>
                  </a:schemeClr>
                </a:solidFill>
                <a:ea typeface="Calibri" panose="020F0502020204030204" pitchFamily="34" charset="0"/>
                <a:cs typeface="Times New Roman" panose="02020603050405020304" pitchFamily="18" charset="0"/>
              </a:rPr>
              <a:t>In this respect, two types of assessments have been individuated and will be applied during the project:</a:t>
            </a:r>
            <a:endParaRPr lang="it-IT" sz="2400" dirty="0">
              <a:solidFill>
                <a:schemeClr val="accent4">
                  <a:lumMod val="50000"/>
                </a:schemeClr>
              </a:solidFill>
            </a:endParaRPr>
          </a:p>
        </p:txBody>
      </p:sp>
      <p:sp>
        <p:nvSpPr>
          <p:cNvPr id="9" name="Rettangolo 8">
            <a:extLst>
              <a:ext uri="{FF2B5EF4-FFF2-40B4-BE49-F238E27FC236}">
                <a16:creationId xmlns:a16="http://schemas.microsoft.com/office/drawing/2014/main" id="{243C0C62-18E1-447E-A145-1725F2F64321}"/>
              </a:ext>
            </a:extLst>
          </p:cNvPr>
          <p:cNvSpPr/>
          <p:nvPr/>
        </p:nvSpPr>
        <p:spPr>
          <a:xfrm>
            <a:off x="3661629" y="4609701"/>
            <a:ext cx="5577262" cy="584775"/>
          </a:xfrm>
          <a:prstGeom prst="rect">
            <a:avLst/>
          </a:prstGeom>
        </p:spPr>
        <p:txBody>
          <a:bodyPr wrap="square">
            <a:spAutoFit/>
          </a:bodyPr>
          <a:lstStyle/>
          <a:p>
            <a:pPr marL="514350" indent="-514350" algn="just">
              <a:buFont typeface="+mj-lt"/>
              <a:buAutoNum type="alphaLcParenR"/>
            </a:pPr>
            <a:r>
              <a:rPr lang="en-GB" sz="3200" dirty="0">
                <a:solidFill>
                  <a:schemeClr val="accent4">
                    <a:lumMod val="50000"/>
                  </a:schemeClr>
                </a:solidFill>
                <a:latin typeface="Arial" panose="020B0604020202020204" pitchFamily="34" charset="0"/>
                <a:cs typeface="Arial" panose="020B0604020202020204" pitchFamily="34" charset="0"/>
              </a:rPr>
              <a:t>SELF ASSESSMENT </a:t>
            </a:r>
            <a:endParaRPr lang="it-IT" sz="3200" dirty="0">
              <a:solidFill>
                <a:schemeClr val="accent4">
                  <a:lumMod val="50000"/>
                </a:schemeClr>
              </a:solidFill>
              <a:latin typeface="Arial" panose="020B0604020202020204" pitchFamily="34" charset="0"/>
              <a:cs typeface="Arial" panose="020B0604020202020204" pitchFamily="34" charset="0"/>
            </a:endParaRPr>
          </a:p>
        </p:txBody>
      </p:sp>
      <p:sp>
        <p:nvSpPr>
          <p:cNvPr id="10" name="Rettangolo 9">
            <a:extLst>
              <a:ext uri="{FF2B5EF4-FFF2-40B4-BE49-F238E27FC236}">
                <a16:creationId xmlns:a16="http://schemas.microsoft.com/office/drawing/2014/main" id="{243C0C62-18E1-447E-A145-1725F2F64321}"/>
              </a:ext>
            </a:extLst>
          </p:cNvPr>
          <p:cNvSpPr/>
          <p:nvPr/>
        </p:nvSpPr>
        <p:spPr>
          <a:xfrm>
            <a:off x="3661628" y="5323722"/>
            <a:ext cx="5991329" cy="584775"/>
          </a:xfrm>
          <a:prstGeom prst="rect">
            <a:avLst/>
          </a:prstGeom>
        </p:spPr>
        <p:txBody>
          <a:bodyPr wrap="square">
            <a:spAutoFit/>
          </a:bodyPr>
          <a:lstStyle/>
          <a:p>
            <a:pPr marL="514350" indent="-514350" algn="just">
              <a:buFont typeface="+mj-lt"/>
              <a:buAutoNum type="alphaLcParenR" startAt="2"/>
            </a:pPr>
            <a:r>
              <a:rPr lang="en-GB" sz="3200" dirty="0">
                <a:solidFill>
                  <a:schemeClr val="accent4">
                    <a:lumMod val="50000"/>
                  </a:schemeClr>
                </a:solidFill>
                <a:latin typeface="Arial" panose="020B0604020202020204" pitchFamily="34" charset="0"/>
                <a:cs typeface="Arial" panose="020B0604020202020204" pitchFamily="34" charset="0"/>
              </a:rPr>
              <a:t>EXTERNAL ASSESSMENT </a:t>
            </a:r>
            <a:endParaRPr lang="it-IT" sz="3200" dirty="0">
              <a:solidFill>
                <a:schemeClr val="accent4">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2635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ndara">
      <a:maj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GRARIA">
  <a:themeElements>
    <a:clrScheme name="AGRARI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GRARI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GRARI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GRARI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GRARI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GRARI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GRARI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GRARI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GRARI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GRARI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GRARI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GRARI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GRARI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GRARI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3132</TotalTime>
  <Words>1481</Words>
  <Application>Microsoft Office PowerPoint</Application>
  <PresentationFormat>Widescreen</PresentationFormat>
  <Paragraphs>87</Paragraphs>
  <Slides>18</Slides>
  <Notes>0</Notes>
  <HiddenSlides>0</HiddenSlides>
  <MMClips>0</MMClips>
  <ScaleCrop>false</ScaleCrop>
  <HeadingPairs>
    <vt:vector size="6" baseType="variant">
      <vt:variant>
        <vt:lpstr>Caratteri utilizzati</vt:lpstr>
      </vt:variant>
      <vt:variant>
        <vt:i4>3</vt:i4>
      </vt:variant>
      <vt:variant>
        <vt:lpstr>Tema</vt:lpstr>
      </vt:variant>
      <vt:variant>
        <vt:i4>2</vt:i4>
      </vt:variant>
      <vt:variant>
        <vt:lpstr>Titoli diapositive</vt:lpstr>
      </vt:variant>
      <vt:variant>
        <vt:i4>18</vt:i4>
      </vt:variant>
    </vt:vector>
  </HeadingPairs>
  <TitlesOfParts>
    <vt:vector size="23" baseType="lpstr">
      <vt:lpstr>Arial</vt:lpstr>
      <vt:lpstr>Calibri</vt:lpstr>
      <vt:lpstr>Candara</vt:lpstr>
      <vt:lpstr>Office Theme</vt:lpstr>
      <vt:lpstr>AGRARIA</vt:lpstr>
      <vt:lpstr>WP4 – Quality Control –  Report of the 1st Quality Assurance Committee meeting</vt:lpstr>
      <vt:lpstr>The 1st Quality Assurance Committee meeting of the Erasmus+ Capacity Building in the Field of Higher Education project “Soil Erosion and Torrential Flood Prevention: Curriculum Development at the Universities of Western Balkan Countries” (SETOF) was held on October 2nd, 2019 in Reggio Calabria, Italy.</vt:lpstr>
      <vt:lpstr>Reggio Calabria, October 2nd - First session</vt:lpstr>
      <vt:lpstr>Presentazione standard di PowerPoint</vt:lpstr>
      <vt:lpstr>Reggio Calabria, October 2nd - Second session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Quality plan schedule</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Sinisa</dc:creator>
  <cp:lastModifiedBy>Paolo Porto</cp:lastModifiedBy>
  <cp:revision>192</cp:revision>
  <dcterms:created xsi:type="dcterms:W3CDTF">2018-12-08T13:16:54Z</dcterms:created>
  <dcterms:modified xsi:type="dcterms:W3CDTF">2019-11-18T06:00:06Z</dcterms:modified>
</cp:coreProperties>
</file>