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64" r:id="rId4"/>
    <p:sldId id="258" r:id="rId5"/>
    <p:sldId id="265" r:id="rId6"/>
    <p:sldId id="266" r:id="rId7"/>
    <p:sldId id="268" r:id="rId8"/>
    <p:sldId id="259" r:id="rId9"/>
    <p:sldId id="260" r:id="rId10"/>
    <p:sldId id="269" r:id="rId11"/>
    <p:sldId id="270" r:id="rId12"/>
    <p:sldId id="261" r:id="rId13"/>
    <p:sldId id="271" r:id="rId14"/>
    <p:sldId id="262" r:id="rId15"/>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Candara" pitchFamily="34" charset="0"/>
        <a:ea typeface="+mn-ea"/>
        <a:cs typeface="Arial" charset="0"/>
      </a:defRPr>
    </a:lvl1pPr>
    <a:lvl2pPr marL="457200" algn="l" rtl="0" fontAlgn="base">
      <a:spcBef>
        <a:spcPct val="0"/>
      </a:spcBef>
      <a:spcAft>
        <a:spcPct val="0"/>
      </a:spcAft>
      <a:defRPr kern="1200">
        <a:solidFill>
          <a:schemeClr val="tx1"/>
        </a:solidFill>
        <a:latin typeface="Candara" pitchFamily="34" charset="0"/>
        <a:ea typeface="+mn-ea"/>
        <a:cs typeface="Arial" charset="0"/>
      </a:defRPr>
    </a:lvl2pPr>
    <a:lvl3pPr marL="914400" algn="l" rtl="0" fontAlgn="base">
      <a:spcBef>
        <a:spcPct val="0"/>
      </a:spcBef>
      <a:spcAft>
        <a:spcPct val="0"/>
      </a:spcAft>
      <a:defRPr kern="1200">
        <a:solidFill>
          <a:schemeClr val="tx1"/>
        </a:solidFill>
        <a:latin typeface="Candara" pitchFamily="34" charset="0"/>
        <a:ea typeface="+mn-ea"/>
        <a:cs typeface="Arial" charset="0"/>
      </a:defRPr>
    </a:lvl3pPr>
    <a:lvl4pPr marL="1371600" algn="l" rtl="0" fontAlgn="base">
      <a:spcBef>
        <a:spcPct val="0"/>
      </a:spcBef>
      <a:spcAft>
        <a:spcPct val="0"/>
      </a:spcAft>
      <a:defRPr kern="1200">
        <a:solidFill>
          <a:schemeClr val="tx1"/>
        </a:solidFill>
        <a:latin typeface="Candara" pitchFamily="34" charset="0"/>
        <a:ea typeface="+mn-ea"/>
        <a:cs typeface="Arial" charset="0"/>
      </a:defRPr>
    </a:lvl4pPr>
    <a:lvl5pPr marL="1828800" algn="l" rtl="0" fontAlgn="base">
      <a:spcBef>
        <a:spcPct val="0"/>
      </a:spcBef>
      <a:spcAft>
        <a:spcPct val="0"/>
      </a:spcAft>
      <a:defRPr kern="1200">
        <a:solidFill>
          <a:schemeClr val="tx1"/>
        </a:solidFill>
        <a:latin typeface="Candara" pitchFamily="34" charset="0"/>
        <a:ea typeface="+mn-ea"/>
        <a:cs typeface="Arial" charset="0"/>
      </a:defRPr>
    </a:lvl5pPr>
    <a:lvl6pPr marL="2286000" algn="l" defTabSz="914400" rtl="0" eaLnBrk="1" latinLnBrk="0" hangingPunct="1">
      <a:defRPr kern="1200">
        <a:solidFill>
          <a:schemeClr val="tx1"/>
        </a:solidFill>
        <a:latin typeface="Candara" pitchFamily="34" charset="0"/>
        <a:ea typeface="+mn-ea"/>
        <a:cs typeface="Arial" charset="0"/>
      </a:defRPr>
    </a:lvl6pPr>
    <a:lvl7pPr marL="2743200" algn="l" defTabSz="914400" rtl="0" eaLnBrk="1" latinLnBrk="0" hangingPunct="1">
      <a:defRPr kern="1200">
        <a:solidFill>
          <a:schemeClr val="tx1"/>
        </a:solidFill>
        <a:latin typeface="Candara" pitchFamily="34" charset="0"/>
        <a:ea typeface="+mn-ea"/>
        <a:cs typeface="Arial" charset="0"/>
      </a:defRPr>
    </a:lvl7pPr>
    <a:lvl8pPr marL="3200400" algn="l" defTabSz="914400" rtl="0" eaLnBrk="1" latinLnBrk="0" hangingPunct="1">
      <a:defRPr kern="1200">
        <a:solidFill>
          <a:schemeClr val="tx1"/>
        </a:solidFill>
        <a:latin typeface="Candara" pitchFamily="34" charset="0"/>
        <a:ea typeface="+mn-ea"/>
        <a:cs typeface="Arial" charset="0"/>
      </a:defRPr>
    </a:lvl8pPr>
    <a:lvl9pPr marL="3657600" algn="l" defTabSz="914400" rtl="0" eaLnBrk="1" latinLnBrk="0" hangingPunct="1">
      <a:defRPr kern="1200">
        <a:solidFill>
          <a:schemeClr val="tx1"/>
        </a:solidFill>
        <a:latin typeface="Candara" pitchFamily="34"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30" autoAdjust="0"/>
    <p:restoredTop sz="79211" autoAdjust="0"/>
  </p:normalViewPr>
  <p:slideViewPr>
    <p:cSldViewPr snapToGrid="0">
      <p:cViewPr>
        <p:scale>
          <a:sx n="80" d="100"/>
          <a:sy n="80" d="100"/>
        </p:scale>
        <p:origin x="-420" y="64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CC6999-9C36-4C3C-8DE6-1C5DE6013FF3}" type="datetimeFigureOut">
              <a:rPr lang="en-US" smtClean="0"/>
              <a:pPr/>
              <a:t>11/17/2019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33F8B8-CE60-47E2-AE91-4384B0759CF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will present to you briefly the most important events in the past 6 months connected our project</a:t>
            </a:r>
            <a:r>
              <a:rPr lang="sr-Latn-RS"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sr-Latn-R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r-Latn-RS" sz="1200" kern="1200" dirty="0" smtClean="0">
                <a:solidFill>
                  <a:schemeClr val="tx1"/>
                </a:solidFill>
                <a:latin typeface="+mn-lt"/>
                <a:ea typeface="+mn-ea"/>
                <a:cs typeface="+mn-cs"/>
              </a:rPr>
              <a:t>We get the First instalment</a:t>
            </a:r>
            <a:r>
              <a:rPr lang="sr-Latn-RS" sz="1200" kern="1200" baseline="0" dirty="0" smtClean="0">
                <a:solidFill>
                  <a:schemeClr val="tx1"/>
                </a:solidFill>
                <a:latin typeface="+mn-lt"/>
                <a:ea typeface="+mn-ea"/>
                <a:cs typeface="+mn-cs"/>
              </a:rPr>
              <a:t> request from University of Skoplje then days ago. T</a:t>
            </a:r>
            <a:r>
              <a:rPr lang="en-US" sz="1200" kern="1200" baseline="0" dirty="0" smtClean="0">
                <a:solidFill>
                  <a:schemeClr val="tx1"/>
                </a:solidFill>
                <a:latin typeface="+mn-lt"/>
                <a:ea typeface="+mn-ea"/>
                <a:cs typeface="+mn-cs"/>
              </a:rPr>
              <a:t>he process of transferring funds is ongoing</a:t>
            </a:r>
            <a:r>
              <a:rPr lang="sr-Latn-RS" sz="1200" kern="1200" baseline="0" dirty="0" smtClean="0">
                <a:solidFill>
                  <a:schemeClr val="tx1"/>
                </a:solidFill>
                <a:latin typeface="+mn-lt"/>
                <a:ea typeface="+mn-ea"/>
                <a:cs typeface="+mn-cs"/>
              </a:rPr>
              <a:t>. </a:t>
            </a:r>
            <a:endParaRPr lang="sr-Latn-R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C33F8B8-CE60-47E2-AE91-4384B0759CFE}"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r-Latn-RS" sz="1100" kern="1200" dirty="0" smtClean="0">
                <a:solidFill>
                  <a:schemeClr val="tx1"/>
                </a:solidFill>
                <a:latin typeface="+mn-lt"/>
                <a:ea typeface="+mn-ea"/>
                <a:cs typeface="+mn-cs"/>
              </a:rPr>
              <a:t>The project </a:t>
            </a:r>
            <a:r>
              <a:rPr lang="en-GB" sz="1100" kern="1200" dirty="0" smtClean="0">
                <a:solidFill>
                  <a:schemeClr val="tx1"/>
                </a:solidFill>
                <a:latin typeface="+mn-lt"/>
                <a:ea typeface="+mn-ea"/>
                <a:cs typeface="+mn-cs"/>
              </a:rPr>
              <a:t>get approval for partner replacements</a:t>
            </a:r>
            <a:r>
              <a:rPr lang="sr-Latn-RS" sz="1100" kern="1200" dirty="0" smtClean="0">
                <a:solidFill>
                  <a:schemeClr val="tx1"/>
                </a:solidFill>
                <a:latin typeface="+mn-lt"/>
                <a:ea typeface="+mn-ea"/>
                <a:cs typeface="+mn-cs"/>
              </a:rPr>
              <a:t> in mid June 2019. After </a:t>
            </a:r>
            <a:r>
              <a:rPr lang="en-GB" sz="1100" kern="1200" dirty="0" smtClean="0">
                <a:solidFill>
                  <a:schemeClr val="tx1"/>
                </a:solidFill>
                <a:latin typeface="+mn-lt"/>
                <a:ea typeface="+mn-ea"/>
                <a:cs typeface="+mn-cs"/>
              </a:rPr>
              <a:t>the official involvement in the consortium </a:t>
            </a:r>
            <a:r>
              <a:rPr lang="sr-Latn-RS" sz="1100" kern="1200" dirty="0" smtClean="0">
                <a:solidFill>
                  <a:schemeClr val="tx1"/>
                </a:solidFill>
                <a:latin typeface="+mn-lt"/>
                <a:ea typeface="+mn-ea"/>
                <a:cs typeface="+mn-cs"/>
              </a:rPr>
              <a:t>l</a:t>
            </a:r>
            <a:r>
              <a:rPr lang="en-GB" sz="1100" kern="1200" dirty="0" err="1" smtClean="0">
                <a:solidFill>
                  <a:schemeClr val="tx1"/>
                </a:solidFill>
                <a:latin typeface="+mn-lt"/>
                <a:ea typeface="+mn-ea"/>
                <a:cs typeface="+mn-cs"/>
              </a:rPr>
              <a:t>eader</a:t>
            </a:r>
            <a:r>
              <a:rPr lang="sr-Latn-RS" sz="1100" kern="1200" dirty="0" smtClean="0">
                <a:solidFill>
                  <a:schemeClr val="tx1"/>
                </a:solidFill>
                <a:latin typeface="+mn-lt"/>
                <a:ea typeface="+mn-ea"/>
                <a:cs typeface="+mn-cs"/>
              </a:rPr>
              <a:t> </a:t>
            </a:r>
            <a:r>
              <a:rPr lang="en-GB" sz="1100" kern="1200" dirty="0" smtClean="0">
                <a:solidFill>
                  <a:schemeClr val="tx1"/>
                </a:solidFill>
                <a:latin typeface="+mn-lt"/>
                <a:ea typeface="+mn-ea"/>
                <a:cs typeface="+mn-cs"/>
              </a:rPr>
              <a:t>of WP4 </a:t>
            </a:r>
            <a:r>
              <a:rPr lang="sr-Latn-RS" sz="1100" kern="1200" dirty="0" smtClean="0">
                <a:solidFill>
                  <a:schemeClr val="tx1"/>
                </a:solidFill>
                <a:latin typeface="+mn-lt"/>
                <a:ea typeface="+mn-ea"/>
                <a:cs typeface="+mn-cs"/>
              </a:rPr>
              <a:t>- </a:t>
            </a:r>
            <a:r>
              <a:rPr lang="en-GB" sz="1100" kern="1200" dirty="0" smtClean="0">
                <a:solidFill>
                  <a:schemeClr val="tx1"/>
                </a:solidFill>
                <a:latin typeface="+mn-lt"/>
                <a:ea typeface="+mn-ea"/>
                <a:cs typeface="+mn-cs"/>
              </a:rPr>
              <a:t>UNIRC can take the responsibilities.</a:t>
            </a:r>
            <a:r>
              <a:rPr lang="sr-Latn-RS" sz="1100" kern="1200" dirty="0" smtClean="0">
                <a:solidFill>
                  <a:schemeClr val="tx1"/>
                </a:solidFill>
                <a:latin typeface="+mn-lt"/>
                <a:ea typeface="+mn-ea"/>
                <a:cs typeface="+mn-cs"/>
              </a:rPr>
              <a:t> Frst version</a:t>
            </a:r>
            <a:r>
              <a:rPr lang="sr-Latn-RS" sz="1100" kern="1200" baseline="0" dirty="0" smtClean="0">
                <a:solidFill>
                  <a:schemeClr val="tx1"/>
                </a:solidFill>
                <a:latin typeface="+mn-lt"/>
                <a:ea typeface="+mn-ea"/>
                <a:cs typeface="+mn-cs"/>
              </a:rPr>
              <a:t> of Quality plan was proposed by end July. Project participants </a:t>
            </a:r>
            <a:r>
              <a:rPr lang="en-US" sz="1100" kern="1200" baseline="0" dirty="0" smtClean="0">
                <a:solidFill>
                  <a:schemeClr val="tx1"/>
                </a:solidFill>
                <a:latin typeface="+mn-lt"/>
                <a:ea typeface="+mn-ea"/>
                <a:cs typeface="+mn-cs"/>
              </a:rPr>
              <a:t>were able to make suggestions for a </a:t>
            </a:r>
            <a:r>
              <a:rPr lang="sr-Latn-RS" sz="1100" kern="1200" baseline="0" dirty="0" smtClean="0">
                <a:solidFill>
                  <a:schemeClr val="tx1"/>
                </a:solidFill>
                <a:latin typeface="+mn-lt"/>
                <a:ea typeface="+mn-ea"/>
                <a:cs typeface="+mn-cs"/>
              </a:rPr>
              <a:t>propose</a:t>
            </a:r>
            <a:r>
              <a:rPr lang="en-US" sz="1100" kern="1200" baseline="0" dirty="0" smtClean="0">
                <a:solidFill>
                  <a:schemeClr val="tx1"/>
                </a:solidFill>
                <a:latin typeface="+mn-lt"/>
                <a:ea typeface="+mn-ea"/>
                <a:cs typeface="+mn-cs"/>
              </a:rPr>
              <a:t>d version</a:t>
            </a:r>
            <a:r>
              <a:rPr lang="sr-Latn-RS" sz="1100" kern="1200" baseline="0" dirty="0" smtClean="0">
                <a:solidFill>
                  <a:schemeClr val="tx1"/>
                </a:solidFill>
                <a:latin typeface="+mn-lt"/>
                <a:ea typeface="+mn-ea"/>
                <a:cs typeface="+mn-cs"/>
              </a:rPr>
              <a:t>. The Quality plan Version I was adopted at the Quality assurence committee meeting.  1st Quality assurence committee meeting was held at University Mediterranea in Reggio Calabria on October 2 2019.</a:t>
            </a:r>
            <a:endParaRPr lang="sr-Latn-RS" sz="11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sr-Latn-RS" sz="11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C33F8B8-CE60-47E2-AE91-4384B0759CFE}"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RS" dirty="0" smtClean="0"/>
              <a:t>Website od SETOF project was created finally</a:t>
            </a:r>
            <a:r>
              <a:rPr lang="sr-Latn-RS" baseline="0" dirty="0" smtClean="0"/>
              <a:t> by end August. Website will be maintanance </a:t>
            </a:r>
            <a:r>
              <a:rPr lang="en-US" baseline="0" dirty="0" smtClean="0"/>
              <a:t>all the time</a:t>
            </a:r>
            <a:r>
              <a:rPr lang="sr-Latn-RS" baseline="0" dirty="0" smtClean="0"/>
              <a:t> </a:t>
            </a:r>
            <a:r>
              <a:rPr lang="en-US" baseline="0" dirty="0" smtClean="0"/>
              <a:t>for the whole duration of the project</a:t>
            </a:r>
            <a:r>
              <a:rPr lang="sr-Latn-RS" baseline="0" dirty="0" smtClean="0"/>
              <a:t>. Dissemination plan was adopted at the Steering committee meeting in Innsbruck on May 17 2019. A</a:t>
            </a:r>
            <a:r>
              <a:rPr lang="en-US" dirty="0" smtClean="0"/>
              <a:t> request for the launch of a public procurement procedure for promotional material has been submitted to the</a:t>
            </a:r>
            <a:r>
              <a:rPr lang="sr-Latn-RS" dirty="0" smtClean="0"/>
              <a:t> Rektorate of</a:t>
            </a:r>
            <a:r>
              <a:rPr lang="en-US" dirty="0" smtClean="0"/>
              <a:t> University of Belgrade, but the procedure has not yet been initiated</a:t>
            </a:r>
            <a:endParaRPr lang="en-US" dirty="0"/>
          </a:p>
        </p:txBody>
      </p:sp>
      <p:sp>
        <p:nvSpPr>
          <p:cNvPr id="4" name="Slide Number Placeholder 3"/>
          <p:cNvSpPr>
            <a:spLocks noGrp="1"/>
          </p:cNvSpPr>
          <p:nvPr>
            <p:ph type="sldNum" sz="quarter" idx="10"/>
          </p:nvPr>
        </p:nvSpPr>
        <p:spPr/>
        <p:txBody>
          <a:bodyPr/>
          <a:lstStyle/>
          <a:p>
            <a:fld id="{DC33F8B8-CE60-47E2-AE91-4384B0759CFE}"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RS" sz="1200" kern="1200" baseline="0" dirty="0" smtClean="0">
                <a:solidFill>
                  <a:schemeClr val="tx1"/>
                </a:solidFill>
                <a:latin typeface="+mn-lt"/>
                <a:ea typeface="+mn-ea"/>
                <a:cs typeface="+mn-cs"/>
              </a:rPr>
              <a:t>Project </a:t>
            </a:r>
            <a:r>
              <a:rPr lang="sr-Latn-RS" sz="1200" kern="1200" baseline="0" dirty="0" smtClean="0">
                <a:solidFill>
                  <a:schemeClr val="tx1"/>
                </a:solidFill>
                <a:latin typeface="+mn-lt"/>
                <a:ea typeface="+mn-ea"/>
                <a:cs typeface="+mn-cs"/>
              </a:rPr>
              <a:t>management Unit meeting  was held yesterday on November 18th and Steering committee meeting is today. My collegue Tijana Vulević will present Reporting and correspodence on the project and day-to.day coordination. Next PMU, SC and QAC meetins are planing in Sarajevo on mid May.</a:t>
            </a:r>
            <a:endParaRPr lang="sr-Latn-R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C33F8B8-CE60-47E2-AE91-4384B0759CFE}" type="slidenum">
              <a:rPr lang="en-US" smtClean="0"/>
              <a:pPr/>
              <a:t>14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C33F8B8-CE60-47E2-AE91-4384B0759CFE}"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hope it doesn't last long</a:t>
            </a:r>
            <a:endParaRPr lang="en-US" dirty="0"/>
          </a:p>
        </p:txBody>
      </p:sp>
      <p:sp>
        <p:nvSpPr>
          <p:cNvPr id="4" name="Slide Number Placeholder 3"/>
          <p:cNvSpPr>
            <a:spLocks noGrp="1"/>
          </p:cNvSpPr>
          <p:nvPr>
            <p:ph type="sldNum" sz="quarter" idx="10"/>
          </p:nvPr>
        </p:nvSpPr>
        <p:spPr/>
        <p:txBody>
          <a:bodyPr/>
          <a:lstStyle/>
          <a:p>
            <a:fld id="{DC33F8B8-CE60-47E2-AE91-4384B0759CFE}"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C33F8B8-CE60-47E2-AE91-4384B0759CFE}"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C33F8B8-CE60-47E2-AE91-4384B0759CFE}"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0" i="0" kern="1200" dirty="0" smtClean="0">
                <a:solidFill>
                  <a:schemeClr val="tx1"/>
                </a:solidFill>
                <a:latin typeface="+mn-lt"/>
                <a:ea typeface="+mn-ea"/>
                <a:cs typeface="+mn-cs"/>
              </a:rPr>
              <a:t> </a:t>
            </a:r>
            <a:endParaRPr lang="sr-Latn-RS" sz="1200" b="0" i="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C33F8B8-CE60-47E2-AE91-4384B0759CFE}"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r-Latn-RS" sz="1100" kern="1200" dirty="0" smtClean="0">
                <a:solidFill>
                  <a:schemeClr val="tx1"/>
                </a:solidFill>
                <a:latin typeface="+mn-lt"/>
                <a:ea typeface="+mn-ea"/>
                <a:cs typeface="+mn-cs"/>
              </a:rPr>
              <a:t>WP1</a:t>
            </a:r>
            <a:r>
              <a:rPr lang="sr-Latn-RS" sz="1100" kern="1200" baseline="0" dirty="0" smtClean="0">
                <a:solidFill>
                  <a:schemeClr val="tx1"/>
                </a:solidFill>
                <a:latin typeface="+mn-lt"/>
                <a:ea typeface="+mn-ea"/>
                <a:cs typeface="+mn-cs"/>
              </a:rPr>
              <a:t> has 5  activities, 4 activities finished by June 2019 and one activity in past six months. Activity </a:t>
            </a:r>
            <a:r>
              <a:rPr lang="en-GB" sz="1100" kern="1200" dirty="0" smtClean="0">
                <a:solidFill>
                  <a:schemeClr val="tx1"/>
                </a:solidFill>
                <a:latin typeface="+mn-lt"/>
                <a:ea typeface="+mn-ea"/>
                <a:cs typeface="+mn-cs"/>
              </a:rPr>
              <a:t>Workshop on </a:t>
            </a:r>
            <a:r>
              <a:rPr lang="en-GB" sz="1100" kern="1200" dirty="0" err="1" smtClean="0">
                <a:solidFill>
                  <a:schemeClr val="tx1"/>
                </a:solidFill>
                <a:latin typeface="+mn-lt"/>
                <a:ea typeface="+mn-ea"/>
                <a:cs typeface="+mn-cs"/>
              </a:rPr>
              <a:t>bache</a:t>
            </a:r>
            <a:r>
              <a:rPr lang="en-US" sz="1100" kern="1200" dirty="0" err="1" smtClean="0">
                <a:solidFill>
                  <a:schemeClr val="tx1"/>
                </a:solidFill>
                <a:latin typeface="+mn-lt"/>
                <a:ea typeface="+mn-ea"/>
                <a:cs typeface="+mn-cs"/>
              </a:rPr>
              <a:t>lor</a:t>
            </a:r>
            <a:r>
              <a:rPr lang="en-US" sz="1100" kern="1200" dirty="0" smtClean="0">
                <a:solidFill>
                  <a:schemeClr val="tx1"/>
                </a:solidFill>
                <a:latin typeface="+mn-lt"/>
                <a:ea typeface="+mn-ea"/>
                <a:cs typeface="+mn-cs"/>
              </a:rPr>
              <a:t> </a:t>
            </a:r>
            <a:r>
              <a:rPr lang="en-GB" sz="1100" kern="1200" dirty="0" smtClean="0">
                <a:solidFill>
                  <a:schemeClr val="tx1"/>
                </a:solidFill>
                <a:latin typeface="+mn-lt"/>
                <a:ea typeface="+mn-ea"/>
                <a:cs typeface="+mn-cs"/>
              </a:rPr>
              <a:t>and master curricula in EU </a:t>
            </a:r>
            <a:r>
              <a:rPr lang="sr-Latn-RS" sz="1100" kern="1200" dirty="0" smtClean="0">
                <a:solidFill>
                  <a:schemeClr val="tx1"/>
                </a:solidFill>
                <a:latin typeface="+mn-lt"/>
                <a:ea typeface="+mn-ea"/>
                <a:cs typeface="+mn-cs"/>
              </a:rPr>
              <a:t>was</a:t>
            </a:r>
            <a:r>
              <a:rPr lang="en-GB" sz="1100" kern="1200" dirty="0" smtClean="0">
                <a:solidFill>
                  <a:schemeClr val="tx1"/>
                </a:solidFill>
                <a:latin typeface="+mn-lt"/>
                <a:ea typeface="+mn-ea"/>
                <a:cs typeface="+mn-cs"/>
              </a:rPr>
              <a:t> planed on the meeting at the University </a:t>
            </a:r>
            <a:r>
              <a:rPr lang="en-GB" sz="1100" kern="1200" dirty="0" err="1" smtClean="0">
                <a:solidFill>
                  <a:schemeClr val="tx1"/>
                </a:solidFill>
                <a:latin typeface="+mn-lt"/>
                <a:ea typeface="+mn-ea"/>
                <a:cs typeface="+mn-cs"/>
              </a:rPr>
              <a:t>Mediterranea</a:t>
            </a:r>
            <a:r>
              <a:rPr lang="en-GB" sz="1100" kern="1200" dirty="0" smtClean="0">
                <a:solidFill>
                  <a:schemeClr val="tx1"/>
                </a:solidFill>
                <a:latin typeface="+mn-lt"/>
                <a:ea typeface="+mn-ea"/>
                <a:cs typeface="+mn-cs"/>
              </a:rPr>
              <a:t> in </a:t>
            </a:r>
            <a:r>
              <a:rPr lang="en-GB" sz="1100" kern="1200" dirty="0" err="1" smtClean="0">
                <a:solidFill>
                  <a:schemeClr val="tx1"/>
                </a:solidFill>
                <a:latin typeface="+mn-lt"/>
                <a:ea typeface="+mn-ea"/>
                <a:cs typeface="+mn-cs"/>
              </a:rPr>
              <a:t>Regio</a:t>
            </a:r>
            <a:r>
              <a:rPr lang="en-GB" sz="1100" kern="1200" dirty="0" smtClean="0">
                <a:solidFill>
                  <a:schemeClr val="tx1"/>
                </a:solidFill>
                <a:latin typeface="+mn-lt"/>
                <a:ea typeface="+mn-ea"/>
                <a:cs typeface="+mn-cs"/>
              </a:rPr>
              <a:t> Calabria in </a:t>
            </a:r>
            <a:r>
              <a:rPr lang="en-GB" sz="1100" kern="1200" dirty="0" err="1" smtClean="0">
                <a:solidFill>
                  <a:schemeClr val="tx1"/>
                </a:solidFill>
                <a:latin typeface="+mn-lt"/>
                <a:ea typeface="+mn-ea"/>
                <a:cs typeface="+mn-cs"/>
              </a:rPr>
              <a:t>Septembe</a:t>
            </a:r>
            <a:r>
              <a:rPr lang="sr-Latn-RS" sz="1100" kern="1200" dirty="0" smtClean="0">
                <a:solidFill>
                  <a:schemeClr val="tx1"/>
                </a:solidFill>
                <a:latin typeface="+mn-lt"/>
                <a:ea typeface="+mn-ea"/>
                <a:cs typeface="+mn-cs"/>
              </a:rPr>
              <a:t>r.</a:t>
            </a:r>
            <a:r>
              <a:rPr lang="sr-Latn-RS" sz="1100" kern="1200" baseline="0" dirty="0" smtClean="0">
                <a:solidFill>
                  <a:schemeClr val="tx1"/>
                </a:solidFill>
                <a:latin typeface="+mn-lt"/>
                <a:ea typeface="+mn-ea"/>
                <a:cs typeface="+mn-cs"/>
              </a:rPr>
              <a:t> The workshop was from September 30 to Ocrober 2nd in Reggio Calabria and was organized very well. All deleve this event you can see on website. Another w</a:t>
            </a:r>
            <a:r>
              <a:rPr lang="en-US" sz="1200" b="0" i="0" kern="1200" dirty="0" err="1" smtClean="0">
                <a:solidFill>
                  <a:schemeClr val="tx1"/>
                </a:solidFill>
                <a:latin typeface="+mn-lt"/>
                <a:ea typeface="+mn-ea"/>
                <a:cs typeface="+mn-cs"/>
              </a:rPr>
              <a:t>orkshop</a:t>
            </a:r>
            <a:r>
              <a:rPr lang="en-US" sz="1200" b="0" i="0" kern="1200" dirty="0" smtClean="0">
                <a:solidFill>
                  <a:schemeClr val="tx1"/>
                </a:solidFill>
                <a:latin typeface="+mn-lt"/>
                <a:ea typeface="+mn-ea"/>
                <a:cs typeface="+mn-cs"/>
              </a:rPr>
              <a:t> on bachelor and master curricula best practices </a:t>
            </a:r>
            <a:r>
              <a:rPr lang="sr-Latn-RS" sz="1200" b="0" i="0" kern="1200" dirty="0" smtClean="0">
                <a:solidFill>
                  <a:schemeClr val="tx1"/>
                </a:solidFill>
                <a:latin typeface="+mn-lt"/>
                <a:ea typeface="+mn-ea"/>
                <a:cs typeface="+mn-cs"/>
              </a:rPr>
              <a:t>was organized at University Sv.</a:t>
            </a:r>
            <a:r>
              <a:rPr lang="sr-Latn-RS" sz="1200" b="0" i="0" kern="1200" baseline="0" dirty="0" smtClean="0">
                <a:solidFill>
                  <a:schemeClr val="tx1"/>
                </a:solidFill>
                <a:latin typeface="+mn-lt"/>
                <a:ea typeface="+mn-ea"/>
                <a:cs typeface="+mn-cs"/>
              </a:rPr>
              <a:t> Ciril and Methodius in Skopje, Faculty of Forestry </a:t>
            </a:r>
            <a:r>
              <a:rPr lang="en-US" sz="1200" b="0" i="0" kern="1200" dirty="0" smtClean="0">
                <a:solidFill>
                  <a:schemeClr val="tx1"/>
                </a:solidFill>
                <a:latin typeface="+mn-lt"/>
                <a:ea typeface="+mn-ea"/>
                <a:cs typeface="+mn-cs"/>
              </a:rPr>
              <a:t>–</a:t>
            </a:r>
            <a:r>
              <a:rPr lang="sr-Latn-RS" sz="1200" b="0" i="0" kern="1200" dirty="0" smtClean="0">
                <a:solidFill>
                  <a:schemeClr val="tx1"/>
                </a:solidFill>
                <a:latin typeface="+mn-lt"/>
                <a:ea typeface="+mn-ea"/>
                <a:cs typeface="+mn-cs"/>
              </a:rPr>
              <a:t> in October 28-29 October </a:t>
            </a:r>
            <a:r>
              <a:rPr lang="en-US" sz="1200" b="0" i="0" kern="1200" dirty="0" smtClean="0">
                <a:solidFill>
                  <a:schemeClr val="tx1"/>
                </a:solidFill>
                <a:latin typeface="+mn-lt"/>
                <a:ea typeface="+mn-ea"/>
                <a:cs typeface="+mn-cs"/>
              </a:rPr>
              <a:t>2019</a:t>
            </a:r>
            <a:r>
              <a:rPr lang="sr-Latn-RS" sz="1200" b="0" i="0" kern="1200" dirty="0" smtClean="0">
                <a:solidFill>
                  <a:schemeClr val="tx1"/>
                </a:solidFill>
                <a:latin typeface="+mn-lt"/>
                <a:ea typeface="+mn-ea"/>
                <a:cs typeface="+mn-cs"/>
              </a:rPr>
              <a:t>. </a:t>
            </a:r>
            <a:endParaRPr lang="en-US" sz="1200" b="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sr-Latn-RS" sz="11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sr-Latn-RS" sz="11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r-Latn-RS" sz="1100" kern="1200" baseline="0" dirty="0" smtClean="0">
                <a:solidFill>
                  <a:schemeClr val="tx1"/>
                </a:solidFill>
                <a:latin typeface="+mn-lt"/>
                <a:ea typeface="+mn-ea"/>
                <a:cs typeface="+mn-cs"/>
              </a:rPr>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C33F8B8-CE60-47E2-AE91-4384B0759CFE}"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r-Latn-RS" dirty="0" smtClean="0"/>
              <a:t>Activities WP2 started in July 2019. This WP has 7 activities.</a:t>
            </a:r>
            <a:r>
              <a:rPr lang="sr-Latn-RS" baseline="0" dirty="0" smtClean="0"/>
              <a:t> Two activities 2.1. </a:t>
            </a:r>
            <a:r>
              <a:rPr lang="en-GB" sz="1200" dirty="0" smtClean="0"/>
              <a:t>Defined study </a:t>
            </a:r>
            <a:r>
              <a:rPr lang="en-GB" sz="1200" spc="-20" dirty="0" smtClean="0"/>
              <a:t>requirements with Bologna standards</a:t>
            </a:r>
            <a:r>
              <a:rPr lang="sr-Latn-RS" sz="1200" spc="-20" dirty="0" smtClean="0"/>
              <a:t> and 2.2 </a:t>
            </a:r>
            <a:r>
              <a:rPr lang="en-GB" sz="1200" spc="-20" dirty="0" smtClean="0"/>
              <a:t>Defined goals, competences and learning outcomes </a:t>
            </a:r>
            <a:r>
              <a:rPr lang="en-US" sz="1200" spc="-20" dirty="0" smtClean="0"/>
              <a:t>were completed</a:t>
            </a:r>
            <a:r>
              <a:rPr lang="sr-Latn-RS" sz="1200" spc="-20" dirty="0" smtClean="0"/>
              <a:t> before this meeting and</a:t>
            </a:r>
            <a:r>
              <a:rPr lang="sr-Latn-RS" sz="1200" spc="-20" baseline="0" dirty="0" smtClean="0"/>
              <a:t> both delayed. Activities </a:t>
            </a:r>
            <a:r>
              <a:rPr lang="en-GB" sz="1200" kern="1200" dirty="0" smtClean="0"/>
              <a:t>Established new and improved existing subjects on bachelor</a:t>
            </a:r>
            <a:r>
              <a:rPr lang="sr-Latn-RS" sz="1200" kern="1200" dirty="0" smtClean="0"/>
              <a:t> and 2.4 </a:t>
            </a:r>
            <a:r>
              <a:rPr lang="en-GB" sz="1400" kern="1200" dirty="0" smtClean="0"/>
              <a:t>Established new master programme</a:t>
            </a:r>
            <a:r>
              <a:rPr lang="sr-Latn-RS" sz="1400" kern="1200" dirty="0" smtClean="0"/>
              <a:t> </a:t>
            </a:r>
            <a:r>
              <a:rPr lang="en-US" sz="1400" kern="1200" dirty="0" smtClean="0"/>
              <a:t>start this year and end next</a:t>
            </a:r>
            <a:r>
              <a:rPr lang="sr-Latn-RS" sz="1400" kern="1200" dirty="0" smtClean="0"/>
              <a:t>. </a:t>
            </a:r>
            <a:endParaRPr lang="en-US" sz="1600" dirty="0" smtClean="0">
              <a:latin typeface="+mn-lt"/>
              <a:ea typeface="Times New Roman"/>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latin typeface="+mn-lt"/>
              <a:ea typeface="Times New Roman"/>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sr-Latn-RS" sz="1200" spc="-2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mn-lt"/>
              <a:ea typeface="Times New Roman"/>
              <a:cs typeface="Arial"/>
            </a:endParaRPr>
          </a:p>
          <a:p>
            <a:endParaRPr lang="en-US" dirty="0"/>
          </a:p>
        </p:txBody>
      </p:sp>
      <p:sp>
        <p:nvSpPr>
          <p:cNvPr id="4" name="Slide Number Placeholder 3"/>
          <p:cNvSpPr>
            <a:spLocks noGrp="1"/>
          </p:cNvSpPr>
          <p:nvPr>
            <p:ph type="sldNum" sz="quarter" idx="10"/>
          </p:nvPr>
        </p:nvSpPr>
        <p:spPr/>
        <p:txBody>
          <a:bodyPr/>
          <a:lstStyle/>
          <a:p>
            <a:fld id="{DC33F8B8-CE60-47E2-AE91-4384B0759CFE}"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r-Latn-RS" dirty="0" smtClean="0"/>
              <a:t>Frst Study visit EU university </a:t>
            </a:r>
            <a:r>
              <a:rPr lang="en-US" dirty="0" smtClean="0"/>
              <a:t>was held in Austria</a:t>
            </a:r>
            <a:r>
              <a:rPr lang="sr-Latn-RS" dirty="0" smtClean="0"/>
              <a:t> in May 2019 and other 3 Study visits EU universities will be organize next year. Activity 2.6. </a:t>
            </a:r>
            <a:r>
              <a:rPr lang="en-GB" sz="1200" kern="1200" dirty="0" smtClean="0"/>
              <a:t>Harmonization of the proposed changes </a:t>
            </a:r>
            <a:r>
              <a:rPr lang="sr-Latn-RS" sz="1200" kern="1200" dirty="0" smtClean="0"/>
              <a:t>hes duration from </a:t>
            </a:r>
            <a:r>
              <a:rPr lang="sr-Latn-RS" sz="1200" kern="1200" baseline="0" dirty="0" smtClean="0"/>
              <a:t>this year to May 2020</a:t>
            </a:r>
            <a:endParaRPr lang="en-US" sz="1400" dirty="0" smtClean="0">
              <a:latin typeface="+mn-lt"/>
              <a:ea typeface="Times New Roman"/>
              <a:cs typeface="Arial"/>
            </a:endParaRPr>
          </a:p>
          <a:p>
            <a:endParaRPr lang="en-US" dirty="0"/>
          </a:p>
        </p:txBody>
      </p:sp>
      <p:sp>
        <p:nvSpPr>
          <p:cNvPr id="4" name="Slide Number Placeholder 3"/>
          <p:cNvSpPr>
            <a:spLocks noGrp="1"/>
          </p:cNvSpPr>
          <p:nvPr>
            <p:ph type="sldNum" sz="quarter" idx="10"/>
          </p:nvPr>
        </p:nvSpPr>
        <p:spPr/>
        <p:txBody>
          <a:bodyPr/>
          <a:lstStyle/>
          <a:p>
            <a:fld id="{DC33F8B8-CE60-47E2-AE91-4384B0759CFE}"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sr-Cyrl-R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sr-Cyrl-RS"/>
          </a:p>
        </p:txBody>
      </p:sp>
      <p:sp>
        <p:nvSpPr>
          <p:cNvPr id="4" name="Date Placeholder 3"/>
          <p:cNvSpPr>
            <a:spLocks noGrp="1"/>
          </p:cNvSpPr>
          <p:nvPr>
            <p:ph type="dt" sz="half" idx="10"/>
          </p:nvPr>
        </p:nvSpPr>
        <p:spPr/>
        <p:txBody>
          <a:bodyPr/>
          <a:lstStyle>
            <a:lvl1pPr>
              <a:defRPr/>
            </a:lvl1pPr>
          </a:lstStyle>
          <a:p>
            <a:pPr>
              <a:defRPr/>
            </a:pPr>
            <a:fld id="{29E08690-93EF-444E-88F1-63A654B8533D}" type="datetimeFigureOut">
              <a:rPr lang="sr-Cyrl-RS"/>
              <a:pPr>
                <a:defRPr/>
              </a:pPr>
              <a:t>17.11.2019.</a:t>
            </a:fld>
            <a:endParaRPr lang="sr-Cyrl-RS"/>
          </a:p>
        </p:txBody>
      </p:sp>
      <p:sp>
        <p:nvSpPr>
          <p:cNvPr id="5" name="Footer Placeholder 4"/>
          <p:cNvSpPr>
            <a:spLocks noGrp="1"/>
          </p:cNvSpPr>
          <p:nvPr>
            <p:ph type="ftr" sz="quarter" idx="11"/>
          </p:nvPr>
        </p:nvSpPr>
        <p:spPr/>
        <p:txBody>
          <a:bodyPr/>
          <a:lstStyle>
            <a:lvl1pPr>
              <a:defRPr/>
            </a:lvl1pPr>
          </a:lstStyle>
          <a:p>
            <a:pPr>
              <a:defRPr/>
            </a:pPr>
            <a:endParaRPr lang="sr-Cyrl-RS"/>
          </a:p>
        </p:txBody>
      </p:sp>
      <p:sp>
        <p:nvSpPr>
          <p:cNvPr id="6" name="Slide Number Placeholder 5"/>
          <p:cNvSpPr>
            <a:spLocks noGrp="1"/>
          </p:cNvSpPr>
          <p:nvPr>
            <p:ph type="sldNum" sz="quarter" idx="12"/>
          </p:nvPr>
        </p:nvSpPr>
        <p:spPr/>
        <p:txBody>
          <a:bodyPr/>
          <a:lstStyle>
            <a:lvl1pPr>
              <a:defRPr/>
            </a:lvl1pPr>
          </a:lstStyle>
          <a:p>
            <a:pPr>
              <a:defRPr/>
            </a:pPr>
            <a:fld id="{B3BF8077-9DE4-404D-9467-127835481AED}" type="slidenum">
              <a:rPr lang="sr-Cyrl-RS" altLang="de-DE"/>
              <a:pPr>
                <a:defRPr/>
              </a:pPr>
              <a:t>‹#›</a:t>
            </a:fld>
            <a:endParaRPr lang="sr-Cyrl-RS" alt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r-Cyrl-R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Cyrl-RS"/>
          </a:p>
        </p:txBody>
      </p:sp>
      <p:sp>
        <p:nvSpPr>
          <p:cNvPr id="4" name="Date Placeholder 3"/>
          <p:cNvSpPr>
            <a:spLocks noGrp="1"/>
          </p:cNvSpPr>
          <p:nvPr>
            <p:ph type="dt" sz="half" idx="10"/>
          </p:nvPr>
        </p:nvSpPr>
        <p:spPr/>
        <p:txBody>
          <a:bodyPr/>
          <a:lstStyle>
            <a:lvl1pPr>
              <a:defRPr/>
            </a:lvl1pPr>
          </a:lstStyle>
          <a:p>
            <a:pPr>
              <a:defRPr/>
            </a:pPr>
            <a:fld id="{79CED6C1-0841-4E4A-8A8F-A7BAEF4E119A}" type="datetimeFigureOut">
              <a:rPr lang="sr-Cyrl-RS"/>
              <a:pPr>
                <a:defRPr/>
              </a:pPr>
              <a:t>17.11.2019.</a:t>
            </a:fld>
            <a:endParaRPr lang="sr-Cyrl-RS"/>
          </a:p>
        </p:txBody>
      </p:sp>
      <p:sp>
        <p:nvSpPr>
          <p:cNvPr id="5" name="Footer Placeholder 4"/>
          <p:cNvSpPr>
            <a:spLocks noGrp="1"/>
          </p:cNvSpPr>
          <p:nvPr>
            <p:ph type="ftr" sz="quarter" idx="11"/>
          </p:nvPr>
        </p:nvSpPr>
        <p:spPr/>
        <p:txBody>
          <a:bodyPr/>
          <a:lstStyle>
            <a:lvl1pPr>
              <a:defRPr/>
            </a:lvl1pPr>
          </a:lstStyle>
          <a:p>
            <a:pPr>
              <a:defRPr/>
            </a:pPr>
            <a:endParaRPr lang="sr-Cyrl-RS"/>
          </a:p>
        </p:txBody>
      </p:sp>
      <p:sp>
        <p:nvSpPr>
          <p:cNvPr id="6" name="Slide Number Placeholder 5"/>
          <p:cNvSpPr>
            <a:spLocks noGrp="1"/>
          </p:cNvSpPr>
          <p:nvPr>
            <p:ph type="sldNum" sz="quarter" idx="12"/>
          </p:nvPr>
        </p:nvSpPr>
        <p:spPr/>
        <p:txBody>
          <a:bodyPr/>
          <a:lstStyle>
            <a:lvl1pPr>
              <a:defRPr/>
            </a:lvl1pPr>
          </a:lstStyle>
          <a:p>
            <a:pPr>
              <a:defRPr/>
            </a:pPr>
            <a:fld id="{8BDC0A2E-59F9-4B5C-9F25-637A4FE5EACF}" type="slidenum">
              <a:rPr lang="sr-Cyrl-RS" altLang="de-DE"/>
              <a:pPr>
                <a:defRPr/>
              </a:pPr>
              <a:t>‹#›</a:t>
            </a:fld>
            <a:endParaRPr lang="sr-Cyrl-RS" alt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sr-Cyrl-R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Cyrl-RS"/>
          </a:p>
        </p:txBody>
      </p:sp>
      <p:sp>
        <p:nvSpPr>
          <p:cNvPr id="4" name="Date Placeholder 3"/>
          <p:cNvSpPr>
            <a:spLocks noGrp="1"/>
          </p:cNvSpPr>
          <p:nvPr>
            <p:ph type="dt" sz="half" idx="10"/>
          </p:nvPr>
        </p:nvSpPr>
        <p:spPr/>
        <p:txBody>
          <a:bodyPr/>
          <a:lstStyle>
            <a:lvl1pPr>
              <a:defRPr/>
            </a:lvl1pPr>
          </a:lstStyle>
          <a:p>
            <a:pPr>
              <a:defRPr/>
            </a:pPr>
            <a:fld id="{068F7925-D48A-472A-8C8A-ED6D3FAB6669}" type="datetimeFigureOut">
              <a:rPr lang="sr-Cyrl-RS"/>
              <a:pPr>
                <a:defRPr/>
              </a:pPr>
              <a:t>17.11.2019.</a:t>
            </a:fld>
            <a:endParaRPr lang="sr-Cyrl-RS"/>
          </a:p>
        </p:txBody>
      </p:sp>
      <p:sp>
        <p:nvSpPr>
          <p:cNvPr id="5" name="Footer Placeholder 4"/>
          <p:cNvSpPr>
            <a:spLocks noGrp="1"/>
          </p:cNvSpPr>
          <p:nvPr>
            <p:ph type="ftr" sz="quarter" idx="11"/>
          </p:nvPr>
        </p:nvSpPr>
        <p:spPr/>
        <p:txBody>
          <a:bodyPr/>
          <a:lstStyle>
            <a:lvl1pPr>
              <a:defRPr/>
            </a:lvl1pPr>
          </a:lstStyle>
          <a:p>
            <a:pPr>
              <a:defRPr/>
            </a:pPr>
            <a:endParaRPr lang="sr-Cyrl-RS"/>
          </a:p>
        </p:txBody>
      </p:sp>
      <p:sp>
        <p:nvSpPr>
          <p:cNvPr id="6" name="Slide Number Placeholder 5"/>
          <p:cNvSpPr>
            <a:spLocks noGrp="1"/>
          </p:cNvSpPr>
          <p:nvPr>
            <p:ph type="sldNum" sz="quarter" idx="12"/>
          </p:nvPr>
        </p:nvSpPr>
        <p:spPr/>
        <p:txBody>
          <a:bodyPr/>
          <a:lstStyle>
            <a:lvl1pPr>
              <a:defRPr/>
            </a:lvl1pPr>
          </a:lstStyle>
          <a:p>
            <a:pPr>
              <a:defRPr/>
            </a:pPr>
            <a:fld id="{A4310CB0-7479-4731-BF08-2592CC643DAC}" type="slidenum">
              <a:rPr lang="sr-Cyrl-RS" altLang="de-DE"/>
              <a:pPr>
                <a:defRPr/>
              </a:pPr>
              <a:t>‹#›</a:t>
            </a:fld>
            <a:endParaRPr lang="sr-Cyrl-RS" alt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r-Cyrl-R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Cyrl-RS"/>
          </a:p>
        </p:txBody>
      </p:sp>
      <p:sp>
        <p:nvSpPr>
          <p:cNvPr id="4" name="Date Placeholder 3"/>
          <p:cNvSpPr>
            <a:spLocks noGrp="1"/>
          </p:cNvSpPr>
          <p:nvPr>
            <p:ph type="dt" sz="half" idx="10"/>
          </p:nvPr>
        </p:nvSpPr>
        <p:spPr/>
        <p:txBody>
          <a:bodyPr/>
          <a:lstStyle>
            <a:lvl1pPr>
              <a:defRPr/>
            </a:lvl1pPr>
          </a:lstStyle>
          <a:p>
            <a:pPr>
              <a:defRPr/>
            </a:pPr>
            <a:fld id="{5889CD48-F645-462B-9EE6-492241F0C61A}" type="datetimeFigureOut">
              <a:rPr lang="sr-Cyrl-RS"/>
              <a:pPr>
                <a:defRPr/>
              </a:pPr>
              <a:t>17.11.2019.</a:t>
            </a:fld>
            <a:endParaRPr lang="sr-Cyrl-RS"/>
          </a:p>
        </p:txBody>
      </p:sp>
      <p:sp>
        <p:nvSpPr>
          <p:cNvPr id="5" name="Footer Placeholder 4"/>
          <p:cNvSpPr>
            <a:spLocks noGrp="1"/>
          </p:cNvSpPr>
          <p:nvPr>
            <p:ph type="ftr" sz="quarter" idx="11"/>
          </p:nvPr>
        </p:nvSpPr>
        <p:spPr/>
        <p:txBody>
          <a:bodyPr/>
          <a:lstStyle>
            <a:lvl1pPr>
              <a:defRPr/>
            </a:lvl1pPr>
          </a:lstStyle>
          <a:p>
            <a:pPr>
              <a:defRPr/>
            </a:pPr>
            <a:endParaRPr lang="sr-Cyrl-RS"/>
          </a:p>
        </p:txBody>
      </p:sp>
      <p:sp>
        <p:nvSpPr>
          <p:cNvPr id="6" name="Slide Number Placeholder 5"/>
          <p:cNvSpPr>
            <a:spLocks noGrp="1"/>
          </p:cNvSpPr>
          <p:nvPr>
            <p:ph type="sldNum" sz="quarter" idx="12"/>
          </p:nvPr>
        </p:nvSpPr>
        <p:spPr/>
        <p:txBody>
          <a:bodyPr/>
          <a:lstStyle>
            <a:lvl1pPr>
              <a:defRPr/>
            </a:lvl1pPr>
          </a:lstStyle>
          <a:p>
            <a:pPr>
              <a:defRPr/>
            </a:pPr>
            <a:fld id="{EE590FFF-F05C-4B93-A555-E4A6AE4BD5E7}" type="slidenum">
              <a:rPr lang="sr-Cyrl-RS" altLang="de-DE"/>
              <a:pPr>
                <a:defRPr/>
              </a:pPr>
              <a:t>‹#›</a:t>
            </a:fld>
            <a:endParaRPr lang="sr-Cyrl-RS" alt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sr-Cyrl-R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1639756-8A76-4363-AB74-944E3EBEEAD4}" type="datetimeFigureOut">
              <a:rPr lang="sr-Cyrl-RS"/>
              <a:pPr>
                <a:defRPr/>
              </a:pPr>
              <a:t>17.11.2019.</a:t>
            </a:fld>
            <a:endParaRPr lang="sr-Cyrl-RS"/>
          </a:p>
        </p:txBody>
      </p:sp>
      <p:sp>
        <p:nvSpPr>
          <p:cNvPr id="5" name="Footer Placeholder 4"/>
          <p:cNvSpPr>
            <a:spLocks noGrp="1"/>
          </p:cNvSpPr>
          <p:nvPr>
            <p:ph type="ftr" sz="quarter" idx="11"/>
          </p:nvPr>
        </p:nvSpPr>
        <p:spPr/>
        <p:txBody>
          <a:bodyPr/>
          <a:lstStyle>
            <a:lvl1pPr>
              <a:defRPr/>
            </a:lvl1pPr>
          </a:lstStyle>
          <a:p>
            <a:pPr>
              <a:defRPr/>
            </a:pPr>
            <a:endParaRPr lang="sr-Cyrl-RS"/>
          </a:p>
        </p:txBody>
      </p:sp>
      <p:sp>
        <p:nvSpPr>
          <p:cNvPr id="6" name="Slide Number Placeholder 5"/>
          <p:cNvSpPr>
            <a:spLocks noGrp="1"/>
          </p:cNvSpPr>
          <p:nvPr>
            <p:ph type="sldNum" sz="quarter" idx="12"/>
          </p:nvPr>
        </p:nvSpPr>
        <p:spPr/>
        <p:txBody>
          <a:bodyPr/>
          <a:lstStyle>
            <a:lvl1pPr>
              <a:defRPr/>
            </a:lvl1pPr>
          </a:lstStyle>
          <a:p>
            <a:pPr>
              <a:defRPr/>
            </a:pPr>
            <a:fld id="{1CB31814-B012-4C65-AF98-B2926DA2D12C}" type="slidenum">
              <a:rPr lang="sr-Cyrl-RS" altLang="de-DE"/>
              <a:pPr>
                <a:defRPr/>
              </a:pPr>
              <a:t>‹#›</a:t>
            </a:fld>
            <a:endParaRPr lang="sr-Cyrl-RS" alt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r-Cyrl-R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Cyrl-R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Cyrl-RS"/>
          </a:p>
        </p:txBody>
      </p:sp>
      <p:sp>
        <p:nvSpPr>
          <p:cNvPr id="5" name="Date Placeholder 3"/>
          <p:cNvSpPr>
            <a:spLocks noGrp="1"/>
          </p:cNvSpPr>
          <p:nvPr>
            <p:ph type="dt" sz="half" idx="10"/>
          </p:nvPr>
        </p:nvSpPr>
        <p:spPr/>
        <p:txBody>
          <a:bodyPr/>
          <a:lstStyle>
            <a:lvl1pPr>
              <a:defRPr/>
            </a:lvl1pPr>
          </a:lstStyle>
          <a:p>
            <a:pPr>
              <a:defRPr/>
            </a:pPr>
            <a:fld id="{1A3029C3-C114-4ACC-A877-9399AA93B5EC}" type="datetimeFigureOut">
              <a:rPr lang="sr-Cyrl-RS"/>
              <a:pPr>
                <a:defRPr/>
              </a:pPr>
              <a:t>17.11.2019.</a:t>
            </a:fld>
            <a:endParaRPr lang="sr-Cyrl-RS"/>
          </a:p>
        </p:txBody>
      </p:sp>
      <p:sp>
        <p:nvSpPr>
          <p:cNvPr id="6" name="Footer Placeholder 4"/>
          <p:cNvSpPr>
            <a:spLocks noGrp="1"/>
          </p:cNvSpPr>
          <p:nvPr>
            <p:ph type="ftr" sz="quarter" idx="11"/>
          </p:nvPr>
        </p:nvSpPr>
        <p:spPr/>
        <p:txBody>
          <a:bodyPr/>
          <a:lstStyle>
            <a:lvl1pPr>
              <a:defRPr/>
            </a:lvl1pPr>
          </a:lstStyle>
          <a:p>
            <a:pPr>
              <a:defRPr/>
            </a:pPr>
            <a:endParaRPr lang="sr-Cyrl-RS"/>
          </a:p>
        </p:txBody>
      </p:sp>
      <p:sp>
        <p:nvSpPr>
          <p:cNvPr id="7" name="Slide Number Placeholder 5"/>
          <p:cNvSpPr>
            <a:spLocks noGrp="1"/>
          </p:cNvSpPr>
          <p:nvPr>
            <p:ph type="sldNum" sz="quarter" idx="12"/>
          </p:nvPr>
        </p:nvSpPr>
        <p:spPr/>
        <p:txBody>
          <a:bodyPr/>
          <a:lstStyle>
            <a:lvl1pPr>
              <a:defRPr/>
            </a:lvl1pPr>
          </a:lstStyle>
          <a:p>
            <a:pPr>
              <a:defRPr/>
            </a:pPr>
            <a:fld id="{0C1DEED3-5180-4811-8310-B79434CB574C}" type="slidenum">
              <a:rPr lang="sr-Cyrl-RS" altLang="de-DE"/>
              <a:pPr>
                <a:defRPr/>
              </a:pPr>
              <a:t>‹#›</a:t>
            </a:fld>
            <a:endParaRPr lang="sr-Cyrl-RS" alt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747406" y="365125"/>
            <a:ext cx="7607981" cy="1325563"/>
          </a:xfrm>
        </p:spPr>
        <p:txBody>
          <a:bodyPr/>
          <a:lstStyle/>
          <a:p>
            <a:r>
              <a:rPr lang="en-US" dirty="0" smtClean="0"/>
              <a:t>Click to edit Master title style</a:t>
            </a:r>
            <a:endParaRPr lang="sr-Cyrl-R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Cyrl-R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Cyrl-RS"/>
          </a:p>
        </p:txBody>
      </p:sp>
      <p:sp>
        <p:nvSpPr>
          <p:cNvPr id="7" name="Date Placeholder 3"/>
          <p:cNvSpPr>
            <a:spLocks noGrp="1"/>
          </p:cNvSpPr>
          <p:nvPr>
            <p:ph type="dt" sz="half" idx="10"/>
          </p:nvPr>
        </p:nvSpPr>
        <p:spPr/>
        <p:txBody>
          <a:bodyPr/>
          <a:lstStyle>
            <a:lvl1pPr>
              <a:defRPr/>
            </a:lvl1pPr>
          </a:lstStyle>
          <a:p>
            <a:pPr>
              <a:defRPr/>
            </a:pPr>
            <a:fld id="{17E2E529-AF04-400E-92A9-610A212307FB}" type="datetimeFigureOut">
              <a:rPr lang="sr-Cyrl-RS"/>
              <a:pPr>
                <a:defRPr/>
              </a:pPr>
              <a:t>17.11.2019.</a:t>
            </a:fld>
            <a:endParaRPr lang="sr-Cyrl-RS"/>
          </a:p>
        </p:txBody>
      </p:sp>
      <p:sp>
        <p:nvSpPr>
          <p:cNvPr id="8" name="Footer Placeholder 4"/>
          <p:cNvSpPr>
            <a:spLocks noGrp="1"/>
          </p:cNvSpPr>
          <p:nvPr>
            <p:ph type="ftr" sz="quarter" idx="11"/>
          </p:nvPr>
        </p:nvSpPr>
        <p:spPr/>
        <p:txBody>
          <a:bodyPr/>
          <a:lstStyle>
            <a:lvl1pPr>
              <a:defRPr/>
            </a:lvl1pPr>
          </a:lstStyle>
          <a:p>
            <a:pPr>
              <a:defRPr/>
            </a:pPr>
            <a:endParaRPr lang="sr-Cyrl-RS"/>
          </a:p>
        </p:txBody>
      </p:sp>
      <p:sp>
        <p:nvSpPr>
          <p:cNvPr id="9" name="Slide Number Placeholder 5"/>
          <p:cNvSpPr>
            <a:spLocks noGrp="1"/>
          </p:cNvSpPr>
          <p:nvPr>
            <p:ph type="sldNum" sz="quarter" idx="12"/>
          </p:nvPr>
        </p:nvSpPr>
        <p:spPr/>
        <p:txBody>
          <a:bodyPr/>
          <a:lstStyle>
            <a:lvl1pPr>
              <a:defRPr/>
            </a:lvl1pPr>
          </a:lstStyle>
          <a:p>
            <a:pPr>
              <a:defRPr/>
            </a:pPr>
            <a:fld id="{56596884-A5B5-40F5-B646-7E64A4A2A15D}" type="slidenum">
              <a:rPr lang="sr-Cyrl-RS" altLang="de-DE"/>
              <a:pPr>
                <a:defRPr/>
              </a:pPr>
              <a:t>‹#›</a:t>
            </a:fld>
            <a:endParaRPr lang="sr-Cyrl-RS" alt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r-Cyrl-RS"/>
          </a:p>
        </p:txBody>
      </p:sp>
      <p:sp>
        <p:nvSpPr>
          <p:cNvPr id="3" name="Date Placeholder 3"/>
          <p:cNvSpPr>
            <a:spLocks noGrp="1"/>
          </p:cNvSpPr>
          <p:nvPr>
            <p:ph type="dt" sz="half" idx="10"/>
          </p:nvPr>
        </p:nvSpPr>
        <p:spPr/>
        <p:txBody>
          <a:bodyPr/>
          <a:lstStyle>
            <a:lvl1pPr>
              <a:defRPr/>
            </a:lvl1pPr>
          </a:lstStyle>
          <a:p>
            <a:pPr>
              <a:defRPr/>
            </a:pPr>
            <a:fld id="{15E077C4-5D39-4FA7-91EC-5C4FBF952F65}" type="datetimeFigureOut">
              <a:rPr lang="sr-Cyrl-RS"/>
              <a:pPr>
                <a:defRPr/>
              </a:pPr>
              <a:t>17.11.2019.</a:t>
            </a:fld>
            <a:endParaRPr lang="sr-Cyrl-RS"/>
          </a:p>
        </p:txBody>
      </p:sp>
      <p:sp>
        <p:nvSpPr>
          <p:cNvPr id="4" name="Footer Placeholder 4"/>
          <p:cNvSpPr>
            <a:spLocks noGrp="1"/>
          </p:cNvSpPr>
          <p:nvPr>
            <p:ph type="ftr" sz="quarter" idx="11"/>
          </p:nvPr>
        </p:nvSpPr>
        <p:spPr/>
        <p:txBody>
          <a:bodyPr/>
          <a:lstStyle>
            <a:lvl1pPr>
              <a:defRPr/>
            </a:lvl1pPr>
          </a:lstStyle>
          <a:p>
            <a:pPr>
              <a:defRPr/>
            </a:pPr>
            <a:endParaRPr lang="sr-Cyrl-RS"/>
          </a:p>
        </p:txBody>
      </p:sp>
      <p:sp>
        <p:nvSpPr>
          <p:cNvPr id="5" name="Slide Number Placeholder 5"/>
          <p:cNvSpPr>
            <a:spLocks noGrp="1"/>
          </p:cNvSpPr>
          <p:nvPr>
            <p:ph type="sldNum" sz="quarter" idx="12"/>
          </p:nvPr>
        </p:nvSpPr>
        <p:spPr/>
        <p:txBody>
          <a:bodyPr/>
          <a:lstStyle>
            <a:lvl1pPr>
              <a:defRPr/>
            </a:lvl1pPr>
          </a:lstStyle>
          <a:p>
            <a:pPr>
              <a:defRPr/>
            </a:pPr>
            <a:fld id="{264970AE-6225-4377-9569-4976447F9424}" type="slidenum">
              <a:rPr lang="sr-Cyrl-RS" altLang="de-DE"/>
              <a:pPr>
                <a:defRPr/>
              </a:pPr>
              <a:t>‹#›</a:t>
            </a:fld>
            <a:endParaRPr lang="sr-Cyrl-RS" alt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16040D5-A87E-4EB7-8B5D-6DA9715A0FCF}" type="datetimeFigureOut">
              <a:rPr lang="sr-Cyrl-RS"/>
              <a:pPr>
                <a:defRPr/>
              </a:pPr>
              <a:t>17.11.2019.</a:t>
            </a:fld>
            <a:endParaRPr lang="sr-Cyrl-RS"/>
          </a:p>
        </p:txBody>
      </p:sp>
      <p:sp>
        <p:nvSpPr>
          <p:cNvPr id="3" name="Footer Placeholder 4"/>
          <p:cNvSpPr>
            <a:spLocks noGrp="1"/>
          </p:cNvSpPr>
          <p:nvPr>
            <p:ph type="ftr" sz="quarter" idx="11"/>
          </p:nvPr>
        </p:nvSpPr>
        <p:spPr/>
        <p:txBody>
          <a:bodyPr/>
          <a:lstStyle>
            <a:lvl1pPr>
              <a:defRPr/>
            </a:lvl1pPr>
          </a:lstStyle>
          <a:p>
            <a:pPr>
              <a:defRPr/>
            </a:pPr>
            <a:endParaRPr lang="sr-Cyrl-RS"/>
          </a:p>
        </p:txBody>
      </p:sp>
      <p:sp>
        <p:nvSpPr>
          <p:cNvPr id="4" name="Slide Number Placeholder 5"/>
          <p:cNvSpPr>
            <a:spLocks noGrp="1"/>
          </p:cNvSpPr>
          <p:nvPr>
            <p:ph type="sldNum" sz="quarter" idx="12"/>
          </p:nvPr>
        </p:nvSpPr>
        <p:spPr/>
        <p:txBody>
          <a:bodyPr/>
          <a:lstStyle>
            <a:lvl1pPr>
              <a:defRPr/>
            </a:lvl1pPr>
          </a:lstStyle>
          <a:p>
            <a:pPr>
              <a:defRPr/>
            </a:pPr>
            <a:fld id="{D89ED62D-D425-4B58-8C36-7608D9DDA154}" type="slidenum">
              <a:rPr lang="sr-Cyrl-RS" altLang="de-DE"/>
              <a:pPr>
                <a:defRPr/>
              </a:pPr>
              <a:t>‹#›</a:t>
            </a:fld>
            <a:endParaRPr lang="sr-Cyrl-RS" alt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sr-Cyrl-R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Cyrl-R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36DBBE6-1E49-4CBF-B3DE-D11F53A97B9C}" type="datetimeFigureOut">
              <a:rPr lang="sr-Cyrl-RS"/>
              <a:pPr>
                <a:defRPr/>
              </a:pPr>
              <a:t>17.11.2019.</a:t>
            </a:fld>
            <a:endParaRPr lang="sr-Cyrl-RS"/>
          </a:p>
        </p:txBody>
      </p:sp>
      <p:sp>
        <p:nvSpPr>
          <p:cNvPr id="6" name="Footer Placeholder 4"/>
          <p:cNvSpPr>
            <a:spLocks noGrp="1"/>
          </p:cNvSpPr>
          <p:nvPr>
            <p:ph type="ftr" sz="quarter" idx="11"/>
          </p:nvPr>
        </p:nvSpPr>
        <p:spPr/>
        <p:txBody>
          <a:bodyPr/>
          <a:lstStyle>
            <a:lvl1pPr>
              <a:defRPr/>
            </a:lvl1pPr>
          </a:lstStyle>
          <a:p>
            <a:pPr>
              <a:defRPr/>
            </a:pPr>
            <a:endParaRPr lang="sr-Cyrl-RS"/>
          </a:p>
        </p:txBody>
      </p:sp>
      <p:sp>
        <p:nvSpPr>
          <p:cNvPr id="7" name="Slide Number Placeholder 5"/>
          <p:cNvSpPr>
            <a:spLocks noGrp="1"/>
          </p:cNvSpPr>
          <p:nvPr>
            <p:ph type="sldNum" sz="quarter" idx="12"/>
          </p:nvPr>
        </p:nvSpPr>
        <p:spPr/>
        <p:txBody>
          <a:bodyPr/>
          <a:lstStyle>
            <a:lvl1pPr>
              <a:defRPr/>
            </a:lvl1pPr>
          </a:lstStyle>
          <a:p>
            <a:pPr>
              <a:defRPr/>
            </a:pPr>
            <a:fld id="{C5EEDA1C-28EE-4CB2-B1CE-F87F3FDA8959}" type="slidenum">
              <a:rPr lang="sr-Cyrl-RS" altLang="de-DE"/>
              <a:pPr>
                <a:defRPr/>
              </a:pPr>
              <a:t>‹#›</a:t>
            </a:fld>
            <a:endParaRPr lang="sr-Cyrl-RS" alt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sr-Cyrl-RS"/>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r-Cyrl-RS" noProof="0" smtClean="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7A5F279-D8A7-45DF-83EC-974492353D17}" type="datetimeFigureOut">
              <a:rPr lang="sr-Cyrl-RS"/>
              <a:pPr>
                <a:defRPr/>
              </a:pPr>
              <a:t>17.11.2019.</a:t>
            </a:fld>
            <a:endParaRPr lang="sr-Cyrl-RS"/>
          </a:p>
        </p:txBody>
      </p:sp>
      <p:sp>
        <p:nvSpPr>
          <p:cNvPr id="6" name="Footer Placeholder 4"/>
          <p:cNvSpPr>
            <a:spLocks noGrp="1"/>
          </p:cNvSpPr>
          <p:nvPr>
            <p:ph type="ftr" sz="quarter" idx="11"/>
          </p:nvPr>
        </p:nvSpPr>
        <p:spPr/>
        <p:txBody>
          <a:bodyPr/>
          <a:lstStyle>
            <a:lvl1pPr>
              <a:defRPr/>
            </a:lvl1pPr>
          </a:lstStyle>
          <a:p>
            <a:pPr>
              <a:defRPr/>
            </a:pPr>
            <a:endParaRPr lang="sr-Cyrl-RS"/>
          </a:p>
        </p:txBody>
      </p:sp>
      <p:sp>
        <p:nvSpPr>
          <p:cNvPr id="7" name="Slide Number Placeholder 5"/>
          <p:cNvSpPr>
            <a:spLocks noGrp="1"/>
          </p:cNvSpPr>
          <p:nvPr>
            <p:ph type="sldNum" sz="quarter" idx="12"/>
          </p:nvPr>
        </p:nvSpPr>
        <p:spPr/>
        <p:txBody>
          <a:bodyPr/>
          <a:lstStyle>
            <a:lvl1pPr>
              <a:defRPr/>
            </a:lvl1pPr>
          </a:lstStyle>
          <a:p>
            <a:pPr>
              <a:defRPr/>
            </a:pPr>
            <a:fld id="{C310FB94-E555-4587-A357-6370BBBFAD6F}" type="slidenum">
              <a:rPr lang="sr-Cyrl-RS" altLang="de-DE"/>
              <a:pPr>
                <a:defRPr/>
              </a:pPr>
              <a:t>‹#›</a:t>
            </a:fld>
            <a:endParaRPr lang="sr-Cyrl-RS" alt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813175" y="384175"/>
            <a:ext cx="7559675"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de-DE" smtClean="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de-DE" smtClean="0"/>
              <a:t>Click to edit Master text styles</a:t>
            </a:r>
          </a:p>
          <a:p>
            <a:pPr lvl="1"/>
            <a:r>
              <a:rPr lang="en-US" altLang="de-DE" smtClean="0"/>
              <a:t>Second level</a:t>
            </a:r>
          </a:p>
          <a:p>
            <a:pPr lvl="2"/>
            <a:r>
              <a:rPr lang="en-US" altLang="de-DE" smtClean="0"/>
              <a:t>Third level</a:t>
            </a:r>
          </a:p>
          <a:p>
            <a:pPr lvl="3"/>
            <a:r>
              <a:rPr lang="en-US" altLang="de-DE" smtClean="0"/>
              <a:t>Fourth level</a:t>
            </a:r>
          </a:p>
          <a:p>
            <a:pPr lvl="4"/>
            <a:r>
              <a:rPr lang="en-US" altLang="de-DE" smtClean="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17386D2C-2A80-408A-A9CB-E2B6EA2D2E2B}" type="datetimeFigureOut">
              <a:rPr lang="sr-Cyrl-RS"/>
              <a:pPr>
                <a:defRPr/>
              </a:pPr>
              <a:t>17.11.2019.</a:t>
            </a:fld>
            <a:endParaRPr lang="sr-Cyrl-R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sr-Cyrl-R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cs typeface="+mn-cs"/>
              </a:defRPr>
            </a:lvl1pPr>
          </a:lstStyle>
          <a:p>
            <a:pPr>
              <a:defRPr/>
            </a:pPr>
            <a:fld id="{901DCA0E-8FD8-44A7-A791-2D2737E41514}" type="slidenum">
              <a:rPr lang="sr-Cyrl-RS" altLang="de-DE"/>
              <a:pPr>
                <a:defRPr/>
              </a:pPr>
              <a:t>‹#›</a:t>
            </a:fld>
            <a:endParaRPr lang="sr-Cyrl-RS" altLang="de-DE"/>
          </a:p>
        </p:txBody>
      </p:sp>
    </p:spTree>
  </p:cSld>
  <p:clrMap bg1="lt1" tx1="dk1" bg2="lt2" tx2="dk2" accent1="accent1" accent2="accent2" accent3="accent3" accent4="accent4" accent5="accent5" accent6="accent6" hlink="hlink" folHlink="folHlink"/>
  <p:sldLayoutIdLst>
    <p:sldLayoutId id="2147483707"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ndara" pitchFamily="34" charset="0"/>
        </a:defRPr>
      </a:lvl2pPr>
      <a:lvl3pPr algn="l" rtl="0" eaLnBrk="0" fontAlgn="base" hangingPunct="0">
        <a:lnSpc>
          <a:spcPct val="90000"/>
        </a:lnSpc>
        <a:spcBef>
          <a:spcPct val="0"/>
        </a:spcBef>
        <a:spcAft>
          <a:spcPct val="0"/>
        </a:spcAft>
        <a:defRPr sz="4400">
          <a:solidFill>
            <a:schemeClr val="tx1"/>
          </a:solidFill>
          <a:latin typeface="Candara" pitchFamily="34" charset="0"/>
        </a:defRPr>
      </a:lvl3pPr>
      <a:lvl4pPr algn="l" rtl="0" eaLnBrk="0" fontAlgn="base" hangingPunct="0">
        <a:lnSpc>
          <a:spcPct val="90000"/>
        </a:lnSpc>
        <a:spcBef>
          <a:spcPct val="0"/>
        </a:spcBef>
        <a:spcAft>
          <a:spcPct val="0"/>
        </a:spcAft>
        <a:defRPr sz="4400">
          <a:solidFill>
            <a:schemeClr val="tx1"/>
          </a:solidFill>
          <a:latin typeface="Candara" pitchFamily="34" charset="0"/>
        </a:defRPr>
      </a:lvl4pPr>
      <a:lvl5pPr algn="l" rtl="0" eaLnBrk="0" fontAlgn="base" hangingPunct="0">
        <a:lnSpc>
          <a:spcPct val="90000"/>
        </a:lnSpc>
        <a:spcBef>
          <a:spcPct val="0"/>
        </a:spcBef>
        <a:spcAft>
          <a:spcPct val="0"/>
        </a:spcAft>
        <a:defRPr sz="4400">
          <a:solidFill>
            <a:schemeClr val="tx1"/>
          </a:solidFill>
          <a:latin typeface="Candara" pitchFamily="34" charset="0"/>
        </a:defRPr>
      </a:lvl5pPr>
      <a:lvl6pPr marL="457200" algn="l" rtl="0" fontAlgn="base">
        <a:lnSpc>
          <a:spcPct val="90000"/>
        </a:lnSpc>
        <a:spcBef>
          <a:spcPct val="0"/>
        </a:spcBef>
        <a:spcAft>
          <a:spcPct val="0"/>
        </a:spcAft>
        <a:defRPr sz="4400">
          <a:solidFill>
            <a:schemeClr val="tx1"/>
          </a:solidFill>
          <a:latin typeface="Candara" pitchFamily="34" charset="0"/>
        </a:defRPr>
      </a:lvl6pPr>
      <a:lvl7pPr marL="914400" algn="l" rtl="0" fontAlgn="base">
        <a:lnSpc>
          <a:spcPct val="90000"/>
        </a:lnSpc>
        <a:spcBef>
          <a:spcPct val="0"/>
        </a:spcBef>
        <a:spcAft>
          <a:spcPct val="0"/>
        </a:spcAft>
        <a:defRPr sz="4400">
          <a:solidFill>
            <a:schemeClr val="tx1"/>
          </a:solidFill>
          <a:latin typeface="Candara" pitchFamily="34" charset="0"/>
        </a:defRPr>
      </a:lvl7pPr>
      <a:lvl8pPr marL="1371600" algn="l" rtl="0" fontAlgn="base">
        <a:lnSpc>
          <a:spcPct val="90000"/>
        </a:lnSpc>
        <a:spcBef>
          <a:spcPct val="0"/>
        </a:spcBef>
        <a:spcAft>
          <a:spcPct val="0"/>
        </a:spcAft>
        <a:defRPr sz="4400">
          <a:solidFill>
            <a:schemeClr val="tx1"/>
          </a:solidFill>
          <a:latin typeface="Candara" pitchFamily="34" charset="0"/>
        </a:defRPr>
      </a:lvl8pPr>
      <a:lvl9pPr marL="1828800" algn="l" rtl="0" fontAlgn="base">
        <a:lnSpc>
          <a:spcPct val="90000"/>
        </a:lnSpc>
        <a:spcBef>
          <a:spcPct val="0"/>
        </a:spcBef>
        <a:spcAft>
          <a:spcPct val="0"/>
        </a:spcAft>
        <a:defRPr sz="4400">
          <a:solidFill>
            <a:schemeClr val="tx1"/>
          </a:solidFill>
          <a:latin typeface="Candara"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Subtitle 2"/>
          <p:cNvSpPr>
            <a:spLocks noGrp="1"/>
          </p:cNvSpPr>
          <p:nvPr>
            <p:ph type="subTitle" idx="1"/>
          </p:nvPr>
        </p:nvSpPr>
        <p:spPr>
          <a:xfrm>
            <a:off x="1500250" y="4047529"/>
            <a:ext cx="9144000" cy="488846"/>
          </a:xfrm>
        </p:spPr>
        <p:txBody>
          <a:bodyPr/>
          <a:lstStyle/>
          <a:p>
            <a:pPr eaLnBrk="1" hangingPunct="1"/>
            <a:r>
              <a:rPr lang="sr-Latn-RS" altLang="de-DE" b="1" dirty="0" smtClean="0"/>
              <a:t>Prof. Nada Dragović</a:t>
            </a:r>
            <a:endParaRPr lang="de-AT" altLang="de-DE" b="1" dirty="0" smtClean="0"/>
          </a:p>
        </p:txBody>
      </p:sp>
      <p:sp>
        <p:nvSpPr>
          <p:cNvPr id="4" name="Title 3"/>
          <p:cNvSpPr>
            <a:spLocks noGrp="1"/>
          </p:cNvSpPr>
          <p:nvPr>
            <p:ph type="ctrTitle"/>
          </p:nvPr>
        </p:nvSpPr>
        <p:spPr>
          <a:xfrm>
            <a:off x="1524000" y="2434441"/>
            <a:ext cx="9144000" cy="1289277"/>
          </a:xfrm>
        </p:spPr>
        <p:txBody>
          <a:bodyPr/>
          <a:lstStyle/>
          <a:p>
            <a:r>
              <a:rPr lang="en-US" sz="4000" b="1" dirty="0" smtClean="0"/>
              <a:t>Short report </a:t>
            </a:r>
            <a:r>
              <a:rPr lang="sr-Latn-RS" sz="4000" b="1" dirty="0" smtClean="0"/>
              <a:t/>
            </a:r>
            <a:br>
              <a:rPr lang="sr-Latn-RS" sz="4000" b="1" dirty="0" smtClean="0"/>
            </a:br>
            <a:r>
              <a:rPr lang="en-US" sz="4000" b="1" dirty="0" smtClean="0"/>
              <a:t>of the Project Coordinator</a:t>
            </a:r>
            <a:endParaRPr lang="en-US" sz="40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5"/>
          <p:cNvGraphicFramePr>
            <a:graphicFrameLocks/>
          </p:cNvGraphicFramePr>
          <p:nvPr>
            <p:extLst>
              <p:ext uri="{D42A27DB-BD31-4B8C-83A1-F6EECF244321}">
                <p14:modId xmlns="" xmlns:p14="http://schemas.microsoft.com/office/powerpoint/2010/main" val="2941898848"/>
              </p:ext>
            </p:extLst>
          </p:nvPr>
        </p:nvGraphicFramePr>
        <p:xfrm>
          <a:off x="1143000" y="1157378"/>
          <a:ext cx="10048461" cy="4770137"/>
        </p:xfrm>
        <a:graphic>
          <a:graphicData uri="http://schemas.openxmlformats.org/drawingml/2006/table">
            <a:tbl>
              <a:tblPr firstRow="1" bandRow="1">
                <a:tableStyleId>{68D230F3-CF80-4859-8CE7-A43EE81993B5}</a:tableStyleId>
              </a:tblPr>
              <a:tblGrid>
                <a:gridCol w="910402">
                  <a:extLst>
                    <a:ext uri="{9D8B030D-6E8A-4147-A177-3AD203B41FA5}">
                      <a16:colId xmlns="" xmlns:a16="http://schemas.microsoft.com/office/drawing/2014/main" val="20000"/>
                    </a:ext>
                  </a:extLst>
                </a:gridCol>
                <a:gridCol w="6245191">
                  <a:extLst>
                    <a:ext uri="{9D8B030D-6E8A-4147-A177-3AD203B41FA5}">
                      <a16:colId xmlns="" xmlns:a16="http://schemas.microsoft.com/office/drawing/2014/main" val="20001"/>
                    </a:ext>
                  </a:extLst>
                </a:gridCol>
                <a:gridCol w="1446434">
                  <a:extLst>
                    <a:ext uri="{9D8B030D-6E8A-4147-A177-3AD203B41FA5}">
                      <a16:colId xmlns="" xmlns:a16="http://schemas.microsoft.com/office/drawing/2014/main" val="20002"/>
                    </a:ext>
                  </a:extLst>
                </a:gridCol>
                <a:gridCol w="1446434">
                  <a:extLst>
                    <a:ext uri="{9D8B030D-6E8A-4147-A177-3AD203B41FA5}">
                      <a16:colId xmlns="" xmlns:a16="http://schemas.microsoft.com/office/drawing/2014/main" val="20003"/>
                    </a:ext>
                  </a:extLst>
                </a:gridCol>
              </a:tblGrid>
              <a:tr h="695173">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r-Latn-RS" sz="2000" dirty="0" smtClean="0"/>
                        <a:t>WP 2 – DEVELOPMENT</a:t>
                      </a:r>
                      <a:br>
                        <a:rPr lang="sr-Latn-RS" sz="2000" dirty="0" smtClean="0"/>
                      </a:br>
                      <a:r>
                        <a:rPr lang="en-GB" sz="2000" b="1" dirty="0" smtClean="0"/>
                        <a:t>Development of curricula</a:t>
                      </a:r>
                      <a:endParaRPr lang="en-US" sz="2000" dirty="0" smtClean="0"/>
                    </a:p>
                  </a:txBody>
                  <a:tcPr/>
                </a:tc>
                <a:tc hMerge="1">
                  <a:txBody>
                    <a:bodyPr/>
                    <a:lstStyle/>
                    <a:p>
                      <a:endParaRPr lang="en-US" sz="2000" dirty="0">
                        <a:latin typeface="+mn-lt"/>
                      </a:endParaRPr>
                    </a:p>
                  </a:txBody>
                  <a:tcPr/>
                </a:tc>
                <a:tc>
                  <a:txBody>
                    <a:bodyPr/>
                    <a:lstStyle/>
                    <a:p>
                      <a:pPr algn="ctr"/>
                      <a:r>
                        <a:rPr lang="sr-Latn-RS" sz="2000" dirty="0" smtClean="0">
                          <a:latin typeface="+mn-lt"/>
                        </a:rPr>
                        <a:t>Time </a:t>
                      </a:r>
                      <a:endParaRPr lang="en-US" sz="2000" dirty="0">
                        <a:latin typeface="+mn-lt"/>
                      </a:endParaRPr>
                    </a:p>
                  </a:txBody>
                  <a:tcPr/>
                </a:tc>
                <a:tc>
                  <a:txBody>
                    <a:bodyPr/>
                    <a:lstStyle/>
                    <a:p>
                      <a:pPr algn="ctr"/>
                      <a:r>
                        <a:rPr lang="sr-Latn-RS" sz="2000" dirty="0" smtClean="0">
                          <a:latin typeface="+mn-lt"/>
                        </a:rPr>
                        <a:t>Done</a:t>
                      </a:r>
                      <a:endParaRPr lang="en-US" sz="2000" dirty="0">
                        <a:latin typeface="+mn-lt"/>
                      </a:endParaRPr>
                    </a:p>
                  </a:txBody>
                  <a:tcPr/>
                </a:tc>
                <a:extLst>
                  <a:ext uri="{0D108BD9-81ED-4DB2-BD59-A6C34878D82A}">
                    <a16:rowId xmlns="" xmlns:a16="http://schemas.microsoft.com/office/drawing/2014/main" val="10000"/>
                  </a:ext>
                </a:extLst>
              </a:tr>
              <a:tr h="396257">
                <a:tc>
                  <a:txBody>
                    <a:bodyPr/>
                    <a:lstStyle/>
                    <a:p>
                      <a:pPr algn="ctr">
                        <a:lnSpc>
                          <a:spcPct val="90000"/>
                        </a:lnSpc>
                        <a:spcAft>
                          <a:spcPts val="0"/>
                        </a:spcAft>
                      </a:pPr>
                      <a:r>
                        <a:rPr lang="en-GB" sz="2000" dirty="0"/>
                        <a:t>2.1</a:t>
                      </a:r>
                      <a:endParaRPr lang="en-US" sz="2000" dirty="0">
                        <a:latin typeface="+mn-lt"/>
                        <a:ea typeface="Calibri"/>
                        <a:cs typeface="Arial"/>
                      </a:endParaRPr>
                    </a:p>
                  </a:txBody>
                  <a:tcPr marL="35560" marR="35560" marT="0" marB="0"/>
                </a:tc>
                <a:tc>
                  <a:txBody>
                    <a:bodyPr/>
                    <a:lstStyle/>
                    <a:p>
                      <a:pPr marL="54610">
                        <a:lnSpc>
                          <a:spcPct val="90000"/>
                        </a:lnSpc>
                        <a:spcAft>
                          <a:spcPts val="0"/>
                        </a:spcAft>
                        <a:tabLst>
                          <a:tab pos="144780" algn="l"/>
                        </a:tabLst>
                      </a:pPr>
                      <a:r>
                        <a:rPr lang="en-GB" sz="2000" dirty="0"/>
                        <a:t>Defined study </a:t>
                      </a:r>
                      <a:r>
                        <a:rPr lang="en-GB" sz="2000" spc="-20" dirty="0"/>
                        <a:t>requirements with Bologna standards</a:t>
                      </a:r>
                      <a:endParaRPr lang="en-US" sz="2000" dirty="0">
                        <a:latin typeface="+mn-lt"/>
                        <a:ea typeface="Times New Roman"/>
                        <a:cs typeface="Arial"/>
                      </a:endParaRPr>
                    </a:p>
                  </a:txBody>
                  <a:tcPr marL="35560" marR="35560" marT="0" marB="0"/>
                </a:tc>
                <a:tc>
                  <a:txBody>
                    <a:bodyPr/>
                    <a:lstStyle/>
                    <a:p>
                      <a:pPr marL="252095" indent="-252095" algn="ctr">
                        <a:spcAft>
                          <a:spcPts val="0"/>
                        </a:spcAft>
                        <a:tabLst>
                          <a:tab pos="252095" algn="l"/>
                        </a:tabLst>
                      </a:pPr>
                      <a:endParaRPr lang="en-US" sz="2000" dirty="0">
                        <a:latin typeface="+mn-lt"/>
                        <a:ea typeface="Calibri"/>
                        <a:cs typeface="Arial"/>
                      </a:endParaRPr>
                    </a:p>
                  </a:txBody>
                  <a:tcPr marL="35560" marR="35560" marT="0" marB="0" anchor="ctr"/>
                </a:tc>
                <a:tc>
                  <a:txBody>
                    <a:bodyPr/>
                    <a:lstStyle/>
                    <a:p>
                      <a:pPr marL="252095" indent="-252095" algn="ctr">
                        <a:spcAft>
                          <a:spcPts val="0"/>
                        </a:spcAft>
                        <a:tabLst>
                          <a:tab pos="252095" algn="l"/>
                        </a:tabLst>
                      </a:pPr>
                      <a:endParaRPr lang="en-US" sz="2000" dirty="0">
                        <a:latin typeface="+mn-lt"/>
                        <a:ea typeface="Calibri"/>
                        <a:cs typeface="Arial"/>
                      </a:endParaRPr>
                    </a:p>
                  </a:txBody>
                  <a:tcPr marL="35560" marR="35560" marT="0" marB="0" anchor="ctr"/>
                </a:tc>
                <a:extLst>
                  <a:ext uri="{0D108BD9-81ED-4DB2-BD59-A6C34878D82A}">
                    <a16:rowId xmlns="" xmlns:a16="http://schemas.microsoft.com/office/drawing/2014/main" val="10001"/>
                  </a:ext>
                </a:extLst>
              </a:tr>
              <a:tr h="370840">
                <a:tc>
                  <a:txBody>
                    <a:bodyPr/>
                    <a:lstStyle/>
                    <a:p>
                      <a:endParaRPr lang="en-US"/>
                    </a:p>
                  </a:txBody>
                  <a:tcPr marL="35560" marR="35560" marT="0" marB="0"/>
                </a:tc>
                <a:tc>
                  <a:txBody>
                    <a:bodyPr/>
                    <a:lstStyle/>
                    <a:p>
                      <a:r>
                        <a:rPr lang="sr-Latn-RS" sz="1900" dirty="0" smtClean="0"/>
                        <a:t>Report </a:t>
                      </a:r>
                      <a:r>
                        <a:rPr lang="en-US" sz="1900" dirty="0" smtClean="0"/>
                        <a:t>on </a:t>
                      </a:r>
                      <a:r>
                        <a:rPr lang="sr-Latn-RS" sz="1900" dirty="0" smtClean="0"/>
                        <a:t>c</a:t>
                      </a:r>
                      <a:r>
                        <a:rPr lang="en-US" sz="1900" dirty="0" err="1" smtClean="0"/>
                        <a:t>omp</a:t>
                      </a:r>
                      <a:r>
                        <a:rPr lang="en-GB" sz="1900" dirty="0" smtClean="0"/>
                        <a:t>li</a:t>
                      </a:r>
                      <a:r>
                        <a:rPr lang="en-US" sz="1900" dirty="0" err="1" smtClean="0"/>
                        <a:t>ance</a:t>
                      </a:r>
                      <a:r>
                        <a:rPr lang="en-US" sz="1900" dirty="0" smtClean="0"/>
                        <a:t> requirements</a:t>
                      </a:r>
                      <a:r>
                        <a:rPr lang="sr-Latn-RS" sz="1900" dirty="0" smtClean="0"/>
                        <a:t> </a:t>
                      </a:r>
                      <a:r>
                        <a:rPr lang="sr-Latn-RS" sz="1900" baseline="0" dirty="0" smtClean="0"/>
                        <a:t>with Bologna standars - </a:t>
                      </a:r>
                      <a:r>
                        <a:rPr lang="sr-Latn-RS" sz="1900" kern="1200" dirty="0" smtClean="0"/>
                        <a:t>UNS </a:t>
                      </a:r>
                      <a:r>
                        <a:rPr lang="en-GB" sz="1900" baseline="0" noProof="0" dirty="0" smtClean="0"/>
                        <a:t>in co</a:t>
                      </a:r>
                      <a:r>
                        <a:rPr lang="sr-Latn-RS" sz="1900" baseline="0" noProof="0" dirty="0" smtClean="0"/>
                        <a:t>operation</a:t>
                      </a:r>
                      <a:r>
                        <a:rPr lang="en-GB" sz="1900" baseline="0" noProof="0" dirty="0" smtClean="0"/>
                        <a:t> with </a:t>
                      </a:r>
                      <a:r>
                        <a:rPr lang="sr-Latn-RS" sz="1900" baseline="0" noProof="0" dirty="0" smtClean="0"/>
                        <a:t>other partner institutions </a:t>
                      </a:r>
                      <a:endParaRPr lang="en-US" sz="1900" dirty="0"/>
                    </a:p>
                  </a:txBody>
                  <a:tcPr marL="35560" marR="35560" marT="0" marB="0"/>
                </a:tc>
                <a:tc>
                  <a:txBody>
                    <a:bodyPr/>
                    <a:lstStyle/>
                    <a:p>
                      <a:pPr marL="54610" algn="ctr">
                        <a:lnSpc>
                          <a:spcPct val="90000"/>
                        </a:lnSpc>
                        <a:spcAft>
                          <a:spcPts val="0"/>
                        </a:spcAft>
                        <a:tabLst>
                          <a:tab pos="144780" algn="l"/>
                        </a:tabLst>
                      </a:pPr>
                      <a:r>
                        <a:rPr lang="sr-Latn-RS" sz="2000" dirty="0" smtClean="0"/>
                        <a:t>15.07.2019</a:t>
                      </a:r>
                      <a:endParaRPr lang="en-US" sz="2000" dirty="0">
                        <a:latin typeface="+mn-lt"/>
                        <a:ea typeface="Times New Roman"/>
                        <a:cs typeface="Arial"/>
                      </a:endParaRPr>
                    </a:p>
                  </a:txBody>
                  <a:tcPr marL="35560" marR="35560" marT="0" marB="0"/>
                </a:tc>
                <a:tc>
                  <a:txBody>
                    <a:bodyPr/>
                    <a:lstStyle/>
                    <a:p>
                      <a:pPr marL="54610" algn="ctr">
                        <a:lnSpc>
                          <a:spcPct val="90000"/>
                        </a:lnSpc>
                        <a:spcAft>
                          <a:spcPts val="0"/>
                        </a:spcAft>
                        <a:tabLst>
                          <a:tab pos="144780" algn="l"/>
                        </a:tabLst>
                      </a:pPr>
                      <a:r>
                        <a:rPr lang="sr-Latn-RS" sz="2000" dirty="0" smtClean="0">
                          <a:latin typeface="+mn-lt"/>
                          <a:ea typeface="Times New Roman"/>
                          <a:cs typeface="Arial"/>
                        </a:rPr>
                        <a:t>done</a:t>
                      </a:r>
                      <a:endParaRPr lang="en-US" sz="2000" dirty="0">
                        <a:latin typeface="+mn-lt"/>
                        <a:ea typeface="Times New Roman"/>
                        <a:cs typeface="Arial"/>
                      </a:endParaRPr>
                    </a:p>
                  </a:txBody>
                  <a:tcPr marL="35560" marR="35560" marT="0" marB="0"/>
                </a:tc>
                <a:extLst>
                  <a:ext uri="{0D108BD9-81ED-4DB2-BD59-A6C34878D82A}">
                    <a16:rowId xmlns="" xmlns:a16="http://schemas.microsoft.com/office/drawing/2014/main" val="10002"/>
                  </a:ext>
                </a:extLst>
              </a:tr>
              <a:tr h="370840">
                <a:tc>
                  <a:txBody>
                    <a:bodyPr/>
                    <a:lstStyle/>
                    <a:p>
                      <a:pPr algn="ctr">
                        <a:lnSpc>
                          <a:spcPct val="90000"/>
                        </a:lnSpc>
                        <a:spcAft>
                          <a:spcPts val="0"/>
                        </a:spcAft>
                      </a:pPr>
                      <a:r>
                        <a:rPr lang="en-GB" sz="2000" spc="-20" dirty="0"/>
                        <a:t>2.2</a:t>
                      </a:r>
                      <a:endParaRPr lang="en-US" sz="2000" dirty="0">
                        <a:latin typeface="+mn-lt"/>
                        <a:ea typeface="Calibri"/>
                        <a:cs typeface="Arial"/>
                      </a:endParaRPr>
                    </a:p>
                  </a:txBody>
                  <a:tcPr marL="35560" marR="35560" marT="0" marB="0"/>
                </a:tc>
                <a:tc>
                  <a:txBody>
                    <a:bodyPr/>
                    <a:lstStyle/>
                    <a:p>
                      <a:pPr marL="54610">
                        <a:lnSpc>
                          <a:spcPct val="90000"/>
                        </a:lnSpc>
                        <a:spcAft>
                          <a:spcPts val="0"/>
                        </a:spcAft>
                        <a:tabLst>
                          <a:tab pos="144780" algn="l"/>
                        </a:tabLst>
                      </a:pPr>
                      <a:r>
                        <a:rPr lang="en-GB" sz="2000" spc="-20" dirty="0"/>
                        <a:t>Defined goals, competences and learning outcomes </a:t>
                      </a:r>
                      <a:endParaRPr lang="en-US" sz="2000" dirty="0">
                        <a:latin typeface="+mn-lt"/>
                        <a:ea typeface="Times New Roman"/>
                        <a:cs typeface="Arial"/>
                      </a:endParaRPr>
                    </a:p>
                  </a:txBody>
                  <a:tcPr marL="35560" marR="35560" marT="0" marB="0"/>
                </a:tc>
                <a:tc>
                  <a:txBody>
                    <a:bodyPr/>
                    <a:lstStyle/>
                    <a:p>
                      <a:pPr marL="54610" algn="ctr">
                        <a:lnSpc>
                          <a:spcPct val="90000"/>
                        </a:lnSpc>
                        <a:spcAft>
                          <a:spcPts val="0"/>
                        </a:spcAft>
                        <a:tabLst>
                          <a:tab pos="144780" algn="l"/>
                        </a:tabLst>
                      </a:pPr>
                      <a:endParaRPr lang="en-US" sz="2000" dirty="0">
                        <a:latin typeface="+mn-lt"/>
                        <a:ea typeface="Times New Roman"/>
                        <a:cs typeface="Arial"/>
                      </a:endParaRPr>
                    </a:p>
                  </a:txBody>
                  <a:tcPr marL="35560" marR="35560" marT="0" marB="0"/>
                </a:tc>
                <a:tc>
                  <a:txBody>
                    <a:bodyPr/>
                    <a:lstStyle/>
                    <a:p>
                      <a:pPr marL="54610" algn="ctr">
                        <a:lnSpc>
                          <a:spcPct val="90000"/>
                        </a:lnSpc>
                        <a:spcAft>
                          <a:spcPts val="0"/>
                        </a:spcAft>
                        <a:tabLst>
                          <a:tab pos="144780" algn="l"/>
                        </a:tabLst>
                      </a:pPr>
                      <a:endParaRPr lang="en-US" sz="2000" dirty="0">
                        <a:latin typeface="+mn-lt"/>
                        <a:ea typeface="Times New Roman"/>
                        <a:cs typeface="Arial"/>
                      </a:endParaRPr>
                    </a:p>
                  </a:txBody>
                  <a:tcPr marL="35560" marR="35560" marT="0" marB="0"/>
                </a:tc>
                <a:extLst>
                  <a:ext uri="{0D108BD9-81ED-4DB2-BD59-A6C34878D82A}">
                    <a16:rowId xmlns="" xmlns:a16="http://schemas.microsoft.com/office/drawing/2014/main" val="10003"/>
                  </a:ext>
                </a:extLst>
              </a:tr>
              <a:tr h="370840">
                <a:tc>
                  <a:txBody>
                    <a:bodyPr/>
                    <a:lstStyle/>
                    <a:p>
                      <a:endParaRPr lang="en-US" sz="2000">
                        <a:latin typeface="+mn-lt"/>
                      </a:endParaRPr>
                    </a:p>
                  </a:txBody>
                  <a:tcPr marL="35560" marR="35560" marT="0" marB="0" anchor="ctr"/>
                </a:tc>
                <a:tc>
                  <a:txBody>
                    <a:bodyPr/>
                    <a:lstStyle/>
                    <a:p>
                      <a:r>
                        <a:rPr lang="sr-Latn-RS" sz="1900" dirty="0" smtClean="0"/>
                        <a:t>Report on defined goals, competence and learning outcomes - </a:t>
                      </a:r>
                      <a:r>
                        <a:rPr lang="sr-Latn-RS" sz="1900" kern="1200" dirty="0" smtClean="0"/>
                        <a:t>UNS </a:t>
                      </a:r>
                      <a:r>
                        <a:rPr lang="en-GB" sz="1900" baseline="0" noProof="0" dirty="0" smtClean="0"/>
                        <a:t>in co</a:t>
                      </a:r>
                      <a:r>
                        <a:rPr lang="sr-Latn-RS" sz="1900" baseline="0" noProof="0" dirty="0" smtClean="0"/>
                        <a:t>operation</a:t>
                      </a:r>
                      <a:r>
                        <a:rPr lang="en-GB" sz="1900" baseline="0" noProof="0" dirty="0" smtClean="0"/>
                        <a:t> with </a:t>
                      </a:r>
                      <a:r>
                        <a:rPr lang="sr-Latn-RS" sz="1900" baseline="0" noProof="0" dirty="0" smtClean="0"/>
                        <a:t>other partner institutions</a:t>
                      </a:r>
                      <a:r>
                        <a:rPr lang="sr-Latn-RS" sz="2000" baseline="0" noProof="0" dirty="0" smtClean="0"/>
                        <a:t> </a:t>
                      </a:r>
                      <a:endParaRPr lang="en-US" sz="2000" dirty="0">
                        <a:latin typeface="+mn-lt"/>
                      </a:endParaRPr>
                    </a:p>
                  </a:txBody>
                  <a:tcPr marL="35560" marR="35560" marT="0" marB="0"/>
                </a:tc>
                <a:tc>
                  <a:txBody>
                    <a:bodyPr/>
                    <a:lstStyle/>
                    <a:p>
                      <a:pPr marL="54610" algn="ctr">
                        <a:lnSpc>
                          <a:spcPct val="90000"/>
                        </a:lnSpc>
                        <a:spcAft>
                          <a:spcPts val="0"/>
                        </a:spcAft>
                        <a:tabLst>
                          <a:tab pos="144780" algn="l"/>
                        </a:tabLst>
                      </a:pPr>
                      <a:r>
                        <a:rPr lang="sr-Latn-RS" sz="2000" dirty="0" smtClean="0"/>
                        <a:t>15.09.2019</a:t>
                      </a:r>
                      <a:endParaRPr lang="en-US" sz="2000" dirty="0">
                        <a:latin typeface="+mn-lt"/>
                        <a:ea typeface="Times New Roman"/>
                        <a:cs typeface="Arial"/>
                      </a:endParaRPr>
                    </a:p>
                  </a:txBody>
                  <a:tcPr marL="35560" marR="35560" marT="0" marB="0"/>
                </a:tc>
                <a:tc>
                  <a:txBody>
                    <a:bodyPr/>
                    <a:lstStyle/>
                    <a:p>
                      <a:pPr marL="54610" algn="ctr">
                        <a:lnSpc>
                          <a:spcPct val="90000"/>
                        </a:lnSpc>
                        <a:spcAft>
                          <a:spcPts val="0"/>
                        </a:spcAft>
                        <a:tabLst>
                          <a:tab pos="144780" algn="l"/>
                        </a:tabLst>
                      </a:pPr>
                      <a:r>
                        <a:rPr lang="sr-Latn-RS" sz="2000" dirty="0" smtClean="0">
                          <a:latin typeface="+mn-lt"/>
                          <a:ea typeface="Times New Roman"/>
                          <a:cs typeface="Arial"/>
                        </a:rPr>
                        <a:t>done</a:t>
                      </a:r>
                      <a:endParaRPr lang="en-US" sz="2000" dirty="0">
                        <a:latin typeface="+mn-lt"/>
                        <a:ea typeface="Times New Roman"/>
                        <a:cs typeface="Arial"/>
                      </a:endParaRPr>
                    </a:p>
                  </a:txBody>
                  <a:tcPr marL="35560" marR="35560" marT="0" marB="0"/>
                </a:tc>
                <a:extLst>
                  <a:ext uri="{0D108BD9-81ED-4DB2-BD59-A6C34878D82A}">
                    <a16:rowId xmlns="" xmlns:a16="http://schemas.microsoft.com/office/drawing/2014/main" val="10004"/>
                  </a:ext>
                </a:extLst>
              </a:tr>
              <a:tr h="370840">
                <a:tc>
                  <a:txBody>
                    <a:bodyPr/>
                    <a:lstStyle/>
                    <a:p>
                      <a:pPr algn="ctr">
                        <a:lnSpc>
                          <a:spcPct val="90000"/>
                        </a:lnSpc>
                        <a:spcAft>
                          <a:spcPts val="0"/>
                        </a:spcAft>
                      </a:pPr>
                      <a:r>
                        <a:rPr lang="sr-Latn-RS" sz="2000" dirty="0" smtClean="0"/>
                        <a:t>2.3</a:t>
                      </a:r>
                      <a:endParaRPr lang="en-US" sz="2000" dirty="0">
                        <a:latin typeface="+mn-lt"/>
                        <a:ea typeface="Calibri"/>
                        <a:cs typeface="Arial"/>
                      </a:endParaRPr>
                    </a:p>
                  </a:txBody>
                  <a:tcPr marL="35560" marR="35560" marT="0" marB="0" anchor="ctr"/>
                </a:tc>
                <a:tc>
                  <a:txBody>
                    <a:bodyPr/>
                    <a:lstStyle/>
                    <a:p>
                      <a:pPr marL="54610">
                        <a:lnSpc>
                          <a:spcPct val="90000"/>
                        </a:lnSpc>
                        <a:spcAft>
                          <a:spcPts val="0"/>
                        </a:spcAft>
                        <a:tabLst>
                          <a:tab pos="144780" algn="l"/>
                        </a:tabLst>
                      </a:pPr>
                      <a:r>
                        <a:rPr lang="en-GB" sz="1800" kern="1200" dirty="0" smtClean="0"/>
                        <a:t>Established new and improved existing subjects on bachelor</a:t>
                      </a:r>
                      <a:endParaRPr lang="en-US" sz="2000" dirty="0">
                        <a:latin typeface="+mn-lt"/>
                        <a:ea typeface="Times New Roman"/>
                        <a:cs typeface="Arial"/>
                      </a:endParaRPr>
                    </a:p>
                  </a:txBody>
                  <a:tcPr marL="35560" marR="35560" marT="0" marB="0"/>
                </a:tc>
                <a:tc>
                  <a:txBody>
                    <a:bodyPr/>
                    <a:lstStyle/>
                    <a:p>
                      <a:pPr marL="54610" algn="ctr">
                        <a:lnSpc>
                          <a:spcPct val="90000"/>
                        </a:lnSpc>
                        <a:spcAft>
                          <a:spcPts val="0"/>
                        </a:spcAft>
                        <a:tabLst>
                          <a:tab pos="144780" algn="l"/>
                        </a:tabLst>
                      </a:pPr>
                      <a:endParaRPr lang="en-US" sz="2000" dirty="0">
                        <a:latin typeface="+mn-lt"/>
                        <a:ea typeface="Times New Roman"/>
                        <a:cs typeface="Arial"/>
                      </a:endParaRPr>
                    </a:p>
                  </a:txBody>
                  <a:tcPr marL="35560" marR="35560" marT="0" marB="0"/>
                </a:tc>
                <a:tc>
                  <a:txBody>
                    <a:bodyPr/>
                    <a:lstStyle/>
                    <a:p>
                      <a:pPr marL="54610" algn="ctr">
                        <a:lnSpc>
                          <a:spcPct val="90000"/>
                        </a:lnSpc>
                        <a:spcAft>
                          <a:spcPts val="0"/>
                        </a:spcAft>
                        <a:tabLst>
                          <a:tab pos="144780" algn="l"/>
                        </a:tabLst>
                      </a:pPr>
                      <a:endParaRPr lang="en-US" sz="2000" dirty="0">
                        <a:latin typeface="+mn-lt"/>
                        <a:ea typeface="Times New Roman"/>
                        <a:cs typeface="Arial"/>
                      </a:endParaRPr>
                    </a:p>
                  </a:txBody>
                  <a:tcPr marL="35560" marR="35560" marT="0" marB="0"/>
                </a:tc>
                <a:extLst>
                  <a:ext uri="{0D108BD9-81ED-4DB2-BD59-A6C34878D82A}">
                    <a16:rowId xmlns="" xmlns:a16="http://schemas.microsoft.com/office/drawing/2014/main" val="10005"/>
                  </a:ext>
                </a:extLst>
              </a:tr>
              <a:tr h="370840">
                <a:tc>
                  <a:txBody>
                    <a:bodyPr/>
                    <a:lstStyle/>
                    <a:p>
                      <a:pPr algn="ctr">
                        <a:lnSpc>
                          <a:spcPct val="90000"/>
                        </a:lnSpc>
                        <a:spcAft>
                          <a:spcPts val="0"/>
                        </a:spcAft>
                      </a:pPr>
                      <a:endParaRPr lang="en-US" sz="2000" dirty="0">
                        <a:latin typeface="+mn-lt"/>
                        <a:ea typeface="Calibri"/>
                        <a:cs typeface="Arial"/>
                      </a:endParaRPr>
                    </a:p>
                  </a:txBody>
                  <a:tcPr marL="35560" marR="35560" marT="0" marB="0" anchor="ctr"/>
                </a:tc>
                <a:tc>
                  <a:txBody>
                    <a:bodyPr/>
                    <a:lstStyle/>
                    <a:p>
                      <a:pPr marL="54610" marR="0" indent="0" algn="l" defTabSz="914400" rtl="0" eaLnBrk="1" fontAlgn="auto" latinLnBrk="0" hangingPunct="1">
                        <a:lnSpc>
                          <a:spcPct val="90000"/>
                        </a:lnSpc>
                        <a:spcBef>
                          <a:spcPts val="0"/>
                        </a:spcBef>
                        <a:spcAft>
                          <a:spcPts val="0"/>
                        </a:spcAft>
                        <a:buClrTx/>
                        <a:buSzTx/>
                        <a:buFontTx/>
                        <a:buNone/>
                        <a:tabLst>
                          <a:tab pos="144780" algn="l"/>
                        </a:tabLst>
                        <a:defRPr/>
                      </a:pPr>
                      <a:r>
                        <a:rPr lang="sr-Latn-RS" sz="1800" dirty="0" smtClean="0">
                          <a:latin typeface="+mn-lt"/>
                          <a:ea typeface="Times New Roman"/>
                          <a:cs typeface="Arial"/>
                        </a:rPr>
                        <a:t>Report of </a:t>
                      </a:r>
                      <a:r>
                        <a:rPr lang="en-GB" sz="1800" kern="1200" dirty="0" smtClean="0"/>
                        <a:t>established new and improved existing subjects on bachelor</a:t>
                      </a:r>
                      <a:r>
                        <a:rPr lang="sr-Latn-RS" sz="1800" kern="1200" dirty="0" smtClean="0"/>
                        <a:t> - UNS </a:t>
                      </a:r>
                      <a:r>
                        <a:rPr lang="en-GB" sz="1800" baseline="0" noProof="0" dirty="0" smtClean="0"/>
                        <a:t>in co</a:t>
                      </a:r>
                      <a:r>
                        <a:rPr lang="sr-Latn-RS" sz="1800" baseline="0" noProof="0" dirty="0" smtClean="0"/>
                        <a:t>operation</a:t>
                      </a:r>
                      <a:r>
                        <a:rPr lang="en-GB" sz="1800" baseline="0" noProof="0" dirty="0" smtClean="0"/>
                        <a:t> with </a:t>
                      </a:r>
                      <a:r>
                        <a:rPr lang="sr-Latn-RS" sz="1800" baseline="0" noProof="0" dirty="0" smtClean="0"/>
                        <a:t>other partner institutions </a:t>
                      </a:r>
                      <a:endParaRPr lang="en-US" sz="1800" dirty="0" smtClean="0">
                        <a:latin typeface="+mn-lt"/>
                      </a:endParaRPr>
                    </a:p>
                  </a:txBody>
                  <a:tcPr marL="35560" marR="35560" marT="0" marB="0"/>
                </a:tc>
                <a:tc>
                  <a:txBody>
                    <a:bodyPr/>
                    <a:lstStyle/>
                    <a:p>
                      <a:pPr marL="54610" algn="ctr">
                        <a:lnSpc>
                          <a:spcPct val="90000"/>
                        </a:lnSpc>
                        <a:spcAft>
                          <a:spcPts val="0"/>
                        </a:spcAft>
                        <a:tabLst>
                          <a:tab pos="144780" algn="l"/>
                        </a:tabLst>
                      </a:pPr>
                      <a:r>
                        <a:rPr lang="sr-Latn-RS" sz="2000" dirty="0" smtClean="0">
                          <a:latin typeface="+mn-lt"/>
                          <a:ea typeface="Times New Roman"/>
                          <a:cs typeface="Arial"/>
                        </a:rPr>
                        <a:t>15.07.2019-15.02.2020</a:t>
                      </a:r>
                      <a:endParaRPr lang="en-US" sz="2000" dirty="0">
                        <a:latin typeface="+mn-lt"/>
                        <a:ea typeface="Times New Roman"/>
                        <a:cs typeface="Arial"/>
                      </a:endParaRPr>
                    </a:p>
                  </a:txBody>
                  <a:tcPr marL="35560" marR="35560" marT="0" marB="0"/>
                </a:tc>
                <a:tc>
                  <a:txBody>
                    <a:bodyPr/>
                    <a:lstStyle/>
                    <a:p>
                      <a:pPr marL="54610" algn="ctr">
                        <a:lnSpc>
                          <a:spcPct val="90000"/>
                        </a:lnSpc>
                        <a:spcAft>
                          <a:spcPts val="0"/>
                        </a:spcAft>
                        <a:tabLst>
                          <a:tab pos="144780" algn="l"/>
                        </a:tabLst>
                      </a:pPr>
                      <a:r>
                        <a:rPr lang="en-US" sz="2000" dirty="0" smtClean="0">
                          <a:latin typeface="+mn-lt"/>
                          <a:ea typeface="Times New Roman"/>
                          <a:cs typeface="Arial"/>
                        </a:rPr>
                        <a:t>I</a:t>
                      </a:r>
                      <a:r>
                        <a:rPr lang="sr-Latn-RS" sz="2000" dirty="0" smtClean="0">
                          <a:latin typeface="+mn-lt"/>
                          <a:ea typeface="Times New Roman"/>
                          <a:cs typeface="Arial"/>
                        </a:rPr>
                        <a:t>n progress</a:t>
                      </a:r>
                      <a:endParaRPr lang="en-US" sz="2000" dirty="0">
                        <a:latin typeface="+mn-lt"/>
                        <a:ea typeface="Times New Roman"/>
                        <a:cs typeface="Arial"/>
                      </a:endParaRPr>
                    </a:p>
                  </a:txBody>
                  <a:tcPr marL="35560" marR="35560" marT="0" marB="0"/>
                </a:tc>
                <a:extLst>
                  <a:ext uri="{0D108BD9-81ED-4DB2-BD59-A6C34878D82A}">
                    <a16:rowId xmlns="" xmlns:a16="http://schemas.microsoft.com/office/drawing/2014/main" val="10006"/>
                  </a:ext>
                </a:extLst>
              </a:tr>
              <a:tr h="370840">
                <a:tc>
                  <a:txBody>
                    <a:bodyPr/>
                    <a:lstStyle/>
                    <a:p>
                      <a:pPr algn="ctr">
                        <a:lnSpc>
                          <a:spcPct val="90000"/>
                        </a:lnSpc>
                        <a:spcAft>
                          <a:spcPts val="0"/>
                        </a:spcAft>
                      </a:pPr>
                      <a:r>
                        <a:rPr lang="sr-Latn-RS" sz="2000" dirty="0" smtClean="0"/>
                        <a:t>2.4</a:t>
                      </a:r>
                      <a:endParaRPr lang="en-US" sz="2000" dirty="0">
                        <a:latin typeface="+mn-lt"/>
                        <a:ea typeface="Calibri"/>
                        <a:cs typeface="Arial"/>
                      </a:endParaRPr>
                    </a:p>
                  </a:txBody>
                  <a:tcPr marL="35560" marR="35560" marT="0" marB="0" anchor="ctr"/>
                </a:tc>
                <a:tc>
                  <a:txBody>
                    <a:bodyPr/>
                    <a:lstStyle/>
                    <a:p>
                      <a:pPr marL="54610">
                        <a:lnSpc>
                          <a:spcPct val="90000"/>
                        </a:lnSpc>
                        <a:spcAft>
                          <a:spcPts val="0"/>
                        </a:spcAft>
                        <a:tabLst>
                          <a:tab pos="144780" algn="l"/>
                        </a:tabLst>
                      </a:pPr>
                      <a:r>
                        <a:rPr lang="en-GB" sz="1800" kern="1200" dirty="0" smtClean="0"/>
                        <a:t>Established new master programme</a:t>
                      </a:r>
                      <a:endParaRPr lang="en-US" sz="2000" dirty="0">
                        <a:latin typeface="+mn-lt"/>
                        <a:ea typeface="Times New Roman"/>
                        <a:cs typeface="Arial"/>
                      </a:endParaRPr>
                    </a:p>
                  </a:txBody>
                  <a:tcPr marL="35560" marR="35560" marT="0" marB="0"/>
                </a:tc>
                <a:tc>
                  <a:txBody>
                    <a:bodyPr/>
                    <a:lstStyle/>
                    <a:p>
                      <a:pPr marL="54610" algn="ctr">
                        <a:lnSpc>
                          <a:spcPct val="90000"/>
                        </a:lnSpc>
                        <a:spcAft>
                          <a:spcPts val="0"/>
                        </a:spcAft>
                        <a:tabLst>
                          <a:tab pos="144780" algn="l"/>
                        </a:tabLst>
                      </a:pPr>
                      <a:endParaRPr lang="en-US" sz="2000" dirty="0">
                        <a:latin typeface="+mn-lt"/>
                        <a:ea typeface="Times New Roman"/>
                        <a:cs typeface="Arial"/>
                      </a:endParaRPr>
                    </a:p>
                  </a:txBody>
                  <a:tcPr marL="35560" marR="35560" marT="0" marB="0"/>
                </a:tc>
                <a:tc>
                  <a:txBody>
                    <a:bodyPr/>
                    <a:lstStyle/>
                    <a:p>
                      <a:pPr marL="54610" algn="ctr">
                        <a:lnSpc>
                          <a:spcPct val="90000"/>
                        </a:lnSpc>
                        <a:spcAft>
                          <a:spcPts val="0"/>
                        </a:spcAft>
                        <a:tabLst>
                          <a:tab pos="144780" algn="l"/>
                        </a:tabLst>
                      </a:pPr>
                      <a:endParaRPr lang="en-US" sz="2000" dirty="0">
                        <a:latin typeface="+mn-lt"/>
                        <a:ea typeface="Times New Roman"/>
                        <a:cs typeface="Arial"/>
                      </a:endParaRPr>
                    </a:p>
                  </a:txBody>
                  <a:tcPr marL="35560" marR="35560" marT="0" marB="0"/>
                </a:tc>
                <a:extLst>
                  <a:ext uri="{0D108BD9-81ED-4DB2-BD59-A6C34878D82A}">
                    <a16:rowId xmlns="" xmlns:a16="http://schemas.microsoft.com/office/drawing/2014/main" val="10007"/>
                  </a:ext>
                </a:extLst>
              </a:tr>
              <a:tr h="370840">
                <a:tc>
                  <a:txBody>
                    <a:bodyPr/>
                    <a:lstStyle/>
                    <a:p>
                      <a:pPr algn="ctr">
                        <a:lnSpc>
                          <a:spcPct val="90000"/>
                        </a:lnSpc>
                        <a:spcAft>
                          <a:spcPts val="0"/>
                        </a:spcAft>
                      </a:pPr>
                      <a:endParaRPr lang="en-US" sz="2000" dirty="0">
                        <a:latin typeface="+mn-lt"/>
                        <a:ea typeface="Calibri"/>
                        <a:cs typeface="Arial"/>
                      </a:endParaRPr>
                    </a:p>
                  </a:txBody>
                  <a:tcPr marL="35560" marR="35560" marT="0" marB="0" anchor="ctr"/>
                </a:tc>
                <a:tc>
                  <a:txBody>
                    <a:bodyPr/>
                    <a:lstStyle/>
                    <a:p>
                      <a:pPr marL="54610">
                        <a:lnSpc>
                          <a:spcPct val="90000"/>
                        </a:lnSpc>
                        <a:spcAft>
                          <a:spcPts val="0"/>
                        </a:spcAft>
                        <a:tabLst>
                          <a:tab pos="144780" algn="l"/>
                        </a:tabLst>
                      </a:pPr>
                      <a:r>
                        <a:rPr lang="sr-Latn-RS" sz="1800" dirty="0" smtClean="0">
                          <a:latin typeface="+mn-lt"/>
                          <a:ea typeface="Times New Roman"/>
                          <a:cs typeface="Arial"/>
                        </a:rPr>
                        <a:t>Report of establiched new master programme</a:t>
                      </a:r>
                      <a:endParaRPr lang="en-US" sz="1800" dirty="0">
                        <a:latin typeface="+mn-lt"/>
                        <a:ea typeface="Times New Roman"/>
                        <a:cs typeface="Arial"/>
                      </a:endParaRPr>
                    </a:p>
                  </a:txBody>
                  <a:tcPr marL="35560" marR="35560" marT="0" marB="0"/>
                </a:tc>
                <a:tc>
                  <a:txBody>
                    <a:bodyPr/>
                    <a:lstStyle/>
                    <a:p>
                      <a:pPr marL="54610" algn="ctr">
                        <a:lnSpc>
                          <a:spcPct val="90000"/>
                        </a:lnSpc>
                        <a:spcAft>
                          <a:spcPts val="0"/>
                        </a:spcAft>
                        <a:tabLst>
                          <a:tab pos="144780" algn="l"/>
                        </a:tabLst>
                      </a:pPr>
                      <a:r>
                        <a:rPr lang="sr-Latn-RS" sz="2000" dirty="0" smtClean="0">
                          <a:latin typeface="+mn-lt"/>
                          <a:ea typeface="Times New Roman"/>
                          <a:cs typeface="Arial"/>
                        </a:rPr>
                        <a:t>15.07.2019-15.05.2020</a:t>
                      </a:r>
                      <a:endParaRPr lang="en-US" sz="2000" dirty="0">
                        <a:latin typeface="+mn-lt"/>
                        <a:ea typeface="Times New Roman"/>
                        <a:cs typeface="Arial"/>
                      </a:endParaRPr>
                    </a:p>
                  </a:txBody>
                  <a:tcPr marL="35560" marR="35560" marT="0" marB="0"/>
                </a:tc>
                <a:tc>
                  <a:txBody>
                    <a:bodyPr/>
                    <a:lstStyle/>
                    <a:p>
                      <a:pPr marL="54610" algn="ctr">
                        <a:lnSpc>
                          <a:spcPct val="90000"/>
                        </a:lnSpc>
                        <a:spcAft>
                          <a:spcPts val="0"/>
                        </a:spcAft>
                        <a:tabLst>
                          <a:tab pos="144780" algn="l"/>
                        </a:tabLst>
                      </a:pPr>
                      <a:r>
                        <a:rPr lang="en-US" sz="2000" dirty="0" smtClean="0">
                          <a:latin typeface="+mn-lt"/>
                          <a:ea typeface="Times New Roman"/>
                          <a:cs typeface="Arial"/>
                        </a:rPr>
                        <a:t>I</a:t>
                      </a:r>
                      <a:r>
                        <a:rPr lang="sr-Latn-RS" sz="2000" dirty="0" smtClean="0">
                          <a:latin typeface="+mn-lt"/>
                          <a:ea typeface="Times New Roman"/>
                          <a:cs typeface="Arial"/>
                        </a:rPr>
                        <a:t>n progress</a:t>
                      </a:r>
                      <a:endParaRPr lang="en-US" sz="2000" dirty="0">
                        <a:latin typeface="+mn-lt"/>
                        <a:ea typeface="Times New Roman"/>
                        <a:cs typeface="Arial"/>
                      </a:endParaRPr>
                    </a:p>
                  </a:txBody>
                  <a:tcPr marL="35560" marR="35560" marT="0" marB="0"/>
                </a:tc>
                <a:extLst>
                  <a:ext uri="{0D108BD9-81ED-4DB2-BD59-A6C34878D82A}">
                    <a16:rowId xmlns="" xmlns:a16="http://schemas.microsoft.com/office/drawing/2014/main" val="10008"/>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5"/>
          <p:cNvGraphicFramePr>
            <a:graphicFrameLocks/>
          </p:cNvGraphicFramePr>
          <p:nvPr/>
        </p:nvGraphicFramePr>
        <p:xfrm>
          <a:off x="1455716" y="2134385"/>
          <a:ext cx="9386456" cy="2942336"/>
        </p:xfrm>
        <a:graphic>
          <a:graphicData uri="http://schemas.openxmlformats.org/drawingml/2006/table">
            <a:tbl>
              <a:tblPr firstRow="1" bandRow="1">
                <a:tableStyleId>{68D230F3-CF80-4859-8CE7-A43EE81993B5}</a:tableStyleId>
              </a:tblPr>
              <a:tblGrid>
                <a:gridCol w="1016681">
                  <a:extLst>
                    <a:ext uri="{9D8B030D-6E8A-4147-A177-3AD203B41FA5}">
                      <a16:colId xmlns="" xmlns:a16="http://schemas.microsoft.com/office/drawing/2014/main" val="20000"/>
                    </a:ext>
                  </a:extLst>
                </a:gridCol>
                <a:gridCol w="4152661">
                  <a:extLst>
                    <a:ext uri="{9D8B030D-6E8A-4147-A177-3AD203B41FA5}">
                      <a16:colId xmlns="" xmlns:a16="http://schemas.microsoft.com/office/drawing/2014/main" val="20001"/>
                    </a:ext>
                  </a:extLst>
                </a:gridCol>
                <a:gridCol w="2108557">
                  <a:extLst>
                    <a:ext uri="{9D8B030D-6E8A-4147-A177-3AD203B41FA5}">
                      <a16:colId xmlns="" xmlns:a16="http://schemas.microsoft.com/office/drawing/2014/main" val="20002"/>
                    </a:ext>
                  </a:extLst>
                </a:gridCol>
                <a:gridCol w="2108557">
                  <a:extLst>
                    <a:ext uri="{9D8B030D-6E8A-4147-A177-3AD203B41FA5}">
                      <a16:colId xmlns="" xmlns:a16="http://schemas.microsoft.com/office/drawing/2014/main" val="20003"/>
                    </a:ext>
                  </a:extLst>
                </a:gridCol>
              </a:tblGrid>
              <a:tr h="37084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r-Latn-RS" sz="2000" dirty="0" smtClean="0"/>
                        <a:t>WP 2 – DEVELOPMENT</a:t>
                      </a:r>
                      <a:br>
                        <a:rPr lang="sr-Latn-RS" sz="2000" dirty="0" smtClean="0"/>
                      </a:br>
                      <a:r>
                        <a:rPr lang="en-GB" sz="2000" b="1" dirty="0" smtClean="0"/>
                        <a:t>Development of curricula</a:t>
                      </a:r>
                      <a:endParaRPr lang="en-US" sz="2000" dirty="0" smtClean="0"/>
                    </a:p>
                  </a:txBody>
                  <a:tcPr marL="35560" marR="35560" marT="0" marB="0" anchor="ctr"/>
                </a:tc>
                <a:tc hMerge="1">
                  <a:txBody>
                    <a:bodyPr/>
                    <a:lstStyle/>
                    <a:p>
                      <a:pPr marL="54610">
                        <a:lnSpc>
                          <a:spcPct val="90000"/>
                        </a:lnSpc>
                        <a:spcAft>
                          <a:spcPts val="0"/>
                        </a:spcAft>
                        <a:tabLst>
                          <a:tab pos="144780" algn="l"/>
                        </a:tabLst>
                      </a:pPr>
                      <a:endParaRPr lang="en-US" sz="2000" dirty="0">
                        <a:latin typeface="+mn-lt"/>
                        <a:ea typeface="Times New Roman"/>
                        <a:cs typeface="Arial"/>
                      </a:endParaRPr>
                    </a:p>
                  </a:txBody>
                  <a:tcPr marL="35560" marR="35560" marT="0" marB="0"/>
                </a:tc>
                <a:tc>
                  <a:txBody>
                    <a:bodyPr/>
                    <a:lstStyle/>
                    <a:p>
                      <a:pPr marL="54610" algn="ctr">
                        <a:lnSpc>
                          <a:spcPct val="90000"/>
                        </a:lnSpc>
                        <a:spcAft>
                          <a:spcPts val="0"/>
                        </a:spcAft>
                        <a:tabLst>
                          <a:tab pos="144780" algn="l"/>
                        </a:tabLst>
                      </a:pPr>
                      <a:r>
                        <a:rPr lang="sr-Latn-RS" sz="2000" dirty="0" smtClean="0">
                          <a:latin typeface="+mn-lt"/>
                          <a:ea typeface="Times New Roman"/>
                          <a:cs typeface="Arial"/>
                        </a:rPr>
                        <a:t>Time</a:t>
                      </a:r>
                      <a:endParaRPr lang="en-US" sz="2000" dirty="0">
                        <a:latin typeface="+mn-lt"/>
                        <a:ea typeface="Times New Roman"/>
                        <a:cs typeface="Arial"/>
                      </a:endParaRPr>
                    </a:p>
                  </a:txBody>
                  <a:tcPr marL="35560" marR="35560" marT="0" marB="0" anchor="ctr"/>
                </a:tc>
                <a:tc>
                  <a:txBody>
                    <a:bodyPr/>
                    <a:lstStyle/>
                    <a:p>
                      <a:pPr marL="54610" algn="ctr">
                        <a:lnSpc>
                          <a:spcPct val="90000"/>
                        </a:lnSpc>
                        <a:spcAft>
                          <a:spcPts val="0"/>
                        </a:spcAft>
                        <a:tabLst>
                          <a:tab pos="144780" algn="l"/>
                        </a:tabLst>
                      </a:pPr>
                      <a:r>
                        <a:rPr lang="sr-Latn-RS" sz="2000" dirty="0" smtClean="0">
                          <a:latin typeface="+mn-lt"/>
                          <a:ea typeface="Times New Roman"/>
                          <a:cs typeface="Arial"/>
                        </a:rPr>
                        <a:t>Done</a:t>
                      </a:r>
                      <a:endParaRPr lang="en-US" sz="2000" dirty="0">
                        <a:latin typeface="+mn-lt"/>
                        <a:ea typeface="Times New Roman"/>
                        <a:cs typeface="Arial"/>
                      </a:endParaRPr>
                    </a:p>
                  </a:txBody>
                  <a:tcPr marL="35560" marR="35560" marT="0" marB="0" anchor="ctr"/>
                </a:tc>
                <a:extLst>
                  <a:ext uri="{0D108BD9-81ED-4DB2-BD59-A6C34878D82A}">
                    <a16:rowId xmlns="" xmlns:a16="http://schemas.microsoft.com/office/drawing/2014/main" val="10000"/>
                  </a:ext>
                </a:extLst>
              </a:tr>
              <a:tr h="370840">
                <a:tc>
                  <a:txBody>
                    <a:bodyPr/>
                    <a:lstStyle/>
                    <a:p>
                      <a:pPr algn="ctr">
                        <a:lnSpc>
                          <a:spcPct val="90000"/>
                        </a:lnSpc>
                        <a:spcAft>
                          <a:spcPts val="0"/>
                        </a:spcAft>
                      </a:pPr>
                      <a:r>
                        <a:rPr lang="sr-Latn-RS" sz="2000" dirty="0" smtClean="0"/>
                        <a:t>2</a:t>
                      </a:r>
                      <a:r>
                        <a:rPr lang="en-GB" sz="2000" dirty="0" smtClean="0"/>
                        <a:t>.</a:t>
                      </a:r>
                      <a:r>
                        <a:rPr lang="sr-Latn-RS" sz="2000" dirty="0" smtClean="0"/>
                        <a:t>5</a:t>
                      </a:r>
                      <a:endParaRPr lang="en-US" sz="2000" dirty="0">
                        <a:latin typeface="+mn-lt"/>
                        <a:ea typeface="Calibri"/>
                        <a:cs typeface="Arial"/>
                      </a:endParaRPr>
                    </a:p>
                  </a:txBody>
                  <a:tcPr marL="35560" marR="35560" marT="0" marB="0" anchor="ctr"/>
                </a:tc>
                <a:tc>
                  <a:txBody>
                    <a:bodyPr/>
                    <a:lstStyle/>
                    <a:p>
                      <a:pPr marL="54610">
                        <a:lnSpc>
                          <a:spcPct val="90000"/>
                        </a:lnSpc>
                        <a:spcAft>
                          <a:spcPts val="0"/>
                        </a:spcAft>
                        <a:tabLst>
                          <a:tab pos="144780" algn="l"/>
                        </a:tabLst>
                      </a:pPr>
                      <a:r>
                        <a:rPr lang="en-GB" sz="1800" kern="1200" dirty="0" smtClean="0"/>
                        <a:t>Study visits EU university and analysis best practices </a:t>
                      </a:r>
                      <a:endParaRPr lang="en-US" sz="2000" dirty="0">
                        <a:latin typeface="+mn-lt"/>
                        <a:ea typeface="Times New Roman"/>
                        <a:cs typeface="Arial"/>
                      </a:endParaRPr>
                    </a:p>
                  </a:txBody>
                  <a:tcPr marL="35560" marR="35560" marT="0" marB="0"/>
                </a:tc>
                <a:tc>
                  <a:txBody>
                    <a:bodyPr/>
                    <a:lstStyle/>
                    <a:p>
                      <a:pPr marL="54610" algn="ctr">
                        <a:lnSpc>
                          <a:spcPct val="90000"/>
                        </a:lnSpc>
                        <a:spcAft>
                          <a:spcPts val="0"/>
                        </a:spcAft>
                        <a:tabLst>
                          <a:tab pos="144780" algn="l"/>
                        </a:tabLst>
                      </a:pPr>
                      <a:endParaRPr lang="en-US" sz="2000" dirty="0">
                        <a:latin typeface="+mn-lt"/>
                        <a:ea typeface="Times New Roman"/>
                        <a:cs typeface="Arial"/>
                      </a:endParaRPr>
                    </a:p>
                  </a:txBody>
                  <a:tcPr marL="35560" marR="35560" marT="0" marB="0"/>
                </a:tc>
                <a:tc>
                  <a:txBody>
                    <a:bodyPr/>
                    <a:lstStyle/>
                    <a:p>
                      <a:pPr marL="54610" algn="ctr">
                        <a:lnSpc>
                          <a:spcPct val="90000"/>
                        </a:lnSpc>
                        <a:spcAft>
                          <a:spcPts val="0"/>
                        </a:spcAft>
                        <a:tabLst>
                          <a:tab pos="144780" algn="l"/>
                        </a:tabLst>
                      </a:pPr>
                      <a:endParaRPr lang="en-US" sz="2000" dirty="0">
                        <a:latin typeface="+mn-lt"/>
                        <a:ea typeface="Times New Roman"/>
                        <a:cs typeface="Arial"/>
                      </a:endParaRPr>
                    </a:p>
                  </a:txBody>
                  <a:tcPr marL="35560" marR="35560" marT="0" marB="0"/>
                </a:tc>
                <a:extLst>
                  <a:ext uri="{0D108BD9-81ED-4DB2-BD59-A6C34878D82A}">
                    <a16:rowId xmlns="" xmlns:a16="http://schemas.microsoft.com/office/drawing/2014/main" val="10001"/>
                  </a:ext>
                </a:extLst>
              </a:tr>
              <a:tr h="370840">
                <a:tc>
                  <a:txBody>
                    <a:bodyPr/>
                    <a:lstStyle/>
                    <a:p>
                      <a:endParaRPr lang="en-US" sz="2000" dirty="0">
                        <a:latin typeface="+mn-lt"/>
                      </a:endParaRPr>
                    </a:p>
                  </a:txBody>
                  <a:tcPr marL="35560" marR="35560" marT="0" marB="0" anchor="ctr"/>
                </a:tc>
                <a:tc>
                  <a:txBody>
                    <a:bodyPr/>
                    <a:lstStyle/>
                    <a:p>
                      <a:r>
                        <a:rPr lang="sr-Latn-RS" sz="1800" dirty="0" smtClean="0">
                          <a:latin typeface="+mn-lt"/>
                        </a:rPr>
                        <a:t>Report of the study visit</a:t>
                      </a:r>
                      <a:endParaRPr lang="en-US" sz="1800" dirty="0">
                        <a:latin typeface="+mn-lt"/>
                      </a:endParaRPr>
                    </a:p>
                  </a:txBody>
                  <a:tcPr marL="35560" marR="35560" marT="0" marB="0"/>
                </a:tc>
                <a:tc>
                  <a:txBody>
                    <a:bodyPr/>
                    <a:lstStyle/>
                    <a:p>
                      <a:pPr marL="54610" algn="ctr">
                        <a:lnSpc>
                          <a:spcPct val="90000"/>
                        </a:lnSpc>
                        <a:spcAft>
                          <a:spcPts val="0"/>
                        </a:spcAft>
                        <a:tabLst>
                          <a:tab pos="144780" algn="l"/>
                        </a:tabLst>
                      </a:pPr>
                      <a:r>
                        <a:rPr lang="sr-Latn-RS" sz="2000" dirty="0" smtClean="0"/>
                        <a:t>15.05.2019 – 15.11.2019</a:t>
                      </a:r>
                      <a:endParaRPr lang="en-US" sz="2000" dirty="0">
                        <a:latin typeface="+mn-lt"/>
                        <a:ea typeface="Times New Roman"/>
                        <a:cs typeface="Arial"/>
                      </a:endParaRPr>
                    </a:p>
                  </a:txBody>
                  <a:tcPr marL="35560" marR="35560" marT="0" marB="0"/>
                </a:tc>
                <a:tc>
                  <a:txBody>
                    <a:bodyPr/>
                    <a:lstStyle/>
                    <a:p>
                      <a:pPr marL="54610" algn="ctr">
                        <a:lnSpc>
                          <a:spcPct val="90000"/>
                        </a:lnSpc>
                        <a:spcAft>
                          <a:spcPts val="0"/>
                        </a:spcAft>
                        <a:tabLst>
                          <a:tab pos="144780" algn="l"/>
                        </a:tabLst>
                      </a:pPr>
                      <a:r>
                        <a:rPr lang="en-US" sz="2000" dirty="0" smtClean="0">
                          <a:latin typeface="+mn-lt"/>
                          <a:ea typeface="Times New Roman"/>
                          <a:cs typeface="Arial"/>
                        </a:rPr>
                        <a:t>D</a:t>
                      </a:r>
                      <a:r>
                        <a:rPr lang="sr-Latn-RS" sz="2000" dirty="0" smtClean="0">
                          <a:latin typeface="+mn-lt"/>
                          <a:ea typeface="Times New Roman"/>
                          <a:cs typeface="Arial"/>
                        </a:rPr>
                        <a:t>one</a:t>
                      </a:r>
                      <a:r>
                        <a:rPr lang="sr-Latn-RS" sz="2000" baseline="0" dirty="0" smtClean="0">
                          <a:latin typeface="+mn-lt"/>
                          <a:ea typeface="Times New Roman"/>
                          <a:cs typeface="Arial"/>
                        </a:rPr>
                        <a:t> </a:t>
                      </a:r>
                    </a:p>
                    <a:p>
                      <a:pPr marL="54610" algn="ctr">
                        <a:lnSpc>
                          <a:spcPct val="90000"/>
                        </a:lnSpc>
                        <a:spcAft>
                          <a:spcPts val="0"/>
                        </a:spcAft>
                        <a:tabLst>
                          <a:tab pos="144780" algn="l"/>
                        </a:tabLst>
                      </a:pPr>
                      <a:r>
                        <a:rPr lang="sr-Latn-RS" sz="2000" baseline="0" dirty="0" smtClean="0">
                          <a:latin typeface="+mn-lt"/>
                          <a:ea typeface="Times New Roman"/>
                          <a:cs typeface="Arial"/>
                        </a:rPr>
                        <a:t>May 2019</a:t>
                      </a:r>
                      <a:endParaRPr lang="en-US" sz="2000" dirty="0">
                        <a:latin typeface="+mn-lt"/>
                        <a:ea typeface="Times New Roman"/>
                        <a:cs typeface="Arial"/>
                      </a:endParaRPr>
                    </a:p>
                  </a:txBody>
                  <a:tcPr marL="35560" marR="35560" marT="0" marB="0"/>
                </a:tc>
                <a:extLst>
                  <a:ext uri="{0D108BD9-81ED-4DB2-BD59-A6C34878D82A}">
                    <a16:rowId xmlns="" xmlns:a16="http://schemas.microsoft.com/office/drawing/2014/main" val="10002"/>
                  </a:ext>
                </a:extLst>
              </a:tr>
              <a:tr h="370840">
                <a:tc>
                  <a:txBody>
                    <a:bodyPr/>
                    <a:lstStyle/>
                    <a:p>
                      <a:pPr algn="ctr">
                        <a:lnSpc>
                          <a:spcPct val="90000"/>
                        </a:lnSpc>
                        <a:spcAft>
                          <a:spcPts val="0"/>
                        </a:spcAft>
                      </a:pPr>
                      <a:r>
                        <a:rPr lang="sr-Latn-RS" sz="2000" dirty="0" smtClean="0"/>
                        <a:t>2</a:t>
                      </a:r>
                      <a:r>
                        <a:rPr lang="en-GB" sz="2000" dirty="0" smtClean="0"/>
                        <a:t>.</a:t>
                      </a:r>
                      <a:r>
                        <a:rPr lang="sr-Latn-RS" sz="2000" dirty="0" smtClean="0"/>
                        <a:t>6</a:t>
                      </a:r>
                      <a:endParaRPr lang="en-US" sz="2000" dirty="0">
                        <a:latin typeface="+mn-lt"/>
                        <a:ea typeface="Calibri"/>
                        <a:cs typeface="Arial"/>
                      </a:endParaRPr>
                    </a:p>
                  </a:txBody>
                  <a:tcPr marL="35560" marR="35560" marT="0" marB="0" anchor="ctr"/>
                </a:tc>
                <a:tc>
                  <a:txBody>
                    <a:bodyPr/>
                    <a:lstStyle/>
                    <a:p>
                      <a:pPr marL="54610">
                        <a:lnSpc>
                          <a:spcPct val="90000"/>
                        </a:lnSpc>
                        <a:spcAft>
                          <a:spcPts val="0"/>
                        </a:spcAft>
                        <a:tabLst>
                          <a:tab pos="144780" algn="l"/>
                        </a:tabLst>
                      </a:pPr>
                      <a:r>
                        <a:rPr lang="en-GB" sz="1800" kern="1200" dirty="0" smtClean="0"/>
                        <a:t>Harmonization of the proposed changes </a:t>
                      </a:r>
                      <a:endParaRPr lang="en-US" sz="2000" dirty="0">
                        <a:latin typeface="+mn-lt"/>
                        <a:ea typeface="Times New Roman"/>
                        <a:cs typeface="Arial"/>
                      </a:endParaRPr>
                    </a:p>
                  </a:txBody>
                  <a:tcPr marL="35560" marR="35560" marT="0" marB="0"/>
                </a:tc>
                <a:tc>
                  <a:txBody>
                    <a:bodyPr/>
                    <a:lstStyle/>
                    <a:p>
                      <a:pPr marL="54610" algn="ctr">
                        <a:lnSpc>
                          <a:spcPct val="90000"/>
                        </a:lnSpc>
                        <a:spcAft>
                          <a:spcPts val="0"/>
                        </a:spcAft>
                        <a:tabLst>
                          <a:tab pos="144780" algn="l"/>
                        </a:tabLst>
                      </a:pPr>
                      <a:endParaRPr lang="en-US" sz="2000" dirty="0">
                        <a:latin typeface="+mn-lt"/>
                        <a:ea typeface="Times New Roman"/>
                        <a:cs typeface="Arial"/>
                      </a:endParaRPr>
                    </a:p>
                  </a:txBody>
                  <a:tcPr marL="35560" marR="35560" marT="0" marB="0"/>
                </a:tc>
                <a:tc>
                  <a:txBody>
                    <a:bodyPr/>
                    <a:lstStyle/>
                    <a:p>
                      <a:pPr marL="54610" algn="ctr">
                        <a:lnSpc>
                          <a:spcPct val="90000"/>
                        </a:lnSpc>
                        <a:spcAft>
                          <a:spcPts val="0"/>
                        </a:spcAft>
                        <a:tabLst>
                          <a:tab pos="144780" algn="l"/>
                        </a:tabLst>
                      </a:pPr>
                      <a:endParaRPr lang="en-US" sz="2000" dirty="0">
                        <a:latin typeface="+mn-lt"/>
                        <a:ea typeface="Times New Roman"/>
                        <a:cs typeface="Arial"/>
                      </a:endParaRPr>
                    </a:p>
                  </a:txBody>
                  <a:tcPr marL="35560" marR="35560" marT="0" marB="0"/>
                </a:tc>
                <a:extLst>
                  <a:ext uri="{0D108BD9-81ED-4DB2-BD59-A6C34878D82A}">
                    <a16:rowId xmlns="" xmlns:a16="http://schemas.microsoft.com/office/drawing/2014/main" val="10003"/>
                  </a:ext>
                </a:extLst>
              </a:tr>
              <a:tr h="370840">
                <a:tc>
                  <a:txBody>
                    <a:bodyPr/>
                    <a:lstStyle/>
                    <a:p>
                      <a:pPr algn="ctr">
                        <a:lnSpc>
                          <a:spcPct val="90000"/>
                        </a:lnSpc>
                        <a:spcAft>
                          <a:spcPts val="0"/>
                        </a:spcAft>
                      </a:pPr>
                      <a:endParaRPr lang="en-US" sz="2000" dirty="0">
                        <a:latin typeface="+mn-lt"/>
                        <a:ea typeface="Calibri"/>
                        <a:cs typeface="Arial"/>
                      </a:endParaRPr>
                    </a:p>
                  </a:txBody>
                  <a:tcPr marL="35560" marR="35560" marT="0" marB="0" anchor="ctr"/>
                </a:tc>
                <a:tc>
                  <a:txBody>
                    <a:bodyPr/>
                    <a:lstStyle/>
                    <a:p>
                      <a:pPr marL="54610">
                        <a:lnSpc>
                          <a:spcPct val="90000"/>
                        </a:lnSpc>
                        <a:spcAft>
                          <a:spcPts val="0"/>
                        </a:spcAft>
                        <a:tabLst>
                          <a:tab pos="144780" algn="l"/>
                        </a:tabLst>
                      </a:pPr>
                      <a:r>
                        <a:rPr lang="sr-Latn-RS" sz="1800" dirty="0" smtClean="0">
                          <a:latin typeface="+mn-lt"/>
                        </a:rPr>
                        <a:t>Report of the </a:t>
                      </a:r>
                      <a:r>
                        <a:rPr lang="en-GB" sz="1800" kern="1200" dirty="0" smtClean="0"/>
                        <a:t>harmonization of the proposed changes </a:t>
                      </a:r>
                      <a:endParaRPr lang="en-US" sz="1800" dirty="0">
                        <a:latin typeface="+mn-lt"/>
                        <a:ea typeface="Times New Roman"/>
                        <a:cs typeface="Arial"/>
                      </a:endParaRPr>
                    </a:p>
                  </a:txBody>
                  <a:tcPr marL="35560" marR="35560" marT="0" marB="0"/>
                </a:tc>
                <a:tc>
                  <a:txBody>
                    <a:bodyPr/>
                    <a:lstStyle/>
                    <a:p>
                      <a:pPr marL="54610" algn="ctr">
                        <a:lnSpc>
                          <a:spcPct val="90000"/>
                        </a:lnSpc>
                        <a:spcAft>
                          <a:spcPts val="0"/>
                        </a:spcAft>
                        <a:tabLst>
                          <a:tab pos="144780" algn="l"/>
                        </a:tabLst>
                      </a:pPr>
                      <a:r>
                        <a:rPr lang="sr-Latn-RS" sz="2000" dirty="0" smtClean="0"/>
                        <a:t>15.07.2019 – 15.05.2020</a:t>
                      </a:r>
                      <a:endParaRPr lang="en-US" sz="2000" dirty="0">
                        <a:latin typeface="+mn-lt"/>
                        <a:ea typeface="Times New Roman"/>
                        <a:cs typeface="Arial"/>
                      </a:endParaRPr>
                    </a:p>
                  </a:txBody>
                  <a:tcPr marL="35560" marR="35560" marT="0" marB="0"/>
                </a:tc>
                <a:tc>
                  <a:txBody>
                    <a:bodyPr/>
                    <a:lstStyle/>
                    <a:p>
                      <a:pPr marL="54610" algn="ctr">
                        <a:lnSpc>
                          <a:spcPct val="90000"/>
                        </a:lnSpc>
                        <a:spcAft>
                          <a:spcPts val="0"/>
                        </a:spcAft>
                        <a:tabLst>
                          <a:tab pos="144780" algn="l"/>
                        </a:tabLst>
                      </a:pPr>
                      <a:r>
                        <a:rPr lang="en-US" sz="2000" dirty="0" smtClean="0">
                          <a:latin typeface="+mn-lt"/>
                          <a:ea typeface="Times New Roman"/>
                          <a:cs typeface="Arial"/>
                        </a:rPr>
                        <a:t>I</a:t>
                      </a:r>
                      <a:r>
                        <a:rPr lang="sr-Latn-RS" sz="2000" dirty="0" smtClean="0">
                          <a:latin typeface="+mn-lt"/>
                          <a:ea typeface="Times New Roman"/>
                          <a:cs typeface="Arial"/>
                        </a:rPr>
                        <a:t>n progress</a:t>
                      </a:r>
                      <a:endParaRPr lang="en-US" sz="2000" dirty="0">
                        <a:latin typeface="+mn-lt"/>
                        <a:ea typeface="Times New Roman"/>
                        <a:cs typeface="Arial"/>
                      </a:endParaRPr>
                    </a:p>
                  </a:txBody>
                  <a:tcPr marL="35560" marR="35560" marT="0" marB="0"/>
                </a:tc>
                <a:extLst>
                  <a:ext uri="{0D108BD9-81ED-4DB2-BD59-A6C34878D82A}">
                    <a16:rowId xmlns="" xmlns:a16="http://schemas.microsoft.com/office/drawing/2014/main" val="10004"/>
                  </a:ext>
                </a:extLst>
              </a:tr>
              <a:tr h="370840">
                <a:tc>
                  <a:txBody>
                    <a:bodyPr/>
                    <a:lstStyle/>
                    <a:p>
                      <a:pPr algn="ctr">
                        <a:lnSpc>
                          <a:spcPct val="90000"/>
                        </a:lnSpc>
                        <a:spcAft>
                          <a:spcPts val="0"/>
                        </a:spcAft>
                      </a:pPr>
                      <a:endParaRPr lang="en-US" sz="2000" dirty="0">
                        <a:latin typeface="+mn-lt"/>
                        <a:ea typeface="Calibri"/>
                        <a:cs typeface="Arial"/>
                      </a:endParaRPr>
                    </a:p>
                  </a:txBody>
                  <a:tcPr marL="35560" marR="35560" marT="0" marB="0" anchor="ctr"/>
                </a:tc>
                <a:tc>
                  <a:txBody>
                    <a:bodyPr/>
                    <a:lstStyle/>
                    <a:p>
                      <a:pPr marL="54610" marR="0" indent="0" algn="l" defTabSz="914400" rtl="0" eaLnBrk="1" fontAlgn="auto" latinLnBrk="0" hangingPunct="1">
                        <a:lnSpc>
                          <a:spcPct val="90000"/>
                        </a:lnSpc>
                        <a:spcBef>
                          <a:spcPts val="0"/>
                        </a:spcBef>
                        <a:spcAft>
                          <a:spcPts val="0"/>
                        </a:spcAft>
                        <a:buClrTx/>
                        <a:buSzTx/>
                        <a:buFontTx/>
                        <a:buNone/>
                        <a:tabLst>
                          <a:tab pos="144780" algn="l"/>
                        </a:tabLst>
                        <a:defRPr/>
                      </a:pPr>
                      <a:endParaRPr lang="en-US" sz="2000" dirty="0" smtClean="0">
                        <a:latin typeface="+mn-lt"/>
                      </a:endParaRPr>
                    </a:p>
                  </a:txBody>
                  <a:tcPr marL="35560" marR="35560" marT="0" marB="0"/>
                </a:tc>
                <a:tc>
                  <a:txBody>
                    <a:bodyPr/>
                    <a:lstStyle/>
                    <a:p>
                      <a:pPr marL="54610" algn="ctr">
                        <a:lnSpc>
                          <a:spcPct val="90000"/>
                        </a:lnSpc>
                        <a:spcAft>
                          <a:spcPts val="0"/>
                        </a:spcAft>
                        <a:tabLst>
                          <a:tab pos="144780" algn="l"/>
                        </a:tabLst>
                      </a:pPr>
                      <a:endParaRPr lang="en-US" sz="2000" dirty="0">
                        <a:latin typeface="+mn-lt"/>
                        <a:ea typeface="Times New Roman"/>
                        <a:cs typeface="Arial"/>
                      </a:endParaRPr>
                    </a:p>
                  </a:txBody>
                  <a:tcPr marL="35560" marR="35560" marT="0" marB="0"/>
                </a:tc>
                <a:tc>
                  <a:txBody>
                    <a:bodyPr/>
                    <a:lstStyle/>
                    <a:p>
                      <a:pPr marL="54610" algn="ctr">
                        <a:lnSpc>
                          <a:spcPct val="90000"/>
                        </a:lnSpc>
                        <a:spcAft>
                          <a:spcPts val="0"/>
                        </a:spcAft>
                        <a:tabLst>
                          <a:tab pos="144780" algn="l"/>
                        </a:tabLst>
                      </a:pPr>
                      <a:endParaRPr lang="en-US" sz="2000" dirty="0">
                        <a:latin typeface="+mn-lt"/>
                        <a:ea typeface="Times New Roman"/>
                        <a:cs typeface="Arial"/>
                      </a:endParaRPr>
                    </a:p>
                  </a:txBody>
                  <a:tcPr marL="35560" marR="35560" marT="0" marB="0"/>
                </a:tc>
                <a:extLst>
                  <a:ext uri="{0D108BD9-81ED-4DB2-BD59-A6C34878D82A}">
                    <a16:rowId xmlns="" xmlns:a16="http://schemas.microsoft.com/office/drawing/2014/main" val="10005"/>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5"/>
          <p:cNvGraphicFramePr>
            <a:graphicFrameLocks/>
          </p:cNvGraphicFramePr>
          <p:nvPr/>
        </p:nvGraphicFramePr>
        <p:xfrm>
          <a:off x="1190208" y="1906721"/>
          <a:ext cx="9832769" cy="3159760"/>
        </p:xfrm>
        <a:graphic>
          <a:graphicData uri="http://schemas.openxmlformats.org/drawingml/2006/table">
            <a:tbl>
              <a:tblPr firstRow="1" bandRow="1">
                <a:tableStyleId>{68D230F3-CF80-4859-8CE7-A43EE81993B5}</a:tableStyleId>
              </a:tblPr>
              <a:tblGrid>
                <a:gridCol w="546077">
                  <a:extLst>
                    <a:ext uri="{9D8B030D-6E8A-4147-A177-3AD203B41FA5}">
                      <a16:colId xmlns="" xmlns:a16="http://schemas.microsoft.com/office/drawing/2014/main" val="20000"/>
                    </a:ext>
                  </a:extLst>
                </a:gridCol>
                <a:gridCol w="5709758">
                  <a:extLst>
                    <a:ext uri="{9D8B030D-6E8A-4147-A177-3AD203B41FA5}">
                      <a16:colId xmlns="" xmlns:a16="http://schemas.microsoft.com/office/drawing/2014/main" val="20001"/>
                    </a:ext>
                  </a:extLst>
                </a:gridCol>
                <a:gridCol w="1705233">
                  <a:extLst>
                    <a:ext uri="{9D8B030D-6E8A-4147-A177-3AD203B41FA5}">
                      <a16:colId xmlns="" xmlns:a16="http://schemas.microsoft.com/office/drawing/2014/main" val="20002"/>
                    </a:ext>
                  </a:extLst>
                </a:gridCol>
                <a:gridCol w="1871701">
                  <a:extLst>
                    <a:ext uri="{9D8B030D-6E8A-4147-A177-3AD203B41FA5}">
                      <a16:colId xmlns="" xmlns:a16="http://schemas.microsoft.com/office/drawing/2014/main" val="20003"/>
                    </a:ext>
                  </a:extLst>
                </a:gridCol>
              </a:tblGrid>
              <a:tr h="370840">
                <a:tc>
                  <a:txBody>
                    <a:bodyPr/>
                    <a:lstStyle/>
                    <a:p>
                      <a:endParaRPr lang="en-US" sz="1600" dirty="0">
                        <a:latin typeface="+mn-lt"/>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r-Latn-RS" sz="1600" b="1" dirty="0" smtClean="0"/>
                        <a:t>WP4  </a:t>
                      </a:r>
                      <a:r>
                        <a:rPr lang="en-GB" sz="1600" b="1" dirty="0" smtClean="0"/>
                        <a:t>QUALITY PLAN</a:t>
                      </a:r>
                      <a:r>
                        <a:rPr lang="sr-Latn-RS" sz="1600" b="1" dirty="0" smtClean="0"/>
                        <a:t/>
                      </a:r>
                      <a:br>
                        <a:rPr lang="sr-Latn-RS" sz="1600" b="1" dirty="0" smtClean="0"/>
                      </a:br>
                      <a:r>
                        <a:rPr lang="sr-Latn-RS" sz="1600" b="1" dirty="0" smtClean="0"/>
                        <a:t>Quality plan and monitoring</a:t>
                      </a:r>
                      <a:endParaRPr lang="en-US" sz="1600" dirty="0" smtClean="0">
                        <a:latin typeface="+mn-lt"/>
                      </a:endParaRPr>
                    </a:p>
                  </a:txBody>
                  <a:tcPr anchor="ctr"/>
                </a:tc>
                <a:tc>
                  <a:txBody>
                    <a:bodyPr/>
                    <a:lstStyle/>
                    <a:p>
                      <a:pPr algn="ctr"/>
                      <a:r>
                        <a:rPr lang="sr-Latn-RS" sz="1600" dirty="0" smtClean="0"/>
                        <a:t>Time</a:t>
                      </a:r>
                      <a:endParaRPr lang="en-US" sz="1600" dirty="0">
                        <a:latin typeface="+mn-lt"/>
                      </a:endParaRPr>
                    </a:p>
                  </a:txBody>
                  <a:tcPr anchor="ctr"/>
                </a:tc>
                <a:tc>
                  <a:txBody>
                    <a:bodyPr/>
                    <a:lstStyle/>
                    <a:p>
                      <a:pPr algn="ctr"/>
                      <a:r>
                        <a:rPr lang="sr-Latn-RS" sz="1600" dirty="0" smtClean="0"/>
                        <a:t>Done</a:t>
                      </a:r>
                      <a:endParaRPr lang="en-US" sz="1600" dirty="0">
                        <a:latin typeface="+mn-lt"/>
                      </a:endParaRPr>
                    </a:p>
                  </a:txBody>
                  <a:tcPr anchor="ctr"/>
                </a:tc>
                <a:extLst>
                  <a:ext uri="{0D108BD9-81ED-4DB2-BD59-A6C34878D82A}">
                    <a16:rowId xmlns="" xmlns:a16="http://schemas.microsoft.com/office/drawing/2014/main" val="10000"/>
                  </a:ext>
                </a:extLst>
              </a:tr>
              <a:tr h="370840">
                <a:tc>
                  <a:txBody>
                    <a:bodyPr/>
                    <a:lstStyle/>
                    <a:p>
                      <a:pPr algn="ctr">
                        <a:lnSpc>
                          <a:spcPct val="90000"/>
                        </a:lnSpc>
                        <a:spcAft>
                          <a:spcPts val="0"/>
                        </a:spcAft>
                      </a:pPr>
                      <a:r>
                        <a:rPr lang="en-GB" sz="1600" dirty="0"/>
                        <a:t>4.1</a:t>
                      </a:r>
                      <a:endParaRPr lang="en-US" sz="1600" dirty="0">
                        <a:latin typeface="+mn-lt"/>
                        <a:ea typeface="Calibri"/>
                        <a:cs typeface="Arial"/>
                      </a:endParaRPr>
                    </a:p>
                  </a:txBody>
                  <a:tcPr marL="35560" marR="35560" marT="0" marB="0" anchor="ctr"/>
                </a:tc>
                <a:tc>
                  <a:txBody>
                    <a:bodyPr/>
                    <a:lstStyle/>
                    <a:p>
                      <a:pPr marL="54610">
                        <a:lnSpc>
                          <a:spcPct val="90000"/>
                        </a:lnSpc>
                        <a:spcAft>
                          <a:spcPts val="0"/>
                        </a:spcAft>
                        <a:tabLst>
                          <a:tab pos="144780" algn="l"/>
                        </a:tabLst>
                      </a:pPr>
                      <a:r>
                        <a:rPr lang="en-GB" sz="1600" dirty="0"/>
                        <a:t>Quality plan established</a:t>
                      </a:r>
                      <a:endParaRPr lang="en-US" sz="1600" dirty="0">
                        <a:latin typeface="+mn-lt"/>
                        <a:ea typeface="Times New Roman"/>
                        <a:cs typeface="Arial"/>
                      </a:endParaRPr>
                    </a:p>
                  </a:txBody>
                  <a:tcPr marL="35560" marR="35560" marT="0" marB="0" anchor="ctr"/>
                </a:tc>
                <a:tc>
                  <a:txBody>
                    <a:bodyPr/>
                    <a:lstStyle/>
                    <a:p>
                      <a:pPr marL="252095" indent="-252095" algn="ctr">
                        <a:spcAft>
                          <a:spcPts val="0"/>
                        </a:spcAft>
                        <a:tabLst>
                          <a:tab pos="252095" algn="l"/>
                        </a:tabLst>
                      </a:pPr>
                      <a:endParaRPr lang="en-US" sz="1600" dirty="0">
                        <a:latin typeface="+mn-lt"/>
                        <a:ea typeface="Calibri"/>
                        <a:cs typeface="Arial"/>
                      </a:endParaRPr>
                    </a:p>
                  </a:txBody>
                  <a:tcPr marL="35560" marR="35560" marT="0" marB="0" anchor="ctr"/>
                </a:tc>
                <a:tc>
                  <a:txBody>
                    <a:bodyPr/>
                    <a:lstStyle/>
                    <a:p>
                      <a:pPr marL="252095" indent="-252095" algn="ctr">
                        <a:spcAft>
                          <a:spcPts val="0"/>
                        </a:spcAft>
                        <a:tabLst>
                          <a:tab pos="252095" algn="l"/>
                        </a:tabLst>
                      </a:pPr>
                      <a:endParaRPr lang="en-US" sz="1600" dirty="0">
                        <a:latin typeface="+mn-lt"/>
                        <a:ea typeface="Calibri"/>
                        <a:cs typeface="Arial"/>
                      </a:endParaRPr>
                    </a:p>
                  </a:txBody>
                  <a:tcPr marL="35560" marR="35560" marT="0" marB="0" anchor="ctr"/>
                </a:tc>
                <a:extLst>
                  <a:ext uri="{0D108BD9-81ED-4DB2-BD59-A6C34878D82A}">
                    <a16:rowId xmlns="" xmlns:a16="http://schemas.microsoft.com/office/drawing/2014/main" val="10001"/>
                  </a:ext>
                </a:extLst>
              </a:tr>
              <a:tr h="370840">
                <a:tc>
                  <a:txBody>
                    <a:bodyPr/>
                    <a:lstStyle/>
                    <a:p>
                      <a:pPr algn="ctr">
                        <a:lnSpc>
                          <a:spcPct val="90000"/>
                        </a:lnSpc>
                        <a:spcAft>
                          <a:spcPts val="0"/>
                        </a:spcAft>
                      </a:pPr>
                      <a:endParaRPr lang="en-US" sz="1600" dirty="0">
                        <a:latin typeface="+mn-lt"/>
                        <a:ea typeface="Calibri"/>
                        <a:cs typeface="Arial"/>
                      </a:endParaRPr>
                    </a:p>
                  </a:txBody>
                  <a:tcPr marL="35560" marR="35560" marT="0" marB="0" anchor="ctr"/>
                </a:tc>
                <a:tc>
                  <a:txBody>
                    <a:bodyPr/>
                    <a:lstStyle/>
                    <a:p>
                      <a:pPr marL="54610">
                        <a:lnSpc>
                          <a:spcPct val="90000"/>
                        </a:lnSpc>
                        <a:spcAft>
                          <a:spcPts val="0"/>
                        </a:spcAft>
                        <a:tabLst>
                          <a:tab pos="144780" algn="l"/>
                        </a:tabLst>
                      </a:pPr>
                      <a:r>
                        <a:rPr lang="sr-Latn-RS" sz="1600" dirty="0" smtClean="0"/>
                        <a:t>Report of  quality plan establiched – UNIRC</a:t>
                      </a:r>
                      <a:r>
                        <a:rPr lang="sr-Latn-RS" sz="1600" kern="1200" dirty="0" smtClean="0"/>
                        <a:t> </a:t>
                      </a:r>
                      <a:r>
                        <a:rPr lang="en-GB" sz="1600" baseline="0" noProof="0" dirty="0" smtClean="0"/>
                        <a:t>in consultation with </a:t>
                      </a:r>
                      <a:r>
                        <a:rPr lang="sr-Latn-RS" sz="1600" baseline="0" noProof="0" dirty="0" smtClean="0"/>
                        <a:t>other participating institutions </a:t>
                      </a:r>
                      <a:r>
                        <a:rPr lang="en-US" sz="1600" kern="1200" dirty="0" smtClean="0"/>
                        <a:t>UB</a:t>
                      </a:r>
                      <a:r>
                        <a:rPr lang="sr-Latn-RS" sz="1600" kern="1200" dirty="0" smtClean="0"/>
                        <a:t>, </a:t>
                      </a:r>
                      <a:r>
                        <a:rPr lang="en-GB" sz="1600" kern="1200" dirty="0" smtClean="0"/>
                        <a:t>UNSCM</a:t>
                      </a:r>
                      <a:r>
                        <a:rPr lang="sr-Latn-RS" sz="1600" kern="1200" dirty="0" smtClean="0"/>
                        <a:t>, </a:t>
                      </a:r>
                      <a:r>
                        <a:rPr lang="en-GB" sz="1600" kern="1200" dirty="0" smtClean="0"/>
                        <a:t>F</a:t>
                      </a:r>
                      <a:r>
                        <a:rPr lang="sr-Latn-RS" sz="1600" kern="1200" dirty="0" smtClean="0"/>
                        <a:t>RI</a:t>
                      </a:r>
                      <a:r>
                        <a:rPr lang="en-GB" sz="1600" kern="1200" dirty="0" smtClean="0"/>
                        <a:t>-BAS</a:t>
                      </a:r>
                      <a:endParaRPr lang="en-US" sz="1600" dirty="0">
                        <a:solidFill>
                          <a:schemeClr val="accent1">
                            <a:lumMod val="75000"/>
                          </a:schemeClr>
                        </a:solidFill>
                        <a:latin typeface="+mn-lt"/>
                        <a:ea typeface="Times New Roman"/>
                        <a:cs typeface="Arial"/>
                      </a:endParaRPr>
                    </a:p>
                  </a:txBody>
                  <a:tcPr marL="35560" marR="35560" marT="0" marB="0" anchor="ctr"/>
                </a:tc>
                <a:tc>
                  <a:txBody>
                    <a:bodyPr/>
                    <a:lstStyle/>
                    <a:p>
                      <a:pPr marL="54610" algn="ctr">
                        <a:lnSpc>
                          <a:spcPct val="90000"/>
                        </a:lnSpc>
                        <a:spcAft>
                          <a:spcPts val="0"/>
                        </a:spcAft>
                        <a:tabLst>
                          <a:tab pos="144780" algn="l"/>
                        </a:tabLst>
                      </a:pPr>
                      <a:r>
                        <a:rPr lang="sr-Latn-RS" sz="1600" dirty="0" smtClean="0"/>
                        <a:t>15.02.2019</a:t>
                      </a:r>
                      <a:endParaRPr lang="en-US" sz="1600" dirty="0">
                        <a:latin typeface="+mn-lt"/>
                        <a:ea typeface="Times New Roman"/>
                        <a:cs typeface="Arial"/>
                      </a:endParaRPr>
                    </a:p>
                  </a:txBody>
                  <a:tcPr marL="35560" marR="35560" marT="0" marB="0" anchor="ctr"/>
                </a:tc>
                <a:tc>
                  <a:txBody>
                    <a:bodyPr/>
                    <a:lstStyle/>
                    <a:p>
                      <a:pPr marL="54610" algn="ctr">
                        <a:lnSpc>
                          <a:spcPct val="90000"/>
                        </a:lnSpc>
                        <a:spcAft>
                          <a:spcPts val="0"/>
                        </a:spcAft>
                        <a:tabLst>
                          <a:tab pos="144780" algn="l"/>
                        </a:tabLst>
                      </a:pPr>
                      <a:r>
                        <a:rPr lang="sr-Latn-RS" sz="1600" dirty="0" smtClean="0"/>
                        <a:t>done</a:t>
                      </a:r>
                      <a:endParaRPr lang="en-US" sz="1600" dirty="0">
                        <a:latin typeface="+mn-lt"/>
                        <a:ea typeface="Times New Roman"/>
                        <a:cs typeface="Arial"/>
                      </a:endParaRPr>
                    </a:p>
                  </a:txBody>
                  <a:tcPr marL="35560" marR="35560" marT="0" marB="0" anchor="ctr"/>
                </a:tc>
                <a:extLst>
                  <a:ext uri="{0D108BD9-81ED-4DB2-BD59-A6C34878D82A}">
                    <a16:rowId xmlns="" xmlns:a16="http://schemas.microsoft.com/office/drawing/2014/main" val="10002"/>
                  </a:ext>
                </a:extLst>
              </a:tr>
              <a:tr h="370840">
                <a:tc>
                  <a:txBody>
                    <a:bodyPr/>
                    <a:lstStyle/>
                    <a:p>
                      <a:pPr algn="ctr">
                        <a:lnSpc>
                          <a:spcPct val="90000"/>
                        </a:lnSpc>
                        <a:spcAft>
                          <a:spcPts val="0"/>
                        </a:spcAft>
                      </a:pPr>
                      <a:r>
                        <a:rPr lang="en-GB" sz="1600" dirty="0"/>
                        <a:t>4.4</a:t>
                      </a:r>
                      <a:endParaRPr lang="en-US" sz="1600" dirty="0">
                        <a:latin typeface="+mn-lt"/>
                        <a:ea typeface="Calibri"/>
                        <a:cs typeface="Arial"/>
                      </a:endParaRPr>
                    </a:p>
                  </a:txBody>
                  <a:tcPr marL="35560" marR="35560" marT="0" marB="0" anchor="ctr"/>
                </a:tc>
                <a:tc>
                  <a:txBody>
                    <a:bodyPr/>
                    <a:lstStyle/>
                    <a:p>
                      <a:pPr marL="54610">
                        <a:lnSpc>
                          <a:spcPct val="90000"/>
                        </a:lnSpc>
                        <a:spcAft>
                          <a:spcPts val="0"/>
                        </a:spcAft>
                        <a:tabLst>
                          <a:tab pos="144780" algn="l"/>
                        </a:tabLst>
                      </a:pPr>
                      <a:r>
                        <a:rPr lang="en-GB" sz="1600" dirty="0"/>
                        <a:t>Quality assurance Committee </a:t>
                      </a:r>
                      <a:r>
                        <a:rPr lang="en-GB" sz="1600" dirty="0" smtClean="0"/>
                        <a:t>meeting</a:t>
                      </a:r>
                      <a:endParaRPr lang="en-US" sz="1600" dirty="0">
                        <a:latin typeface="+mn-lt"/>
                        <a:ea typeface="Times New Roman"/>
                        <a:cs typeface="Arial"/>
                      </a:endParaRPr>
                    </a:p>
                  </a:txBody>
                  <a:tcPr marL="35560" marR="35560" marT="0" marB="0" anchor="ctr"/>
                </a:tc>
                <a:tc>
                  <a:txBody>
                    <a:bodyPr/>
                    <a:lstStyle/>
                    <a:p>
                      <a:pPr marL="54610" algn="ctr">
                        <a:lnSpc>
                          <a:spcPct val="90000"/>
                        </a:lnSpc>
                        <a:spcAft>
                          <a:spcPts val="0"/>
                        </a:spcAft>
                        <a:tabLst>
                          <a:tab pos="144780" algn="l"/>
                        </a:tabLst>
                      </a:pPr>
                      <a:endParaRPr lang="en-US" sz="1600" dirty="0">
                        <a:latin typeface="+mn-lt"/>
                        <a:ea typeface="Times New Roman"/>
                        <a:cs typeface="Arial"/>
                      </a:endParaRPr>
                    </a:p>
                  </a:txBody>
                  <a:tcPr marL="35560" marR="35560" marT="0" marB="0" anchor="ctr"/>
                </a:tc>
                <a:tc>
                  <a:txBody>
                    <a:bodyPr/>
                    <a:lstStyle/>
                    <a:p>
                      <a:pPr marL="54610" algn="ctr">
                        <a:lnSpc>
                          <a:spcPct val="90000"/>
                        </a:lnSpc>
                        <a:spcAft>
                          <a:spcPts val="0"/>
                        </a:spcAft>
                        <a:tabLst>
                          <a:tab pos="144780" algn="l"/>
                        </a:tabLst>
                      </a:pPr>
                      <a:endParaRPr lang="en-US" sz="1600" dirty="0">
                        <a:latin typeface="+mn-lt"/>
                        <a:ea typeface="Times New Roman"/>
                        <a:cs typeface="Arial"/>
                      </a:endParaRPr>
                    </a:p>
                  </a:txBody>
                  <a:tcPr marL="35560" marR="35560" marT="0" marB="0" anchor="ctr"/>
                </a:tc>
                <a:extLst>
                  <a:ext uri="{0D108BD9-81ED-4DB2-BD59-A6C34878D82A}">
                    <a16:rowId xmlns="" xmlns:a16="http://schemas.microsoft.com/office/drawing/2014/main" val="10003"/>
                  </a:ext>
                </a:extLst>
              </a:tr>
              <a:tr h="370840">
                <a:tc>
                  <a:txBody>
                    <a:bodyPr/>
                    <a:lstStyle/>
                    <a:p>
                      <a:pPr algn="ctr">
                        <a:lnSpc>
                          <a:spcPct val="90000"/>
                        </a:lnSpc>
                        <a:spcAft>
                          <a:spcPts val="0"/>
                        </a:spcAft>
                      </a:pPr>
                      <a:endParaRPr lang="en-US" sz="1600" dirty="0">
                        <a:latin typeface="+mn-lt"/>
                        <a:ea typeface="Calibri"/>
                        <a:cs typeface="Arial"/>
                      </a:endParaRPr>
                    </a:p>
                  </a:txBody>
                  <a:tcPr marL="35560" marR="35560" marT="0" marB="0" anchor="ctr"/>
                </a:tc>
                <a:tc>
                  <a:txBody>
                    <a:bodyPr/>
                    <a:lstStyle/>
                    <a:p>
                      <a:pPr marL="54610">
                        <a:lnSpc>
                          <a:spcPct val="90000"/>
                        </a:lnSpc>
                        <a:spcAft>
                          <a:spcPts val="0"/>
                        </a:spcAft>
                        <a:tabLst>
                          <a:tab pos="144780" algn="l"/>
                        </a:tabLst>
                      </a:pPr>
                      <a:r>
                        <a:rPr lang="sr-Latn-RS" sz="1600" dirty="0" smtClean="0"/>
                        <a:t>Minutes of the Quallity</a:t>
                      </a:r>
                      <a:r>
                        <a:rPr lang="sr-Latn-RS" sz="1600" baseline="0" dirty="0" smtClean="0"/>
                        <a:t> assurence Committee meeting- </a:t>
                      </a:r>
                      <a:r>
                        <a:rPr lang="sr-Latn-RS" sz="1600" dirty="0" smtClean="0"/>
                        <a:t> UNIRC</a:t>
                      </a:r>
                      <a:r>
                        <a:rPr lang="sr-Latn-RS" sz="1600" kern="1200" dirty="0" smtClean="0"/>
                        <a:t>  </a:t>
                      </a:r>
                      <a:r>
                        <a:rPr lang="en-GB" sz="1600" baseline="0" noProof="0" dirty="0" smtClean="0"/>
                        <a:t>in consultation with </a:t>
                      </a:r>
                      <a:r>
                        <a:rPr lang="sr-Latn-RS" sz="1600" baseline="0" noProof="0" dirty="0" smtClean="0"/>
                        <a:t>other participating institutions </a:t>
                      </a:r>
                      <a:r>
                        <a:rPr lang="en-US" sz="1600" kern="1200" dirty="0" smtClean="0"/>
                        <a:t>UB</a:t>
                      </a:r>
                      <a:r>
                        <a:rPr lang="sr-Latn-RS" sz="1600" kern="1200" dirty="0" smtClean="0"/>
                        <a:t>, </a:t>
                      </a:r>
                      <a:r>
                        <a:rPr lang="en-GB" sz="1600" kern="1200" dirty="0" smtClean="0"/>
                        <a:t>UNSCM</a:t>
                      </a:r>
                      <a:r>
                        <a:rPr lang="sr-Latn-RS" sz="1600" kern="1200" dirty="0" smtClean="0"/>
                        <a:t>, </a:t>
                      </a:r>
                      <a:r>
                        <a:rPr lang="en-GB" sz="1600" kern="1200" dirty="0" smtClean="0"/>
                        <a:t>F</a:t>
                      </a:r>
                      <a:r>
                        <a:rPr lang="sr-Latn-RS" sz="1600" kern="1200" dirty="0" smtClean="0"/>
                        <a:t>RI</a:t>
                      </a:r>
                      <a:r>
                        <a:rPr lang="en-GB" sz="1600" kern="1200" dirty="0" smtClean="0"/>
                        <a:t>-BAS</a:t>
                      </a:r>
                      <a:endParaRPr lang="en-US" sz="1600" dirty="0">
                        <a:solidFill>
                          <a:schemeClr val="accent1">
                            <a:lumMod val="75000"/>
                          </a:schemeClr>
                        </a:solidFill>
                        <a:latin typeface="+mn-lt"/>
                        <a:ea typeface="Times New Roman"/>
                        <a:cs typeface="Arial"/>
                      </a:endParaRPr>
                    </a:p>
                  </a:txBody>
                  <a:tcPr marL="35560" marR="35560" marT="0" marB="0" anchor="ctr"/>
                </a:tc>
                <a:tc>
                  <a:txBody>
                    <a:bodyPr/>
                    <a:lstStyle/>
                    <a:p>
                      <a:pPr marL="54610" algn="ctr">
                        <a:lnSpc>
                          <a:spcPct val="90000"/>
                        </a:lnSpc>
                        <a:spcAft>
                          <a:spcPts val="0"/>
                        </a:spcAft>
                        <a:tabLst>
                          <a:tab pos="144780" algn="l"/>
                        </a:tabLst>
                      </a:pPr>
                      <a:r>
                        <a:rPr lang="sr-Latn-RS" sz="1600" dirty="0" smtClean="0"/>
                        <a:t>15.05.2019</a:t>
                      </a:r>
                      <a:endParaRPr lang="en-US" sz="1600" dirty="0">
                        <a:latin typeface="+mn-lt"/>
                        <a:ea typeface="Times New Roman"/>
                        <a:cs typeface="Arial"/>
                      </a:endParaRPr>
                    </a:p>
                  </a:txBody>
                  <a:tcPr marL="35560" marR="35560" marT="0" marB="0" anchor="ctr"/>
                </a:tc>
                <a:tc>
                  <a:txBody>
                    <a:bodyPr/>
                    <a:lstStyle/>
                    <a:p>
                      <a:pPr marL="54610" algn="ctr">
                        <a:lnSpc>
                          <a:spcPct val="90000"/>
                        </a:lnSpc>
                        <a:spcAft>
                          <a:spcPts val="0"/>
                        </a:spcAft>
                        <a:tabLst>
                          <a:tab pos="144780" algn="l"/>
                        </a:tabLst>
                      </a:pPr>
                      <a:r>
                        <a:rPr lang="sr-Latn-RS" sz="1600" dirty="0" smtClean="0"/>
                        <a:t>done</a:t>
                      </a:r>
                      <a:endParaRPr lang="en-US" sz="1600" dirty="0">
                        <a:latin typeface="+mn-lt"/>
                        <a:ea typeface="Times New Roman"/>
                        <a:cs typeface="Arial"/>
                      </a:endParaRPr>
                    </a:p>
                  </a:txBody>
                  <a:tcPr marL="35560" marR="35560" marT="0" marB="0" anchor="ctr"/>
                </a:tc>
                <a:extLst>
                  <a:ext uri="{0D108BD9-81ED-4DB2-BD59-A6C34878D82A}">
                    <a16:rowId xmlns="" xmlns:a16="http://schemas.microsoft.com/office/drawing/2014/main" val="10004"/>
                  </a:ext>
                </a:extLst>
              </a:tr>
              <a:tr h="370840">
                <a:tc>
                  <a:txBody>
                    <a:bodyPr/>
                    <a:lstStyle/>
                    <a:p>
                      <a:pPr algn="ctr">
                        <a:lnSpc>
                          <a:spcPct val="90000"/>
                        </a:lnSpc>
                        <a:spcAft>
                          <a:spcPts val="0"/>
                        </a:spcAft>
                      </a:pPr>
                      <a:endParaRPr lang="en-US" sz="1600" dirty="0">
                        <a:latin typeface="+mn-lt"/>
                        <a:ea typeface="Calibri"/>
                        <a:cs typeface="Arial"/>
                      </a:endParaRPr>
                    </a:p>
                  </a:txBody>
                  <a:tcPr marL="35560" marR="35560" marT="0" marB="0" anchor="ctr"/>
                </a:tc>
                <a:tc>
                  <a:txBody>
                    <a:bodyPr/>
                    <a:lstStyle/>
                    <a:p>
                      <a:pPr marL="54610">
                        <a:lnSpc>
                          <a:spcPct val="90000"/>
                        </a:lnSpc>
                        <a:spcAft>
                          <a:spcPts val="0"/>
                        </a:spcAft>
                        <a:tabLst>
                          <a:tab pos="144780" algn="l"/>
                        </a:tabLst>
                      </a:pPr>
                      <a:endParaRPr lang="en-US" sz="1600" dirty="0">
                        <a:latin typeface="+mn-lt"/>
                        <a:ea typeface="Times New Roman"/>
                        <a:cs typeface="Arial"/>
                      </a:endParaRPr>
                    </a:p>
                  </a:txBody>
                  <a:tcPr marL="35560" marR="35560" marT="0" marB="0" anchor="ctr"/>
                </a:tc>
                <a:tc>
                  <a:txBody>
                    <a:bodyPr/>
                    <a:lstStyle/>
                    <a:p>
                      <a:pPr marL="54610" algn="ctr">
                        <a:lnSpc>
                          <a:spcPct val="90000"/>
                        </a:lnSpc>
                        <a:spcAft>
                          <a:spcPts val="0"/>
                        </a:spcAft>
                        <a:tabLst>
                          <a:tab pos="144780" algn="l"/>
                        </a:tabLst>
                      </a:pPr>
                      <a:endParaRPr lang="en-US" sz="1600" dirty="0">
                        <a:latin typeface="+mn-lt"/>
                        <a:ea typeface="Times New Roman"/>
                        <a:cs typeface="Arial"/>
                      </a:endParaRPr>
                    </a:p>
                  </a:txBody>
                  <a:tcPr marL="35560" marR="35560" marT="0" marB="0" anchor="ctr"/>
                </a:tc>
                <a:tc>
                  <a:txBody>
                    <a:bodyPr/>
                    <a:lstStyle/>
                    <a:p>
                      <a:pPr marL="54610" algn="ctr">
                        <a:lnSpc>
                          <a:spcPct val="90000"/>
                        </a:lnSpc>
                        <a:spcAft>
                          <a:spcPts val="0"/>
                        </a:spcAft>
                        <a:tabLst>
                          <a:tab pos="144780" algn="l"/>
                        </a:tabLst>
                      </a:pPr>
                      <a:endParaRPr lang="en-US" sz="1600" dirty="0">
                        <a:latin typeface="+mn-lt"/>
                        <a:ea typeface="Times New Roman"/>
                        <a:cs typeface="Arial"/>
                      </a:endParaRPr>
                    </a:p>
                  </a:txBody>
                  <a:tcPr marL="35560" marR="35560" marT="0" marB="0" anchor="ctr"/>
                </a:tc>
                <a:extLst>
                  <a:ext uri="{0D108BD9-81ED-4DB2-BD59-A6C34878D82A}">
                    <a16:rowId xmlns="" xmlns:a16="http://schemas.microsoft.com/office/drawing/2014/main" val="10005"/>
                  </a:ext>
                </a:extLst>
              </a:tr>
              <a:tr h="370840">
                <a:tc>
                  <a:txBody>
                    <a:bodyPr/>
                    <a:lstStyle/>
                    <a:p>
                      <a:pPr algn="ctr">
                        <a:lnSpc>
                          <a:spcPct val="90000"/>
                        </a:lnSpc>
                        <a:spcAft>
                          <a:spcPts val="0"/>
                        </a:spcAft>
                      </a:pPr>
                      <a:endParaRPr lang="en-US" sz="1600" dirty="0">
                        <a:latin typeface="+mn-lt"/>
                        <a:ea typeface="Calibri"/>
                        <a:cs typeface="Arial"/>
                      </a:endParaRPr>
                    </a:p>
                  </a:txBody>
                  <a:tcPr marL="35560" marR="35560" marT="0" marB="0" anchor="ctr"/>
                </a:tc>
                <a:tc>
                  <a:txBody>
                    <a:bodyPr/>
                    <a:lstStyle/>
                    <a:p>
                      <a:pPr marL="54610">
                        <a:lnSpc>
                          <a:spcPct val="90000"/>
                        </a:lnSpc>
                        <a:spcAft>
                          <a:spcPts val="0"/>
                        </a:spcAft>
                        <a:tabLst>
                          <a:tab pos="144780" algn="l"/>
                        </a:tabLst>
                      </a:pPr>
                      <a:endParaRPr lang="en-US" sz="1600" dirty="0">
                        <a:latin typeface="+mn-lt"/>
                        <a:ea typeface="Times New Roman"/>
                        <a:cs typeface="Arial"/>
                      </a:endParaRPr>
                    </a:p>
                  </a:txBody>
                  <a:tcPr marL="35560" marR="35560" marT="0" marB="0" anchor="ctr"/>
                </a:tc>
                <a:tc>
                  <a:txBody>
                    <a:bodyPr/>
                    <a:lstStyle/>
                    <a:p>
                      <a:pPr marL="54610" algn="ctr">
                        <a:lnSpc>
                          <a:spcPct val="90000"/>
                        </a:lnSpc>
                        <a:spcAft>
                          <a:spcPts val="0"/>
                        </a:spcAft>
                        <a:tabLst>
                          <a:tab pos="144780" algn="l"/>
                        </a:tabLst>
                      </a:pPr>
                      <a:endParaRPr lang="en-US" sz="1600" dirty="0">
                        <a:latin typeface="+mn-lt"/>
                        <a:ea typeface="Times New Roman"/>
                        <a:cs typeface="Arial"/>
                      </a:endParaRPr>
                    </a:p>
                  </a:txBody>
                  <a:tcPr marL="35560" marR="35560" marT="0" marB="0" anchor="ctr"/>
                </a:tc>
                <a:tc>
                  <a:txBody>
                    <a:bodyPr/>
                    <a:lstStyle/>
                    <a:p>
                      <a:pPr marL="54610" algn="ctr">
                        <a:lnSpc>
                          <a:spcPct val="90000"/>
                        </a:lnSpc>
                        <a:spcAft>
                          <a:spcPts val="0"/>
                        </a:spcAft>
                        <a:tabLst>
                          <a:tab pos="144780" algn="l"/>
                        </a:tabLst>
                      </a:pPr>
                      <a:endParaRPr lang="en-US" sz="1600" dirty="0">
                        <a:latin typeface="+mn-lt"/>
                        <a:ea typeface="Times New Roman"/>
                        <a:cs typeface="Arial"/>
                      </a:endParaRPr>
                    </a:p>
                  </a:txBody>
                  <a:tcPr marL="35560" marR="35560" marT="0" marB="0" anchor="ctr"/>
                </a:tc>
                <a:extLst>
                  <a:ext uri="{0D108BD9-81ED-4DB2-BD59-A6C34878D82A}">
                    <a16:rowId xmlns="" xmlns:a16="http://schemas.microsoft.com/office/drawing/2014/main" val="10006"/>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5"/>
          <p:cNvGraphicFramePr>
            <a:graphicFrameLocks/>
          </p:cNvGraphicFramePr>
          <p:nvPr/>
        </p:nvGraphicFramePr>
        <p:xfrm>
          <a:off x="1213958" y="2310481"/>
          <a:ext cx="9832769" cy="2989072"/>
        </p:xfrm>
        <a:graphic>
          <a:graphicData uri="http://schemas.openxmlformats.org/drawingml/2006/table">
            <a:tbl>
              <a:tblPr firstRow="1" bandRow="1">
                <a:tableStyleId>{68D230F3-CF80-4859-8CE7-A43EE81993B5}</a:tableStyleId>
              </a:tblPr>
              <a:tblGrid>
                <a:gridCol w="546077">
                  <a:extLst>
                    <a:ext uri="{9D8B030D-6E8A-4147-A177-3AD203B41FA5}">
                      <a16:colId xmlns="" xmlns:a16="http://schemas.microsoft.com/office/drawing/2014/main" val="20000"/>
                    </a:ext>
                  </a:extLst>
                </a:gridCol>
                <a:gridCol w="5709758">
                  <a:extLst>
                    <a:ext uri="{9D8B030D-6E8A-4147-A177-3AD203B41FA5}">
                      <a16:colId xmlns="" xmlns:a16="http://schemas.microsoft.com/office/drawing/2014/main" val="20001"/>
                    </a:ext>
                  </a:extLst>
                </a:gridCol>
                <a:gridCol w="1705233">
                  <a:extLst>
                    <a:ext uri="{9D8B030D-6E8A-4147-A177-3AD203B41FA5}">
                      <a16:colId xmlns="" xmlns:a16="http://schemas.microsoft.com/office/drawing/2014/main" val="20002"/>
                    </a:ext>
                  </a:extLst>
                </a:gridCol>
                <a:gridCol w="1871701">
                  <a:extLst>
                    <a:ext uri="{9D8B030D-6E8A-4147-A177-3AD203B41FA5}">
                      <a16:colId xmlns="" xmlns:a16="http://schemas.microsoft.com/office/drawing/2014/main" val="20003"/>
                    </a:ext>
                  </a:extLst>
                </a:gridCol>
              </a:tblGrid>
              <a:tr h="370840">
                <a:tc>
                  <a:txBody>
                    <a:bodyPr/>
                    <a:lstStyle/>
                    <a:p>
                      <a:endParaRPr lang="en-US" sz="1600" dirty="0">
                        <a:latin typeface="+mn-lt"/>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r-Latn-RS" sz="1600" b="1" dirty="0" smtClean="0"/>
                        <a:t>WP5 - </a:t>
                      </a:r>
                      <a:r>
                        <a:rPr lang="en-GB" sz="1600" b="1" dirty="0" smtClean="0"/>
                        <a:t>DISSEMINATION &amp; EXPLOITATION</a:t>
                      </a:r>
                      <a:r>
                        <a:rPr lang="sr-Latn-RS" sz="1600" b="1" dirty="0" smtClean="0"/>
                        <a:t/>
                      </a:r>
                      <a:br>
                        <a:rPr lang="sr-Latn-RS" sz="1600" b="1" dirty="0" smtClean="0"/>
                      </a:br>
                      <a:r>
                        <a:rPr lang="en-GB" sz="1600" b="1" dirty="0" smtClean="0"/>
                        <a:t>Dissemination of project results</a:t>
                      </a:r>
                      <a:endParaRPr lang="en-US" sz="1600" dirty="0" smtClean="0">
                        <a:latin typeface="+mn-lt"/>
                      </a:endParaRPr>
                    </a:p>
                  </a:txBody>
                  <a:tcPr anchor="ctr"/>
                </a:tc>
                <a:tc>
                  <a:txBody>
                    <a:bodyPr/>
                    <a:lstStyle/>
                    <a:p>
                      <a:pPr algn="ctr"/>
                      <a:r>
                        <a:rPr lang="sr-Latn-RS" sz="1600" dirty="0" smtClean="0"/>
                        <a:t>Time</a:t>
                      </a:r>
                      <a:endParaRPr lang="en-US" sz="1600" dirty="0">
                        <a:latin typeface="+mn-lt"/>
                      </a:endParaRPr>
                    </a:p>
                  </a:txBody>
                  <a:tcPr anchor="ctr"/>
                </a:tc>
                <a:tc>
                  <a:txBody>
                    <a:bodyPr/>
                    <a:lstStyle/>
                    <a:p>
                      <a:pPr algn="ctr"/>
                      <a:r>
                        <a:rPr lang="sr-Latn-RS" sz="1600" dirty="0" smtClean="0"/>
                        <a:t>Done</a:t>
                      </a:r>
                      <a:endParaRPr lang="en-US" sz="1600" dirty="0">
                        <a:latin typeface="+mn-lt"/>
                      </a:endParaRPr>
                    </a:p>
                  </a:txBody>
                  <a:tcPr anchor="ctr"/>
                </a:tc>
                <a:extLst>
                  <a:ext uri="{0D108BD9-81ED-4DB2-BD59-A6C34878D82A}">
                    <a16:rowId xmlns="" xmlns:a16="http://schemas.microsoft.com/office/drawing/2014/main" val="10000"/>
                  </a:ext>
                </a:extLst>
              </a:tr>
              <a:tr h="370840">
                <a:tc>
                  <a:txBody>
                    <a:bodyPr/>
                    <a:lstStyle/>
                    <a:p>
                      <a:pPr algn="ctr">
                        <a:lnSpc>
                          <a:spcPct val="90000"/>
                        </a:lnSpc>
                        <a:spcAft>
                          <a:spcPts val="0"/>
                        </a:spcAft>
                      </a:pPr>
                      <a:r>
                        <a:rPr lang="en-GB" sz="1600" dirty="0"/>
                        <a:t>5.1</a:t>
                      </a:r>
                      <a:endParaRPr lang="en-US" sz="1600" dirty="0">
                        <a:latin typeface="+mn-lt"/>
                        <a:ea typeface="Calibri"/>
                        <a:cs typeface="Arial"/>
                      </a:endParaRPr>
                    </a:p>
                  </a:txBody>
                  <a:tcPr marL="35560" marR="35560" marT="0" marB="0" anchor="ctr"/>
                </a:tc>
                <a:tc>
                  <a:txBody>
                    <a:bodyPr/>
                    <a:lstStyle/>
                    <a:p>
                      <a:pPr marL="54610">
                        <a:lnSpc>
                          <a:spcPct val="90000"/>
                        </a:lnSpc>
                        <a:spcAft>
                          <a:spcPts val="0"/>
                        </a:spcAft>
                        <a:tabLst>
                          <a:tab pos="144780" algn="l"/>
                        </a:tabLst>
                      </a:pPr>
                      <a:r>
                        <a:rPr lang="en-GB" sz="1600" dirty="0"/>
                        <a:t>Project website created and maintenance</a:t>
                      </a:r>
                      <a:endParaRPr lang="en-US" sz="1600" dirty="0">
                        <a:latin typeface="+mn-lt"/>
                        <a:ea typeface="Times New Roman"/>
                        <a:cs typeface="Arial"/>
                      </a:endParaRPr>
                    </a:p>
                  </a:txBody>
                  <a:tcPr marL="35560" marR="35560" marT="0" marB="0" anchor="ctr"/>
                </a:tc>
                <a:tc>
                  <a:txBody>
                    <a:bodyPr/>
                    <a:lstStyle/>
                    <a:p>
                      <a:pPr algn="ctr">
                        <a:lnSpc>
                          <a:spcPct val="90000"/>
                        </a:lnSpc>
                        <a:spcAft>
                          <a:spcPts val="0"/>
                        </a:spcAft>
                      </a:pPr>
                      <a:endParaRPr lang="en-US" sz="1600" dirty="0">
                        <a:latin typeface="+mn-lt"/>
                        <a:ea typeface="Calibri"/>
                        <a:cs typeface="Arial"/>
                      </a:endParaRPr>
                    </a:p>
                  </a:txBody>
                  <a:tcPr marL="35560" marR="35560" marT="0" marB="0" anchor="ctr"/>
                </a:tc>
                <a:tc>
                  <a:txBody>
                    <a:bodyPr/>
                    <a:lstStyle/>
                    <a:p>
                      <a:pPr marL="54610" algn="ctr">
                        <a:lnSpc>
                          <a:spcPct val="90000"/>
                        </a:lnSpc>
                        <a:spcAft>
                          <a:spcPts val="0"/>
                        </a:spcAft>
                        <a:tabLst>
                          <a:tab pos="144780" algn="l"/>
                        </a:tabLst>
                      </a:pPr>
                      <a:endParaRPr lang="en-US" sz="1600" dirty="0">
                        <a:latin typeface="+mn-lt"/>
                        <a:ea typeface="Times New Roman"/>
                        <a:cs typeface="Arial"/>
                      </a:endParaRPr>
                    </a:p>
                  </a:txBody>
                  <a:tcPr marL="35560" marR="35560" marT="0" marB="0" anchor="ctr"/>
                </a:tc>
                <a:extLst>
                  <a:ext uri="{0D108BD9-81ED-4DB2-BD59-A6C34878D82A}">
                    <a16:rowId xmlns="" xmlns:a16="http://schemas.microsoft.com/office/drawing/2014/main" val="10001"/>
                  </a:ext>
                </a:extLst>
              </a:tr>
              <a:tr h="370840">
                <a:tc>
                  <a:txBody>
                    <a:bodyPr/>
                    <a:lstStyle/>
                    <a:p>
                      <a:endParaRPr lang="en-US" sz="1600"/>
                    </a:p>
                  </a:txBody>
                  <a:tcPr marL="35560" marR="35560" marT="0" marB="0" anchor="ctr"/>
                </a:tc>
                <a:tc>
                  <a:txBody>
                    <a:bodyPr/>
                    <a:lstStyle/>
                    <a:p>
                      <a:r>
                        <a:rPr lang="en-US" sz="1600" dirty="0" smtClean="0"/>
                        <a:t>P</a:t>
                      </a:r>
                      <a:r>
                        <a:rPr lang="sr-Latn-RS" sz="1600" dirty="0" smtClean="0"/>
                        <a:t>roject website created - </a:t>
                      </a:r>
                      <a:r>
                        <a:rPr lang="sr-Latn-RS" sz="1600" kern="1200" baseline="0" noProof="0" dirty="0" smtClean="0"/>
                        <a:t>UB</a:t>
                      </a:r>
                      <a:r>
                        <a:rPr lang="sr-Latn-RS" sz="1600" noProof="0" dirty="0" smtClean="0"/>
                        <a:t> </a:t>
                      </a:r>
                      <a:r>
                        <a:rPr lang="en-GB" sz="1600" baseline="0" noProof="0" dirty="0" smtClean="0"/>
                        <a:t>in consultation </a:t>
                      </a:r>
                      <a:r>
                        <a:rPr lang="sr-Latn-RS" sz="1600" baseline="0" noProof="0" dirty="0" smtClean="0"/>
                        <a:t>with UNI</a:t>
                      </a:r>
                      <a:endParaRPr lang="en-US" sz="1600" dirty="0"/>
                    </a:p>
                  </a:txBody>
                  <a:tcPr marL="35560" marR="35560" marT="0" marB="0" anchor="ctr"/>
                </a:tc>
                <a:tc>
                  <a:txBody>
                    <a:bodyPr/>
                    <a:lstStyle/>
                    <a:p>
                      <a:pPr algn="ctr">
                        <a:lnSpc>
                          <a:spcPct val="90000"/>
                        </a:lnSpc>
                        <a:spcAft>
                          <a:spcPts val="0"/>
                        </a:spcAft>
                      </a:pPr>
                      <a:r>
                        <a:rPr lang="sr-Latn-RS" sz="1600" dirty="0" smtClean="0"/>
                        <a:t>15.02.2019</a:t>
                      </a:r>
                      <a:endParaRPr lang="en-US" sz="1600" dirty="0">
                        <a:latin typeface="+mn-lt"/>
                        <a:ea typeface="Calibri"/>
                        <a:cs typeface="Arial"/>
                      </a:endParaRPr>
                    </a:p>
                  </a:txBody>
                  <a:tcPr marL="35560" marR="35560" marT="0" marB="0" anchor="ctr"/>
                </a:tc>
                <a:tc>
                  <a:txBody>
                    <a:bodyPr/>
                    <a:lstStyle/>
                    <a:p>
                      <a:pPr marL="54610" algn="ctr">
                        <a:lnSpc>
                          <a:spcPct val="90000"/>
                        </a:lnSpc>
                        <a:spcAft>
                          <a:spcPts val="0"/>
                        </a:spcAft>
                        <a:tabLst>
                          <a:tab pos="144780" algn="l"/>
                        </a:tabLst>
                      </a:pPr>
                      <a:r>
                        <a:rPr lang="sr-Latn-RS" sz="1600" dirty="0" smtClean="0"/>
                        <a:t>done</a:t>
                      </a:r>
                      <a:endParaRPr lang="en-US" sz="1600" dirty="0">
                        <a:latin typeface="+mn-lt"/>
                        <a:ea typeface="Times New Roman"/>
                        <a:cs typeface="Arial"/>
                      </a:endParaRPr>
                    </a:p>
                  </a:txBody>
                  <a:tcPr marL="35560" marR="35560" marT="0" marB="0" anchor="ctr"/>
                </a:tc>
                <a:extLst>
                  <a:ext uri="{0D108BD9-81ED-4DB2-BD59-A6C34878D82A}">
                    <a16:rowId xmlns="" xmlns:a16="http://schemas.microsoft.com/office/drawing/2014/main" val="10002"/>
                  </a:ext>
                </a:extLst>
              </a:tr>
              <a:tr h="370840">
                <a:tc>
                  <a:txBody>
                    <a:bodyPr/>
                    <a:lstStyle/>
                    <a:p>
                      <a:pPr algn="ctr">
                        <a:lnSpc>
                          <a:spcPct val="90000"/>
                        </a:lnSpc>
                        <a:spcAft>
                          <a:spcPts val="0"/>
                        </a:spcAft>
                      </a:pPr>
                      <a:r>
                        <a:rPr lang="en-GB" sz="1600" dirty="0"/>
                        <a:t>5.2</a:t>
                      </a:r>
                      <a:endParaRPr lang="en-US" sz="1600" dirty="0">
                        <a:latin typeface="+mn-lt"/>
                        <a:ea typeface="Calibri"/>
                        <a:cs typeface="Arial"/>
                      </a:endParaRPr>
                    </a:p>
                  </a:txBody>
                  <a:tcPr marL="35560" marR="35560" marT="0" marB="0" anchor="ctr"/>
                </a:tc>
                <a:tc>
                  <a:txBody>
                    <a:bodyPr/>
                    <a:lstStyle/>
                    <a:p>
                      <a:pPr marL="54610">
                        <a:lnSpc>
                          <a:spcPct val="90000"/>
                        </a:lnSpc>
                        <a:spcAft>
                          <a:spcPts val="0"/>
                        </a:spcAft>
                        <a:tabLst>
                          <a:tab pos="144780" algn="l"/>
                        </a:tabLst>
                      </a:pPr>
                      <a:r>
                        <a:rPr lang="en-GB" sz="1600" dirty="0"/>
                        <a:t>Establish </a:t>
                      </a:r>
                      <a:r>
                        <a:rPr lang="sr-Latn-RS" sz="1600" dirty="0" smtClean="0"/>
                        <a:t>a </a:t>
                      </a:r>
                      <a:r>
                        <a:rPr lang="en-GB" sz="1600" dirty="0" smtClean="0"/>
                        <a:t>dissemination </a:t>
                      </a:r>
                      <a:r>
                        <a:rPr lang="en-GB" sz="1600" dirty="0"/>
                        <a:t>plan</a:t>
                      </a:r>
                      <a:endParaRPr lang="en-US" sz="1600" dirty="0">
                        <a:latin typeface="+mn-lt"/>
                        <a:ea typeface="Times New Roman"/>
                        <a:cs typeface="Arial"/>
                      </a:endParaRPr>
                    </a:p>
                  </a:txBody>
                  <a:tcPr marL="35560" marR="35560" marT="0" marB="0" anchor="ctr"/>
                </a:tc>
                <a:tc>
                  <a:txBody>
                    <a:bodyPr/>
                    <a:lstStyle/>
                    <a:p>
                      <a:pPr algn="ctr">
                        <a:lnSpc>
                          <a:spcPct val="90000"/>
                        </a:lnSpc>
                        <a:spcAft>
                          <a:spcPts val="0"/>
                        </a:spcAft>
                      </a:pPr>
                      <a:endParaRPr lang="en-US" sz="1600" dirty="0">
                        <a:latin typeface="+mn-lt"/>
                        <a:ea typeface="Calibri"/>
                        <a:cs typeface="Arial"/>
                      </a:endParaRPr>
                    </a:p>
                  </a:txBody>
                  <a:tcPr marL="35560" marR="35560" marT="0" marB="0" anchor="ctr"/>
                </a:tc>
                <a:tc>
                  <a:txBody>
                    <a:bodyPr/>
                    <a:lstStyle/>
                    <a:p>
                      <a:pPr marL="54610" algn="ctr">
                        <a:lnSpc>
                          <a:spcPct val="90000"/>
                        </a:lnSpc>
                        <a:spcAft>
                          <a:spcPts val="0"/>
                        </a:spcAft>
                        <a:tabLst>
                          <a:tab pos="144780" algn="l"/>
                        </a:tabLst>
                      </a:pPr>
                      <a:endParaRPr lang="en-US" sz="1600" dirty="0">
                        <a:latin typeface="+mn-lt"/>
                        <a:ea typeface="Times New Roman"/>
                        <a:cs typeface="Arial"/>
                      </a:endParaRPr>
                    </a:p>
                  </a:txBody>
                  <a:tcPr marL="35560" marR="35560" marT="0" marB="0" anchor="ctr"/>
                </a:tc>
                <a:extLst>
                  <a:ext uri="{0D108BD9-81ED-4DB2-BD59-A6C34878D82A}">
                    <a16:rowId xmlns="" xmlns:a16="http://schemas.microsoft.com/office/drawing/2014/main" val="10003"/>
                  </a:ext>
                </a:extLst>
              </a:tr>
              <a:tr h="370840">
                <a:tc>
                  <a:txBody>
                    <a:bodyPr/>
                    <a:lstStyle/>
                    <a:p>
                      <a:endParaRPr lang="en-US" sz="1600">
                        <a:latin typeface="+mn-lt"/>
                      </a:endParaRPr>
                    </a:p>
                  </a:txBody>
                  <a:tcPr marL="35560" marR="35560" marT="0" marB="0" anchor="ctr"/>
                </a:tc>
                <a:tc>
                  <a:txBody>
                    <a:bodyPr/>
                    <a:lstStyle/>
                    <a:p>
                      <a:r>
                        <a:rPr lang="sr-Latn-RS" sz="1600" dirty="0" smtClean="0"/>
                        <a:t>Report of established</a:t>
                      </a:r>
                      <a:r>
                        <a:rPr lang="sr-Latn-RS" sz="1600" baseline="0" dirty="0" smtClean="0"/>
                        <a:t> a dissemination plan -  </a:t>
                      </a:r>
                      <a:r>
                        <a:rPr lang="sr-Latn-RS" sz="1600" kern="1200" baseline="0" noProof="0" dirty="0" smtClean="0"/>
                        <a:t>UNI</a:t>
                      </a:r>
                      <a:r>
                        <a:rPr lang="sr-Latn-RS" sz="1600" noProof="0" dirty="0" smtClean="0"/>
                        <a:t> </a:t>
                      </a:r>
                      <a:r>
                        <a:rPr lang="en-GB" sz="1600" baseline="0" noProof="0" dirty="0" smtClean="0"/>
                        <a:t>in consultation </a:t>
                      </a:r>
                      <a:r>
                        <a:rPr lang="sr-Latn-RS" sz="1600" baseline="0" noProof="0" dirty="0" smtClean="0"/>
                        <a:t>with other partner institutions</a:t>
                      </a:r>
                      <a:r>
                        <a:rPr lang="sr-Latn-RS" sz="1600" dirty="0" smtClean="0"/>
                        <a:t> </a:t>
                      </a:r>
                      <a:endParaRPr lang="en-US" sz="1600" dirty="0">
                        <a:latin typeface="+mn-lt"/>
                      </a:endParaRPr>
                    </a:p>
                  </a:txBody>
                  <a:tcPr marL="35560" marR="35560" marT="0" marB="0" anchor="ctr"/>
                </a:tc>
                <a:tc>
                  <a:txBody>
                    <a:bodyPr/>
                    <a:lstStyle/>
                    <a:p>
                      <a:pPr marL="54610" algn="ctr">
                        <a:lnSpc>
                          <a:spcPct val="90000"/>
                        </a:lnSpc>
                        <a:spcAft>
                          <a:spcPts val="0"/>
                        </a:spcAft>
                        <a:tabLst>
                          <a:tab pos="144780" algn="l"/>
                        </a:tabLst>
                      </a:pPr>
                      <a:r>
                        <a:rPr lang="sr-Latn-RS" sz="1600" dirty="0" smtClean="0"/>
                        <a:t>15.05.2019</a:t>
                      </a:r>
                      <a:endParaRPr lang="en-US" sz="1600" dirty="0">
                        <a:latin typeface="+mn-lt"/>
                        <a:ea typeface="Times New Roman"/>
                        <a:cs typeface="Arial"/>
                      </a:endParaRPr>
                    </a:p>
                  </a:txBody>
                  <a:tcPr marL="35560" marR="35560" marT="0" marB="0" anchor="ctr"/>
                </a:tc>
                <a:tc>
                  <a:txBody>
                    <a:bodyPr/>
                    <a:lstStyle/>
                    <a:p>
                      <a:pPr marL="54610" algn="ctr">
                        <a:lnSpc>
                          <a:spcPct val="90000"/>
                        </a:lnSpc>
                        <a:spcAft>
                          <a:spcPts val="0"/>
                        </a:spcAft>
                        <a:tabLst>
                          <a:tab pos="144780" algn="l"/>
                        </a:tabLst>
                      </a:pPr>
                      <a:r>
                        <a:rPr lang="sr-Latn-RS" sz="1600" dirty="0" smtClean="0"/>
                        <a:t>done</a:t>
                      </a:r>
                      <a:endParaRPr lang="en-US" sz="1600" dirty="0">
                        <a:latin typeface="+mn-lt"/>
                        <a:ea typeface="Times New Roman"/>
                        <a:cs typeface="Arial"/>
                      </a:endParaRPr>
                    </a:p>
                  </a:txBody>
                  <a:tcPr marL="35560" marR="35560" marT="0" marB="0" anchor="ctr"/>
                </a:tc>
                <a:extLst>
                  <a:ext uri="{0D108BD9-81ED-4DB2-BD59-A6C34878D82A}">
                    <a16:rowId xmlns="" xmlns:a16="http://schemas.microsoft.com/office/drawing/2014/main" val="10004"/>
                  </a:ext>
                </a:extLst>
              </a:tr>
              <a:tr h="370840">
                <a:tc>
                  <a:txBody>
                    <a:bodyPr/>
                    <a:lstStyle/>
                    <a:p>
                      <a:pPr algn="ctr">
                        <a:lnSpc>
                          <a:spcPct val="90000"/>
                        </a:lnSpc>
                        <a:spcAft>
                          <a:spcPts val="0"/>
                        </a:spcAft>
                      </a:pPr>
                      <a:r>
                        <a:rPr lang="en-GB" sz="1600" dirty="0"/>
                        <a:t>5.3</a:t>
                      </a:r>
                      <a:endParaRPr lang="en-US" sz="1600" dirty="0">
                        <a:latin typeface="+mn-lt"/>
                        <a:ea typeface="Calibri"/>
                        <a:cs typeface="Arial"/>
                      </a:endParaRPr>
                    </a:p>
                  </a:txBody>
                  <a:tcPr marL="35560" marR="35560" marT="0" marB="0" anchor="ctr"/>
                </a:tc>
                <a:tc>
                  <a:txBody>
                    <a:bodyPr/>
                    <a:lstStyle/>
                    <a:p>
                      <a:pPr marL="54610">
                        <a:lnSpc>
                          <a:spcPct val="90000"/>
                        </a:lnSpc>
                        <a:spcAft>
                          <a:spcPts val="0"/>
                        </a:spcAft>
                        <a:tabLst>
                          <a:tab pos="144780" algn="l"/>
                        </a:tabLst>
                      </a:pPr>
                      <a:r>
                        <a:rPr lang="en-GB" sz="1600" dirty="0"/>
                        <a:t>Promotion material created</a:t>
                      </a:r>
                      <a:endParaRPr lang="en-US" sz="1600" dirty="0">
                        <a:latin typeface="+mn-lt"/>
                        <a:ea typeface="Times New Roman"/>
                        <a:cs typeface="Arial"/>
                      </a:endParaRPr>
                    </a:p>
                  </a:txBody>
                  <a:tcPr marL="35560" marR="35560" marT="0" marB="0" anchor="ctr"/>
                </a:tc>
                <a:tc>
                  <a:txBody>
                    <a:bodyPr/>
                    <a:lstStyle/>
                    <a:p>
                      <a:pPr marL="54610" algn="ctr">
                        <a:lnSpc>
                          <a:spcPct val="90000"/>
                        </a:lnSpc>
                        <a:spcAft>
                          <a:spcPts val="0"/>
                        </a:spcAft>
                        <a:tabLst>
                          <a:tab pos="144780" algn="l"/>
                        </a:tabLst>
                      </a:pPr>
                      <a:endParaRPr lang="en-US" sz="1600" dirty="0">
                        <a:latin typeface="+mn-lt"/>
                        <a:ea typeface="Times New Roman"/>
                        <a:cs typeface="Arial"/>
                      </a:endParaRPr>
                    </a:p>
                  </a:txBody>
                  <a:tcPr marL="35560" marR="35560" marT="0" marB="0" anchor="ctr"/>
                </a:tc>
                <a:tc>
                  <a:txBody>
                    <a:bodyPr/>
                    <a:lstStyle/>
                    <a:p>
                      <a:pPr marL="54610" algn="ctr">
                        <a:lnSpc>
                          <a:spcPct val="90000"/>
                        </a:lnSpc>
                        <a:spcAft>
                          <a:spcPts val="0"/>
                        </a:spcAft>
                        <a:tabLst>
                          <a:tab pos="144780" algn="l"/>
                        </a:tabLst>
                      </a:pPr>
                      <a:endParaRPr lang="en-US" sz="1600" dirty="0">
                        <a:latin typeface="+mn-lt"/>
                        <a:ea typeface="Times New Roman"/>
                        <a:cs typeface="Arial"/>
                      </a:endParaRPr>
                    </a:p>
                  </a:txBody>
                  <a:tcPr marL="35560" marR="35560" marT="0" marB="0" anchor="ctr"/>
                </a:tc>
                <a:extLst>
                  <a:ext uri="{0D108BD9-81ED-4DB2-BD59-A6C34878D82A}">
                    <a16:rowId xmlns="" xmlns:a16="http://schemas.microsoft.com/office/drawing/2014/main" val="10005"/>
                  </a:ext>
                </a:extLst>
              </a:tr>
              <a:tr h="370840">
                <a:tc>
                  <a:txBody>
                    <a:bodyPr/>
                    <a:lstStyle/>
                    <a:p>
                      <a:pPr algn="ctr">
                        <a:lnSpc>
                          <a:spcPct val="90000"/>
                        </a:lnSpc>
                        <a:spcAft>
                          <a:spcPts val="0"/>
                        </a:spcAft>
                      </a:pPr>
                      <a:endParaRPr lang="en-US" sz="1600" dirty="0">
                        <a:latin typeface="+mn-lt"/>
                        <a:ea typeface="Calibri"/>
                        <a:cs typeface="Arial"/>
                      </a:endParaRPr>
                    </a:p>
                  </a:txBody>
                  <a:tcPr marL="35560" marR="35560" marT="0" marB="0" anchor="ctr"/>
                </a:tc>
                <a:tc>
                  <a:txBody>
                    <a:bodyPr/>
                    <a:lstStyle/>
                    <a:p>
                      <a:pPr marL="54610">
                        <a:lnSpc>
                          <a:spcPct val="90000"/>
                        </a:lnSpc>
                        <a:spcAft>
                          <a:spcPts val="0"/>
                        </a:spcAft>
                        <a:tabLst>
                          <a:tab pos="144780" algn="l"/>
                        </a:tabLst>
                      </a:pPr>
                      <a:r>
                        <a:rPr lang="sr-Latn-RS" sz="1600" dirty="0" smtClean="0"/>
                        <a:t>Report of created promotion material - </a:t>
                      </a:r>
                      <a:r>
                        <a:rPr lang="sr-Latn-RS" sz="1600" kern="1200" baseline="0" noProof="0" dirty="0" smtClean="0"/>
                        <a:t>UNI</a:t>
                      </a:r>
                      <a:r>
                        <a:rPr lang="sr-Latn-RS" sz="1600" noProof="0" dirty="0" smtClean="0"/>
                        <a:t> </a:t>
                      </a:r>
                      <a:r>
                        <a:rPr lang="en-GB" sz="1600" baseline="0" noProof="0" dirty="0" smtClean="0"/>
                        <a:t>in </a:t>
                      </a:r>
                      <a:r>
                        <a:rPr lang="sr-Latn-RS" sz="1600" baseline="0" noProof="0" dirty="0" smtClean="0"/>
                        <a:t>cooperation with UB</a:t>
                      </a:r>
                      <a:endParaRPr lang="en-US" sz="1600" dirty="0">
                        <a:latin typeface="+mn-lt"/>
                        <a:ea typeface="Times New Roman"/>
                        <a:cs typeface="Arial"/>
                      </a:endParaRPr>
                    </a:p>
                  </a:txBody>
                  <a:tcPr marL="35560" marR="35560" marT="0" marB="0" anchor="ctr"/>
                </a:tc>
                <a:tc>
                  <a:txBody>
                    <a:bodyPr/>
                    <a:lstStyle/>
                    <a:p>
                      <a:pPr marL="54610" algn="ctr">
                        <a:lnSpc>
                          <a:spcPct val="90000"/>
                        </a:lnSpc>
                        <a:spcAft>
                          <a:spcPts val="0"/>
                        </a:spcAft>
                        <a:tabLst>
                          <a:tab pos="144780" algn="l"/>
                        </a:tabLst>
                      </a:pPr>
                      <a:r>
                        <a:rPr lang="sr-Latn-RS" sz="1600" dirty="0" smtClean="0"/>
                        <a:t>15.05.2019</a:t>
                      </a:r>
                      <a:endParaRPr lang="en-US" sz="1600" dirty="0">
                        <a:latin typeface="+mn-lt"/>
                        <a:ea typeface="Times New Roman"/>
                        <a:cs typeface="Arial"/>
                      </a:endParaRPr>
                    </a:p>
                  </a:txBody>
                  <a:tcPr marL="35560" marR="35560" marT="0" marB="0" anchor="ctr"/>
                </a:tc>
                <a:tc>
                  <a:txBody>
                    <a:bodyPr/>
                    <a:lstStyle/>
                    <a:p>
                      <a:pPr marL="54610" algn="ctr">
                        <a:lnSpc>
                          <a:spcPct val="90000"/>
                        </a:lnSpc>
                        <a:spcAft>
                          <a:spcPts val="0"/>
                        </a:spcAft>
                        <a:tabLst>
                          <a:tab pos="144780" algn="l"/>
                        </a:tabLst>
                      </a:pPr>
                      <a:r>
                        <a:rPr lang="sr-Latn-RS" sz="1600" dirty="0" smtClean="0"/>
                        <a:t>not done</a:t>
                      </a:r>
                      <a:endParaRPr lang="en-US" sz="1600" dirty="0">
                        <a:latin typeface="+mn-lt"/>
                        <a:ea typeface="Times New Roman"/>
                        <a:cs typeface="Arial"/>
                      </a:endParaRPr>
                    </a:p>
                  </a:txBody>
                  <a:tcPr marL="35560" marR="35560" marT="0" marB="0" anchor="ctr"/>
                </a:tc>
                <a:extLst>
                  <a:ext uri="{0D108BD9-81ED-4DB2-BD59-A6C34878D82A}">
                    <a16:rowId xmlns="" xmlns:a16="http://schemas.microsoft.com/office/drawing/2014/main" val="10006"/>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5"/>
          <p:cNvGraphicFramePr>
            <a:graphicFrameLocks/>
          </p:cNvGraphicFramePr>
          <p:nvPr/>
        </p:nvGraphicFramePr>
        <p:xfrm>
          <a:off x="969714" y="2041627"/>
          <a:ext cx="9832769" cy="3008376"/>
        </p:xfrm>
        <a:graphic>
          <a:graphicData uri="http://schemas.openxmlformats.org/drawingml/2006/table">
            <a:tbl>
              <a:tblPr firstRow="1" bandRow="1">
                <a:tableStyleId>{68D230F3-CF80-4859-8CE7-A43EE81993B5}</a:tableStyleId>
              </a:tblPr>
              <a:tblGrid>
                <a:gridCol w="546077">
                  <a:extLst>
                    <a:ext uri="{9D8B030D-6E8A-4147-A177-3AD203B41FA5}">
                      <a16:colId xmlns="" xmlns:a16="http://schemas.microsoft.com/office/drawing/2014/main" val="20000"/>
                    </a:ext>
                  </a:extLst>
                </a:gridCol>
                <a:gridCol w="5709758">
                  <a:extLst>
                    <a:ext uri="{9D8B030D-6E8A-4147-A177-3AD203B41FA5}">
                      <a16:colId xmlns="" xmlns:a16="http://schemas.microsoft.com/office/drawing/2014/main" val="20001"/>
                    </a:ext>
                  </a:extLst>
                </a:gridCol>
                <a:gridCol w="1705233">
                  <a:extLst>
                    <a:ext uri="{9D8B030D-6E8A-4147-A177-3AD203B41FA5}">
                      <a16:colId xmlns="" xmlns:a16="http://schemas.microsoft.com/office/drawing/2014/main" val="20002"/>
                    </a:ext>
                  </a:extLst>
                </a:gridCol>
                <a:gridCol w="1871701">
                  <a:extLst>
                    <a:ext uri="{9D8B030D-6E8A-4147-A177-3AD203B41FA5}">
                      <a16:colId xmlns="" xmlns:a16="http://schemas.microsoft.com/office/drawing/2014/main" val="20003"/>
                    </a:ext>
                  </a:extLst>
                </a:gridCol>
              </a:tblGrid>
              <a:tr h="370840">
                <a:tc>
                  <a:txBody>
                    <a:bodyPr/>
                    <a:lstStyle/>
                    <a:p>
                      <a:endParaRPr lang="en-US" sz="1600" dirty="0">
                        <a:latin typeface="+mn-lt"/>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r-Latn-RS" sz="1600" dirty="0" smtClean="0"/>
                        <a:t>WP7 – MANAGEMENT</a:t>
                      </a:r>
                      <a:br>
                        <a:rPr lang="sr-Latn-RS" sz="1600" dirty="0" smtClean="0"/>
                      </a:br>
                      <a:r>
                        <a:rPr lang="en-GB" sz="1600" b="1" dirty="0" smtClean="0"/>
                        <a:t>Project management</a:t>
                      </a:r>
                      <a:endParaRPr lang="en-US" sz="1600" dirty="0" smtClean="0"/>
                    </a:p>
                  </a:txBody>
                  <a:tcPr anchor="ctr"/>
                </a:tc>
                <a:tc>
                  <a:txBody>
                    <a:bodyPr/>
                    <a:lstStyle/>
                    <a:p>
                      <a:pPr algn="ctr"/>
                      <a:r>
                        <a:rPr lang="sr-Latn-RS" sz="1600" dirty="0" smtClean="0"/>
                        <a:t>Time</a:t>
                      </a:r>
                      <a:endParaRPr lang="en-US" sz="1600" dirty="0">
                        <a:latin typeface="+mn-lt"/>
                      </a:endParaRPr>
                    </a:p>
                  </a:txBody>
                  <a:tcPr anchor="ctr"/>
                </a:tc>
                <a:tc>
                  <a:txBody>
                    <a:bodyPr/>
                    <a:lstStyle/>
                    <a:p>
                      <a:pPr algn="ctr"/>
                      <a:r>
                        <a:rPr lang="sr-Latn-RS" sz="1600" dirty="0" smtClean="0"/>
                        <a:t>Done</a:t>
                      </a:r>
                      <a:endParaRPr lang="en-US" sz="1600" dirty="0">
                        <a:latin typeface="+mn-lt"/>
                      </a:endParaRPr>
                    </a:p>
                  </a:txBody>
                  <a:tcPr anchor="ctr"/>
                </a:tc>
                <a:extLst>
                  <a:ext uri="{0D108BD9-81ED-4DB2-BD59-A6C34878D82A}">
                    <a16:rowId xmlns="" xmlns:a16="http://schemas.microsoft.com/office/drawing/2014/main" val="10000"/>
                  </a:ext>
                </a:extLst>
              </a:tr>
              <a:tr h="370840">
                <a:tc>
                  <a:txBody>
                    <a:bodyPr/>
                    <a:lstStyle/>
                    <a:p>
                      <a:pPr algn="ctr">
                        <a:lnSpc>
                          <a:spcPct val="90000"/>
                        </a:lnSpc>
                        <a:spcAft>
                          <a:spcPts val="0"/>
                        </a:spcAft>
                      </a:pPr>
                      <a:r>
                        <a:rPr lang="en-GB" sz="1600" dirty="0"/>
                        <a:t>7.1</a:t>
                      </a:r>
                      <a:endParaRPr lang="en-US" sz="1600" dirty="0">
                        <a:latin typeface="+mn-lt"/>
                        <a:ea typeface="Calibri"/>
                        <a:cs typeface="Arial"/>
                      </a:endParaRPr>
                    </a:p>
                  </a:txBody>
                  <a:tcPr marL="35560" marR="35560" marT="0" marB="0" anchor="ctr"/>
                </a:tc>
                <a:tc>
                  <a:txBody>
                    <a:bodyPr/>
                    <a:lstStyle/>
                    <a:p>
                      <a:pPr marL="54610">
                        <a:lnSpc>
                          <a:spcPct val="90000"/>
                        </a:lnSpc>
                        <a:spcAft>
                          <a:spcPts val="0"/>
                        </a:spcAft>
                        <a:tabLst>
                          <a:tab pos="144780" algn="l"/>
                        </a:tabLst>
                      </a:pPr>
                      <a:r>
                        <a:rPr lang="en-GB" sz="1600" dirty="0"/>
                        <a:t>Project </a:t>
                      </a:r>
                      <a:r>
                        <a:rPr lang="en-GB" sz="1600" dirty="0" smtClean="0"/>
                        <a:t>m</a:t>
                      </a:r>
                      <a:r>
                        <a:rPr lang="sr-Latn-RS" sz="1600" dirty="0" smtClean="0"/>
                        <a:t>a</a:t>
                      </a:r>
                      <a:r>
                        <a:rPr lang="en-GB" sz="1600" dirty="0" err="1" smtClean="0"/>
                        <a:t>nagement</a:t>
                      </a:r>
                      <a:r>
                        <a:rPr lang="en-GB" sz="1600" dirty="0" smtClean="0"/>
                        <a:t> meeting</a:t>
                      </a:r>
                      <a:endParaRPr lang="en-US" sz="1600" dirty="0">
                        <a:latin typeface="+mn-lt"/>
                        <a:ea typeface="Times New Roman"/>
                        <a:cs typeface="Arial"/>
                      </a:endParaRPr>
                    </a:p>
                  </a:txBody>
                  <a:tcPr marL="35560" marR="35560" marT="0" marB="0" anchor="ctr"/>
                </a:tc>
                <a:tc>
                  <a:txBody>
                    <a:bodyPr/>
                    <a:lstStyle/>
                    <a:p>
                      <a:pPr marL="252095" indent="-252095" algn="ctr">
                        <a:spcAft>
                          <a:spcPts val="0"/>
                        </a:spcAft>
                        <a:tabLst>
                          <a:tab pos="252095" algn="l"/>
                        </a:tabLst>
                      </a:pPr>
                      <a:endParaRPr lang="en-US" sz="1600" dirty="0">
                        <a:latin typeface="+mn-lt"/>
                        <a:ea typeface="Calibri"/>
                        <a:cs typeface="Arial"/>
                      </a:endParaRPr>
                    </a:p>
                  </a:txBody>
                  <a:tcPr marL="35560" marR="35560" marT="0" marB="0" anchor="ctr"/>
                </a:tc>
                <a:tc>
                  <a:txBody>
                    <a:bodyPr/>
                    <a:lstStyle/>
                    <a:p>
                      <a:pPr marL="252095" indent="-252095" algn="ctr">
                        <a:spcAft>
                          <a:spcPts val="0"/>
                        </a:spcAft>
                        <a:tabLst>
                          <a:tab pos="252095" algn="l"/>
                        </a:tabLst>
                      </a:pPr>
                      <a:endParaRPr lang="en-US" sz="1600" dirty="0">
                        <a:latin typeface="+mn-lt"/>
                        <a:ea typeface="Calibri"/>
                        <a:cs typeface="Arial"/>
                      </a:endParaRPr>
                    </a:p>
                  </a:txBody>
                  <a:tcPr marL="35560" marR="35560" marT="0" marB="0" anchor="ctr"/>
                </a:tc>
                <a:extLst>
                  <a:ext uri="{0D108BD9-81ED-4DB2-BD59-A6C34878D82A}">
                    <a16:rowId xmlns="" xmlns:a16="http://schemas.microsoft.com/office/drawing/2014/main" val="10001"/>
                  </a:ext>
                </a:extLst>
              </a:tr>
              <a:tr h="370840">
                <a:tc>
                  <a:txBody>
                    <a:bodyPr/>
                    <a:lstStyle/>
                    <a:p>
                      <a:pPr algn="ctr">
                        <a:lnSpc>
                          <a:spcPct val="90000"/>
                        </a:lnSpc>
                        <a:spcAft>
                          <a:spcPts val="0"/>
                        </a:spcAft>
                      </a:pPr>
                      <a:endParaRPr lang="en-US" sz="1600">
                        <a:latin typeface="+mn-lt"/>
                        <a:ea typeface="Calibri"/>
                        <a:cs typeface="Arial"/>
                      </a:endParaRPr>
                    </a:p>
                  </a:txBody>
                  <a:tcPr marL="35560" marR="35560" marT="0" marB="0" anchor="ctr"/>
                </a:tc>
                <a:tc>
                  <a:txBody>
                    <a:bodyPr/>
                    <a:lstStyle/>
                    <a:p>
                      <a:pPr marL="54610">
                        <a:lnSpc>
                          <a:spcPct val="90000"/>
                        </a:lnSpc>
                        <a:spcAft>
                          <a:spcPts val="0"/>
                        </a:spcAft>
                        <a:tabLst>
                          <a:tab pos="144780" algn="l"/>
                        </a:tabLst>
                      </a:pPr>
                      <a:r>
                        <a:rPr lang="sr-Latn-RS" sz="1600" dirty="0" smtClean="0"/>
                        <a:t>Minutes of the meeting - </a:t>
                      </a:r>
                      <a:r>
                        <a:rPr lang="sr-Latn-RS" sz="1600" kern="1200" baseline="0" noProof="0" dirty="0" smtClean="0"/>
                        <a:t>UB</a:t>
                      </a:r>
                      <a:r>
                        <a:rPr lang="sr-Latn-RS" sz="1600" noProof="0" dirty="0" smtClean="0"/>
                        <a:t> </a:t>
                      </a:r>
                      <a:r>
                        <a:rPr lang="en-GB" sz="1600" baseline="0" noProof="0" dirty="0" smtClean="0"/>
                        <a:t>in consultation </a:t>
                      </a:r>
                      <a:r>
                        <a:rPr lang="sr-Latn-RS" sz="1600" baseline="0" noProof="0" dirty="0" smtClean="0"/>
                        <a:t>with other partner institutions</a:t>
                      </a:r>
                      <a:r>
                        <a:rPr lang="sr-Latn-RS" sz="1600" dirty="0" smtClean="0"/>
                        <a:t> </a:t>
                      </a:r>
                      <a:endParaRPr lang="en-US" sz="1600" dirty="0">
                        <a:latin typeface="+mn-lt"/>
                        <a:ea typeface="Times New Roman"/>
                        <a:cs typeface="Arial"/>
                      </a:endParaRPr>
                    </a:p>
                  </a:txBody>
                  <a:tcPr marL="35560" marR="35560" marT="0" marB="0" anchor="ctr"/>
                </a:tc>
                <a:tc>
                  <a:txBody>
                    <a:bodyPr/>
                    <a:lstStyle/>
                    <a:p>
                      <a:pPr marL="54610" marR="0" indent="0" algn="ctr" defTabSz="914400" rtl="0" eaLnBrk="1" fontAlgn="auto" latinLnBrk="0" hangingPunct="1">
                        <a:lnSpc>
                          <a:spcPct val="90000"/>
                        </a:lnSpc>
                        <a:spcBef>
                          <a:spcPts val="0"/>
                        </a:spcBef>
                        <a:spcAft>
                          <a:spcPts val="0"/>
                        </a:spcAft>
                        <a:buClrTx/>
                        <a:buSzTx/>
                        <a:buFontTx/>
                        <a:buNone/>
                        <a:tabLst>
                          <a:tab pos="144780" algn="l"/>
                        </a:tabLst>
                        <a:defRPr/>
                      </a:pPr>
                      <a:r>
                        <a:rPr lang="sr-Latn-RS" sz="1600" dirty="0" smtClean="0"/>
                        <a:t>15.11.2019</a:t>
                      </a:r>
                      <a:endParaRPr lang="en-US" sz="1600" dirty="0" smtClean="0">
                        <a:latin typeface="+mn-lt"/>
                        <a:ea typeface="Times New Roman"/>
                        <a:cs typeface="Arial"/>
                      </a:endParaRPr>
                    </a:p>
                  </a:txBody>
                  <a:tcPr marL="35560" marR="35560" marT="0" marB="0" anchor="ctr"/>
                </a:tc>
                <a:tc>
                  <a:txBody>
                    <a:bodyPr/>
                    <a:lstStyle/>
                    <a:p>
                      <a:pPr marL="54610" algn="ctr">
                        <a:lnSpc>
                          <a:spcPct val="90000"/>
                        </a:lnSpc>
                        <a:spcAft>
                          <a:spcPts val="0"/>
                        </a:spcAft>
                        <a:tabLst>
                          <a:tab pos="144780" algn="l"/>
                        </a:tabLst>
                      </a:pPr>
                      <a:r>
                        <a:rPr lang="sr-Latn-RS" sz="1600" dirty="0" smtClean="0"/>
                        <a:t>done</a:t>
                      </a:r>
                      <a:endParaRPr lang="en-US" sz="1600" dirty="0">
                        <a:latin typeface="+mn-lt"/>
                        <a:ea typeface="Times New Roman"/>
                        <a:cs typeface="Arial"/>
                      </a:endParaRPr>
                    </a:p>
                  </a:txBody>
                  <a:tcPr marL="35560" marR="35560" marT="0" marB="0" anchor="ctr"/>
                </a:tc>
                <a:extLst>
                  <a:ext uri="{0D108BD9-81ED-4DB2-BD59-A6C34878D82A}">
                    <a16:rowId xmlns="" xmlns:a16="http://schemas.microsoft.com/office/drawing/2014/main" val="10002"/>
                  </a:ext>
                </a:extLst>
              </a:tr>
              <a:tr h="370840">
                <a:tc>
                  <a:txBody>
                    <a:bodyPr/>
                    <a:lstStyle/>
                    <a:p>
                      <a:pPr algn="ctr">
                        <a:lnSpc>
                          <a:spcPct val="90000"/>
                        </a:lnSpc>
                        <a:spcAft>
                          <a:spcPts val="0"/>
                        </a:spcAft>
                      </a:pPr>
                      <a:r>
                        <a:rPr lang="en-GB" sz="1600"/>
                        <a:t>7.2</a:t>
                      </a:r>
                      <a:endParaRPr lang="en-US" sz="1600">
                        <a:latin typeface="+mn-lt"/>
                        <a:ea typeface="Calibri"/>
                        <a:cs typeface="Arial"/>
                      </a:endParaRPr>
                    </a:p>
                  </a:txBody>
                  <a:tcPr marL="35560" marR="35560" marT="0" marB="0" anchor="ctr"/>
                </a:tc>
                <a:tc>
                  <a:txBody>
                    <a:bodyPr/>
                    <a:lstStyle/>
                    <a:p>
                      <a:pPr marL="54610">
                        <a:lnSpc>
                          <a:spcPct val="90000"/>
                        </a:lnSpc>
                        <a:spcAft>
                          <a:spcPts val="0"/>
                        </a:spcAft>
                        <a:tabLst>
                          <a:tab pos="144780" algn="l"/>
                        </a:tabLst>
                      </a:pPr>
                      <a:r>
                        <a:rPr lang="en-GB" sz="1600" dirty="0"/>
                        <a:t>Steering committee </a:t>
                      </a:r>
                      <a:r>
                        <a:rPr lang="en-GB" sz="1600" dirty="0" smtClean="0"/>
                        <a:t>meeting</a:t>
                      </a:r>
                      <a:endParaRPr lang="en-US" sz="1600" dirty="0">
                        <a:latin typeface="+mn-lt"/>
                        <a:ea typeface="Times New Roman"/>
                        <a:cs typeface="Arial"/>
                      </a:endParaRPr>
                    </a:p>
                  </a:txBody>
                  <a:tcPr marL="35560" marR="35560" marT="0" marB="0" anchor="ctr"/>
                </a:tc>
                <a:tc>
                  <a:txBody>
                    <a:bodyPr/>
                    <a:lstStyle/>
                    <a:p>
                      <a:pPr marL="54610" algn="ctr">
                        <a:lnSpc>
                          <a:spcPct val="90000"/>
                        </a:lnSpc>
                        <a:spcAft>
                          <a:spcPts val="0"/>
                        </a:spcAft>
                        <a:tabLst>
                          <a:tab pos="144780" algn="l"/>
                        </a:tabLst>
                      </a:pPr>
                      <a:endParaRPr lang="en-US" sz="1600" dirty="0">
                        <a:latin typeface="+mn-lt"/>
                        <a:ea typeface="Times New Roman"/>
                        <a:cs typeface="Arial"/>
                      </a:endParaRPr>
                    </a:p>
                  </a:txBody>
                  <a:tcPr marL="35560" marR="35560" marT="0" marB="0" anchor="ctr"/>
                </a:tc>
                <a:tc>
                  <a:txBody>
                    <a:bodyPr/>
                    <a:lstStyle/>
                    <a:p>
                      <a:pPr marL="54610" algn="ctr">
                        <a:lnSpc>
                          <a:spcPct val="90000"/>
                        </a:lnSpc>
                        <a:spcAft>
                          <a:spcPts val="0"/>
                        </a:spcAft>
                        <a:tabLst>
                          <a:tab pos="144780" algn="l"/>
                        </a:tabLst>
                      </a:pPr>
                      <a:endParaRPr lang="en-US" sz="1600" dirty="0">
                        <a:latin typeface="+mn-lt"/>
                        <a:ea typeface="Times New Roman"/>
                        <a:cs typeface="Arial"/>
                      </a:endParaRPr>
                    </a:p>
                  </a:txBody>
                  <a:tcPr marL="35560" marR="35560" marT="0" marB="0" anchor="ctr"/>
                </a:tc>
                <a:extLst>
                  <a:ext uri="{0D108BD9-81ED-4DB2-BD59-A6C34878D82A}">
                    <a16:rowId xmlns="" xmlns:a16="http://schemas.microsoft.com/office/drawing/2014/main" val="10003"/>
                  </a:ext>
                </a:extLst>
              </a:tr>
              <a:tr h="370840">
                <a:tc>
                  <a:txBody>
                    <a:bodyPr/>
                    <a:lstStyle/>
                    <a:p>
                      <a:pPr algn="ctr">
                        <a:lnSpc>
                          <a:spcPct val="90000"/>
                        </a:lnSpc>
                        <a:spcAft>
                          <a:spcPts val="0"/>
                        </a:spcAft>
                      </a:pPr>
                      <a:endParaRPr lang="en-US" sz="1600" dirty="0">
                        <a:latin typeface="+mn-lt"/>
                        <a:ea typeface="Calibri"/>
                        <a:cs typeface="Arial"/>
                      </a:endParaRPr>
                    </a:p>
                  </a:txBody>
                  <a:tcPr marL="35560" marR="35560" marT="0" marB="0" anchor="ctr"/>
                </a:tc>
                <a:tc>
                  <a:txBody>
                    <a:bodyPr/>
                    <a:lstStyle/>
                    <a:p>
                      <a:pPr marL="54610">
                        <a:lnSpc>
                          <a:spcPct val="90000"/>
                        </a:lnSpc>
                        <a:spcAft>
                          <a:spcPts val="0"/>
                        </a:spcAft>
                        <a:tabLst>
                          <a:tab pos="144780" algn="l"/>
                        </a:tabLst>
                      </a:pPr>
                      <a:r>
                        <a:rPr lang="sr-Latn-RS" sz="1600" dirty="0" smtClean="0"/>
                        <a:t>Minutes of the meeting - </a:t>
                      </a:r>
                      <a:r>
                        <a:rPr lang="sr-Latn-RS" sz="1600" kern="1200" baseline="0" noProof="0" dirty="0" smtClean="0"/>
                        <a:t>UB</a:t>
                      </a:r>
                      <a:r>
                        <a:rPr lang="sr-Latn-RS" sz="1600" noProof="0" dirty="0" smtClean="0"/>
                        <a:t> </a:t>
                      </a:r>
                      <a:r>
                        <a:rPr lang="en-GB" sz="1600" baseline="0" noProof="0" dirty="0" smtClean="0"/>
                        <a:t>in consultation </a:t>
                      </a:r>
                      <a:r>
                        <a:rPr lang="sr-Latn-RS" sz="1600" baseline="0" noProof="0" dirty="0" smtClean="0"/>
                        <a:t>with other partner institutions</a:t>
                      </a:r>
                      <a:r>
                        <a:rPr lang="sr-Latn-RS" sz="1600" dirty="0" smtClean="0"/>
                        <a:t> </a:t>
                      </a:r>
                      <a:endParaRPr lang="en-US" sz="1600" dirty="0">
                        <a:latin typeface="+mn-lt"/>
                        <a:ea typeface="Times New Roman"/>
                        <a:cs typeface="Arial"/>
                      </a:endParaRPr>
                    </a:p>
                  </a:txBody>
                  <a:tcPr marL="35560" marR="35560" marT="0" marB="0" anchor="ctr"/>
                </a:tc>
                <a:tc>
                  <a:txBody>
                    <a:bodyPr/>
                    <a:lstStyle/>
                    <a:p>
                      <a:pPr marL="54610" algn="ctr">
                        <a:lnSpc>
                          <a:spcPct val="90000"/>
                        </a:lnSpc>
                        <a:spcAft>
                          <a:spcPts val="0"/>
                        </a:spcAft>
                        <a:tabLst>
                          <a:tab pos="144780" algn="l"/>
                        </a:tabLst>
                      </a:pPr>
                      <a:r>
                        <a:rPr lang="sr-Latn-RS" sz="1600" dirty="0" smtClean="0"/>
                        <a:t>15.11.2019</a:t>
                      </a:r>
                      <a:endParaRPr lang="en-US" sz="1600" dirty="0">
                        <a:latin typeface="+mn-lt"/>
                        <a:ea typeface="Times New Roman"/>
                        <a:cs typeface="Arial"/>
                      </a:endParaRPr>
                    </a:p>
                  </a:txBody>
                  <a:tcPr marL="35560" marR="35560" marT="0" marB="0" anchor="ctr"/>
                </a:tc>
                <a:tc>
                  <a:txBody>
                    <a:bodyPr/>
                    <a:lstStyle/>
                    <a:p>
                      <a:pPr marL="54610" algn="ctr">
                        <a:lnSpc>
                          <a:spcPct val="90000"/>
                        </a:lnSpc>
                        <a:spcAft>
                          <a:spcPts val="0"/>
                        </a:spcAft>
                        <a:tabLst>
                          <a:tab pos="144780" algn="l"/>
                        </a:tabLst>
                      </a:pPr>
                      <a:r>
                        <a:rPr lang="sr-Latn-RS" sz="1600" dirty="0" smtClean="0"/>
                        <a:t>done</a:t>
                      </a:r>
                      <a:endParaRPr lang="en-US" sz="1600" dirty="0">
                        <a:latin typeface="+mn-lt"/>
                        <a:ea typeface="Times New Roman"/>
                        <a:cs typeface="Arial"/>
                      </a:endParaRPr>
                    </a:p>
                  </a:txBody>
                  <a:tcPr marL="35560" marR="35560" marT="0" marB="0" anchor="ctr"/>
                </a:tc>
                <a:extLst>
                  <a:ext uri="{0D108BD9-81ED-4DB2-BD59-A6C34878D82A}">
                    <a16:rowId xmlns="" xmlns:a16="http://schemas.microsoft.com/office/drawing/2014/main" val="10004"/>
                  </a:ext>
                </a:extLst>
              </a:tr>
              <a:tr h="370840">
                <a:tc>
                  <a:txBody>
                    <a:bodyPr/>
                    <a:lstStyle/>
                    <a:p>
                      <a:pPr algn="ctr">
                        <a:lnSpc>
                          <a:spcPct val="90000"/>
                        </a:lnSpc>
                        <a:spcAft>
                          <a:spcPts val="0"/>
                        </a:spcAft>
                      </a:pPr>
                      <a:r>
                        <a:rPr lang="en-GB" sz="1600" dirty="0"/>
                        <a:t>7.4</a:t>
                      </a:r>
                      <a:endParaRPr lang="en-US" sz="1600" dirty="0">
                        <a:latin typeface="+mn-lt"/>
                        <a:ea typeface="Calibri"/>
                        <a:cs typeface="Arial"/>
                      </a:endParaRPr>
                    </a:p>
                  </a:txBody>
                  <a:tcPr marL="35560" marR="35560" marT="0" marB="0" anchor="ctr"/>
                </a:tc>
                <a:tc>
                  <a:txBody>
                    <a:bodyPr/>
                    <a:lstStyle/>
                    <a:p>
                      <a:pPr marL="54610">
                        <a:lnSpc>
                          <a:spcPct val="90000"/>
                        </a:lnSpc>
                        <a:spcAft>
                          <a:spcPts val="0"/>
                        </a:spcAft>
                        <a:tabLst>
                          <a:tab pos="144780" algn="l"/>
                        </a:tabLst>
                      </a:pPr>
                      <a:r>
                        <a:rPr lang="en-GB" sz="1600" dirty="0"/>
                        <a:t>Day–to-day coordination of project activities</a:t>
                      </a:r>
                      <a:endParaRPr lang="en-US" sz="1600" dirty="0">
                        <a:latin typeface="+mn-lt"/>
                        <a:ea typeface="Times New Roman"/>
                        <a:cs typeface="Arial"/>
                      </a:endParaRPr>
                    </a:p>
                  </a:txBody>
                  <a:tcPr marL="35560" marR="35560" marT="0" marB="0" anchor="ctr"/>
                </a:tc>
                <a:tc>
                  <a:txBody>
                    <a:bodyPr/>
                    <a:lstStyle/>
                    <a:p>
                      <a:pPr marL="54610" algn="ctr">
                        <a:lnSpc>
                          <a:spcPct val="90000"/>
                        </a:lnSpc>
                        <a:spcAft>
                          <a:spcPts val="0"/>
                        </a:spcAft>
                        <a:tabLst>
                          <a:tab pos="144780" algn="l"/>
                        </a:tabLst>
                      </a:pPr>
                      <a:endParaRPr lang="en-US" sz="1600" dirty="0">
                        <a:latin typeface="+mn-lt"/>
                        <a:ea typeface="Times New Roman"/>
                        <a:cs typeface="Arial"/>
                      </a:endParaRPr>
                    </a:p>
                  </a:txBody>
                  <a:tcPr marL="35560" marR="35560" marT="0" marB="0" anchor="ctr"/>
                </a:tc>
                <a:tc>
                  <a:txBody>
                    <a:bodyPr/>
                    <a:lstStyle/>
                    <a:p>
                      <a:pPr marL="54610" algn="ctr">
                        <a:lnSpc>
                          <a:spcPct val="90000"/>
                        </a:lnSpc>
                        <a:spcAft>
                          <a:spcPts val="0"/>
                        </a:spcAft>
                        <a:tabLst>
                          <a:tab pos="144780" algn="l"/>
                        </a:tabLst>
                      </a:pPr>
                      <a:endParaRPr lang="en-US" sz="1600" dirty="0">
                        <a:latin typeface="+mn-lt"/>
                        <a:ea typeface="Times New Roman"/>
                        <a:cs typeface="Arial"/>
                      </a:endParaRPr>
                    </a:p>
                  </a:txBody>
                  <a:tcPr marL="35560" marR="35560" marT="0" marB="0" anchor="ctr"/>
                </a:tc>
                <a:extLst>
                  <a:ext uri="{0D108BD9-81ED-4DB2-BD59-A6C34878D82A}">
                    <a16:rowId xmlns="" xmlns:a16="http://schemas.microsoft.com/office/drawing/2014/main" val="10005"/>
                  </a:ext>
                </a:extLst>
              </a:tr>
              <a:tr h="370840">
                <a:tc>
                  <a:txBody>
                    <a:bodyPr/>
                    <a:lstStyle/>
                    <a:p>
                      <a:pPr algn="ctr">
                        <a:lnSpc>
                          <a:spcPct val="90000"/>
                        </a:lnSpc>
                        <a:spcAft>
                          <a:spcPts val="0"/>
                        </a:spcAft>
                      </a:pPr>
                      <a:endParaRPr lang="en-US" sz="1600" dirty="0">
                        <a:latin typeface="+mn-lt"/>
                        <a:ea typeface="Calibri"/>
                        <a:cs typeface="Arial"/>
                      </a:endParaRPr>
                    </a:p>
                  </a:txBody>
                  <a:tcPr marL="35560" marR="35560" marT="0" marB="0" anchor="ctr"/>
                </a:tc>
                <a:tc>
                  <a:txBody>
                    <a:bodyPr/>
                    <a:lstStyle/>
                    <a:p>
                      <a:pPr marL="54610">
                        <a:lnSpc>
                          <a:spcPct val="90000"/>
                        </a:lnSpc>
                        <a:spcAft>
                          <a:spcPts val="0"/>
                        </a:spcAft>
                        <a:tabLst>
                          <a:tab pos="144780" algn="l"/>
                        </a:tabLst>
                      </a:pPr>
                      <a:r>
                        <a:rPr lang="sr-Latn-RS" sz="1600" dirty="0" smtClean="0"/>
                        <a:t>Report of day-to-day coordination - </a:t>
                      </a:r>
                      <a:r>
                        <a:rPr lang="sr-Latn-RS" sz="1600" kern="1200" baseline="0" noProof="0" dirty="0" smtClean="0"/>
                        <a:t>UB</a:t>
                      </a:r>
                      <a:r>
                        <a:rPr lang="sr-Latn-RS" sz="1600" noProof="0" dirty="0" smtClean="0"/>
                        <a:t> </a:t>
                      </a:r>
                      <a:r>
                        <a:rPr lang="en-GB" sz="1600" baseline="0" noProof="0" dirty="0" smtClean="0"/>
                        <a:t>in consultation </a:t>
                      </a:r>
                      <a:r>
                        <a:rPr lang="sr-Latn-RS" sz="1600" baseline="0" noProof="0" dirty="0" smtClean="0"/>
                        <a:t>with other partner institutions</a:t>
                      </a:r>
                      <a:r>
                        <a:rPr lang="sr-Latn-RS" sz="1600" dirty="0" smtClean="0"/>
                        <a:t> </a:t>
                      </a:r>
                      <a:endParaRPr lang="en-US" sz="1600" dirty="0">
                        <a:latin typeface="+mn-lt"/>
                        <a:ea typeface="Times New Roman"/>
                        <a:cs typeface="Arial"/>
                      </a:endParaRPr>
                    </a:p>
                  </a:txBody>
                  <a:tcPr marL="35560" marR="35560" marT="0" marB="0" anchor="ctr"/>
                </a:tc>
                <a:tc>
                  <a:txBody>
                    <a:bodyPr/>
                    <a:lstStyle/>
                    <a:p>
                      <a:pPr marL="54610" algn="ctr">
                        <a:lnSpc>
                          <a:spcPct val="90000"/>
                        </a:lnSpc>
                        <a:spcAft>
                          <a:spcPts val="0"/>
                        </a:spcAft>
                        <a:tabLst>
                          <a:tab pos="144780" algn="l"/>
                        </a:tabLst>
                      </a:pPr>
                      <a:r>
                        <a:rPr lang="sr-Latn-RS" sz="1600" dirty="0" smtClean="0"/>
                        <a:t>15.11.2019</a:t>
                      </a:r>
                      <a:endParaRPr lang="en-US" sz="1600" dirty="0">
                        <a:latin typeface="+mn-lt"/>
                        <a:ea typeface="Times New Roman"/>
                        <a:cs typeface="Arial"/>
                      </a:endParaRPr>
                    </a:p>
                  </a:txBody>
                  <a:tcPr marL="35560" marR="35560" marT="0" marB="0" anchor="ctr"/>
                </a:tc>
                <a:tc>
                  <a:txBody>
                    <a:bodyPr/>
                    <a:lstStyle/>
                    <a:p>
                      <a:pPr marL="54610" algn="ctr">
                        <a:lnSpc>
                          <a:spcPct val="90000"/>
                        </a:lnSpc>
                        <a:spcAft>
                          <a:spcPts val="0"/>
                        </a:spcAft>
                        <a:tabLst>
                          <a:tab pos="144780" algn="l"/>
                        </a:tabLst>
                      </a:pPr>
                      <a:r>
                        <a:rPr lang="sr-Latn-RS" sz="1600" dirty="0" smtClean="0"/>
                        <a:t>done</a:t>
                      </a:r>
                      <a:endParaRPr lang="en-US" sz="1600" dirty="0">
                        <a:latin typeface="+mn-lt"/>
                        <a:ea typeface="Times New Roman"/>
                        <a:cs typeface="Arial"/>
                      </a:endParaRPr>
                    </a:p>
                  </a:txBody>
                  <a:tcPr marL="35560" marR="35560" marT="0" marB="0" anchor="ctr"/>
                </a:tc>
                <a:extLst>
                  <a:ext uri="{0D108BD9-81ED-4DB2-BD59-A6C34878D82A}">
                    <a16:rowId xmlns="" xmlns:a16="http://schemas.microsoft.com/office/drawing/2014/main" val="10006"/>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993045" y="2204037"/>
            <a:ext cx="9991630" cy="2961728"/>
          </a:xfrm>
        </p:spPr>
        <p:txBody>
          <a:bodyPr/>
          <a:lstStyle/>
          <a:p>
            <a:pPr>
              <a:buNone/>
            </a:pPr>
            <a:r>
              <a:rPr lang="en-GB" sz="2000" dirty="0" smtClean="0"/>
              <a:t>After realization of </a:t>
            </a:r>
            <a:r>
              <a:rPr lang="sr-Latn-RS" sz="2000" dirty="0" smtClean="0"/>
              <a:t>PMU and SC meeting  in May 2019</a:t>
            </a:r>
            <a:r>
              <a:rPr lang="en-GB" sz="2000" dirty="0" smtClean="0"/>
              <a:t>, we start</a:t>
            </a:r>
            <a:r>
              <a:rPr lang="sr-Latn-RS" sz="2000" dirty="0" smtClean="0"/>
              <a:t>ed</a:t>
            </a:r>
            <a:r>
              <a:rPr lang="en-GB" sz="2000" dirty="0" smtClean="0"/>
              <a:t>  to prepare documentation for the </a:t>
            </a:r>
            <a:r>
              <a:rPr lang="en-US" sz="2000" dirty="0"/>
              <a:t>1</a:t>
            </a:r>
            <a:r>
              <a:rPr lang="en-US" sz="2000" baseline="30000" dirty="0"/>
              <a:t>st</a:t>
            </a:r>
            <a:r>
              <a:rPr lang="sr-Latn-RS" sz="2000" dirty="0" smtClean="0"/>
              <a:t> installment</a:t>
            </a:r>
            <a:r>
              <a:rPr lang="sr-Latn-RS" sz="2000" dirty="0"/>
              <a:t> </a:t>
            </a:r>
            <a:r>
              <a:rPr lang="sr-Latn-RS" sz="2000" dirty="0" smtClean="0"/>
              <a:t>reques</a:t>
            </a:r>
            <a:r>
              <a:rPr lang="en-GB" sz="2000" dirty="0" smtClean="0"/>
              <a:t>t.</a:t>
            </a:r>
          </a:p>
          <a:p>
            <a:pPr>
              <a:buNone/>
            </a:pPr>
            <a:r>
              <a:rPr lang="en-GB" sz="2000" dirty="0" smtClean="0"/>
              <a:t>Agreement on the </a:t>
            </a:r>
            <a:r>
              <a:rPr lang="en-US" sz="2000" dirty="0" smtClean="0"/>
              <a:t>request for amendment due to the changes in partnership we </a:t>
            </a:r>
            <a:r>
              <a:rPr lang="en-US" sz="2000" dirty="0"/>
              <a:t>received from EACEA on </a:t>
            </a:r>
            <a:r>
              <a:rPr lang="en-US" sz="2000" dirty="0" smtClean="0"/>
              <a:t>16.06.2019 and then we started to transfer</a:t>
            </a:r>
            <a:r>
              <a:rPr lang="en-GB" sz="2000" dirty="0" smtClean="0"/>
              <a:t> </a:t>
            </a:r>
            <a:r>
              <a:rPr lang="en-US" sz="2000" dirty="0"/>
              <a:t>1</a:t>
            </a:r>
            <a:r>
              <a:rPr lang="en-US" sz="2000" baseline="30000" dirty="0"/>
              <a:t>st</a:t>
            </a:r>
            <a:r>
              <a:rPr lang="en-US" sz="2000" dirty="0"/>
              <a:t> instalment of first </a:t>
            </a:r>
            <a:r>
              <a:rPr lang="en-US" sz="2000" dirty="0" smtClean="0"/>
              <a:t>pre-financing</a:t>
            </a:r>
            <a:r>
              <a:rPr lang="en-GB" sz="2000" dirty="0"/>
              <a:t> </a:t>
            </a:r>
            <a:r>
              <a:rPr lang="en-GB" sz="2000" dirty="0" smtClean="0"/>
              <a:t>to </a:t>
            </a:r>
            <a:r>
              <a:rPr lang="en-GB" sz="2000" dirty="0"/>
              <a:t>the </a:t>
            </a:r>
            <a:r>
              <a:rPr lang="en-GB" sz="2000" dirty="0" smtClean="0"/>
              <a:t>beneficiary</a:t>
            </a:r>
            <a:r>
              <a:rPr lang="en-US" sz="2000" dirty="0" smtClean="0"/>
              <a:t>.</a:t>
            </a:r>
          </a:p>
          <a:p>
            <a:pPr algn="just">
              <a:buNone/>
            </a:pPr>
            <a:r>
              <a:rPr lang="en-US" sz="2000" dirty="0" smtClean="0"/>
              <a:t>We received signed First instalment requests from all partners on the project at the beginning of  July, while the funds are transferred by the end of July (except for the Ss. Cyril and Methodius University in Skopje).</a:t>
            </a:r>
          </a:p>
          <a:p>
            <a:pPr>
              <a:buNone/>
            </a:pPr>
            <a:endParaRPr lang="sr-Latn-RS" sz="2000"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2574" y="2434440"/>
            <a:ext cx="10515600" cy="2303815"/>
          </a:xfrm>
        </p:spPr>
        <p:txBody>
          <a:bodyPr/>
          <a:lstStyle/>
          <a:p>
            <a:pPr algn="just"/>
            <a:r>
              <a:rPr lang="en-GB" sz="2000" dirty="0" smtClean="0"/>
              <a:t>At </a:t>
            </a:r>
            <a:r>
              <a:rPr lang="en-GB" sz="2000" dirty="0"/>
              <a:t>the end of June and beginning of July 2019, we submitted requests for the </a:t>
            </a:r>
            <a:r>
              <a:rPr lang="en-GB" sz="2000" dirty="0" smtClean="0"/>
              <a:t>launching  a </a:t>
            </a:r>
            <a:r>
              <a:rPr lang="en-GB" sz="2000" dirty="0"/>
              <a:t>public procurement procedure for </a:t>
            </a:r>
            <a:r>
              <a:rPr lang="en-GB" sz="2000" dirty="0" smtClean="0"/>
              <a:t>website </a:t>
            </a:r>
            <a:r>
              <a:rPr lang="en-GB" sz="2000" dirty="0"/>
              <a:t>development, procurement of equipment and promotional material.</a:t>
            </a:r>
            <a:endParaRPr lang="sr-Latn-RS" sz="2000" dirty="0" smtClean="0"/>
          </a:p>
          <a:p>
            <a:pPr algn="just"/>
            <a:r>
              <a:rPr lang="en-GB" sz="2000" dirty="0" smtClean="0"/>
              <a:t>Public </a:t>
            </a:r>
            <a:r>
              <a:rPr lang="en-GB" sz="2000" dirty="0"/>
              <a:t>procurement </a:t>
            </a:r>
            <a:r>
              <a:rPr lang="en-GB" sz="2000" dirty="0" smtClean="0"/>
              <a:t>for </a:t>
            </a:r>
            <a:r>
              <a:rPr lang="en-GB" sz="2000" dirty="0"/>
              <a:t>the design and development of the website was opened in </a:t>
            </a:r>
            <a:r>
              <a:rPr lang="en-GB" sz="2000" dirty="0" smtClean="0"/>
              <a:t>July, and </a:t>
            </a:r>
            <a:r>
              <a:rPr lang="en-GB" sz="2000" dirty="0"/>
              <a:t>the contract was concluded at the end of July. Since the beginning of September, the SETOF project website </a:t>
            </a:r>
            <a:r>
              <a:rPr lang="en-GB" sz="2000" u="sng" dirty="0" smtClean="0"/>
              <a:t>www.setof</a:t>
            </a:r>
            <a:r>
              <a:rPr lang="sr-Latn-RS" sz="2000" u="sng" dirty="0" smtClean="0"/>
              <a:t>.</a:t>
            </a:r>
            <a:r>
              <a:rPr lang="en-GB" sz="2000" u="sng" dirty="0" smtClean="0"/>
              <a:t>org </a:t>
            </a:r>
            <a:r>
              <a:rPr lang="en-GB" sz="2000" dirty="0" smtClean="0"/>
              <a:t>is up and running</a:t>
            </a:r>
            <a:r>
              <a:rPr lang="en-US" sz="2000" dirty="0" smtClean="0"/>
              <a:t>. </a:t>
            </a:r>
            <a:r>
              <a:rPr lang="en-GB" sz="2000" dirty="0"/>
              <a:t>The process of the other two public procurements was interrupted in August due to </a:t>
            </a:r>
            <a:r>
              <a:rPr lang="en-GB" sz="2000" dirty="0" smtClean="0"/>
              <a:t>holiday.</a:t>
            </a:r>
            <a:endParaRPr lang="en-US"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7831" y="2045550"/>
            <a:ext cx="10536226" cy="2989588"/>
          </a:xfrm>
        </p:spPr>
        <p:txBody>
          <a:bodyPr/>
          <a:lstStyle/>
          <a:p>
            <a:r>
              <a:rPr lang="en-GB" sz="1900" dirty="0" smtClean="0"/>
              <a:t>The </a:t>
            </a:r>
            <a:r>
              <a:rPr lang="en-GB" sz="1900" dirty="0"/>
              <a:t>process continued in September, but the </a:t>
            </a:r>
            <a:r>
              <a:rPr lang="en-GB" sz="1900" dirty="0" smtClean="0"/>
              <a:t>joint procurement </a:t>
            </a:r>
            <a:r>
              <a:rPr lang="en-GB" sz="1900" dirty="0"/>
              <a:t>of equipment for universities in Serbia has not yet begun. There were problems with changing the equipment </a:t>
            </a:r>
            <a:r>
              <a:rPr lang="en-GB" sz="1900" dirty="0" smtClean="0"/>
              <a:t>specification.</a:t>
            </a:r>
            <a:endParaRPr lang="sr-Latn-RS" sz="1900" dirty="0" smtClean="0"/>
          </a:p>
          <a:p>
            <a:r>
              <a:rPr lang="en-GB" sz="1900" dirty="0"/>
              <a:t>In addition, there was a problem in launching a </a:t>
            </a:r>
            <a:r>
              <a:rPr lang="en-GB" sz="1900" dirty="0" smtClean="0"/>
              <a:t>joint public </a:t>
            </a:r>
            <a:r>
              <a:rPr lang="en-GB" sz="1900" dirty="0"/>
              <a:t>procurement for equipment for universities in Bosnia and Herzegovina. According to the law of </a:t>
            </a:r>
            <a:r>
              <a:rPr lang="en-GB" sz="1900" dirty="0" smtClean="0"/>
              <a:t>B</a:t>
            </a:r>
            <a:r>
              <a:rPr lang="sr-Latn-RS" sz="1900" dirty="0" smtClean="0"/>
              <a:t>&amp;</a:t>
            </a:r>
            <a:r>
              <a:rPr lang="en-GB" sz="1900" dirty="0" smtClean="0"/>
              <a:t>H </a:t>
            </a:r>
            <a:r>
              <a:rPr lang="en-GB" sz="1900" dirty="0"/>
              <a:t>for public procurement, the necessary funds </a:t>
            </a:r>
            <a:r>
              <a:rPr lang="sr-Latn-RS" sz="1900" dirty="0" smtClean="0"/>
              <a:t>have to be in</a:t>
            </a:r>
            <a:r>
              <a:rPr lang="en-GB" sz="1900" dirty="0" smtClean="0"/>
              <a:t> </a:t>
            </a:r>
            <a:r>
              <a:rPr lang="en-GB" sz="1900" dirty="0"/>
              <a:t>the university account. As this is </a:t>
            </a:r>
            <a:r>
              <a:rPr lang="en-GB" sz="1900" dirty="0" smtClean="0"/>
              <a:t>not defined</a:t>
            </a:r>
            <a:r>
              <a:rPr lang="sr-Latn-RS" sz="1900" dirty="0" smtClean="0"/>
              <a:t> on that way in </a:t>
            </a:r>
            <a:r>
              <a:rPr lang="en-GB" sz="1900" dirty="0" smtClean="0"/>
              <a:t>the </a:t>
            </a:r>
            <a:r>
              <a:rPr lang="en-GB" sz="1900" dirty="0"/>
              <a:t>PA, </a:t>
            </a:r>
            <a:r>
              <a:rPr lang="sr-Latn-RS" sz="1900" dirty="0" smtClean="0"/>
              <a:t>it is neccessary to </a:t>
            </a:r>
            <a:r>
              <a:rPr lang="en-GB" sz="1900" dirty="0" smtClean="0"/>
              <a:t>signed</a:t>
            </a:r>
            <a:r>
              <a:rPr lang="sr-Latn-RS" sz="1900" dirty="0" smtClean="0"/>
              <a:t> </a:t>
            </a:r>
            <a:r>
              <a:rPr lang="en-GB" sz="1900" dirty="0" smtClean="0"/>
              <a:t>annexes </a:t>
            </a:r>
            <a:r>
              <a:rPr lang="en-GB" sz="1900" dirty="0"/>
              <a:t>to the agreement between UB and UBL and </a:t>
            </a:r>
            <a:r>
              <a:rPr lang="en-GB" sz="1900" dirty="0" smtClean="0"/>
              <a:t>UNS</a:t>
            </a:r>
            <a:r>
              <a:rPr lang="sr-Latn-RS" sz="1900" dirty="0" smtClean="0"/>
              <a:t>A</a:t>
            </a:r>
            <a:r>
              <a:rPr lang="en-GB" sz="1900" dirty="0" smtClean="0"/>
              <a:t>. </a:t>
            </a:r>
            <a:r>
              <a:rPr lang="en-GB" sz="1900" dirty="0"/>
              <a:t>The procedure is ongoing</a:t>
            </a:r>
            <a:r>
              <a:rPr lang="en-GB" sz="1900" dirty="0" smtClean="0"/>
              <a:t>.</a:t>
            </a:r>
            <a:r>
              <a:rPr lang="sr-Latn-RS" sz="1900" dirty="0" smtClean="0"/>
              <a:t> </a:t>
            </a:r>
          </a:p>
          <a:p>
            <a:r>
              <a:rPr lang="en-GB" sz="1900" dirty="0" smtClean="0"/>
              <a:t>Due </a:t>
            </a:r>
            <a:r>
              <a:rPr lang="en-GB" sz="1900" dirty="0"/>
              <a:t>to </a:t>
            </a:r>
            <a:r>
              <a:rPr lang="en-GB" sz="1900" dirty="0" smtClean="0"/>
              <a:t>the insufficient promptness of </a:t>
            </a:r>
            <a:r>
              <a:rPr lang="en-GB" sz="1900" dirty="0"/>
              <a:t>the UB Rectorate, the public procurement procedure for promotional material has not yet been initiated.</a:t>
            </a:r>
            <a:endParaRPr lang="en-US" sz="1900" dirty="0" smtClean="0"/>
          </a:p>
          <a:p>
            <a:pPr>
              <a:buNone/>
            </a:pPr>
            <a:endParaRPr lang="en-US" sz="1900" dirty="0" smtClean="0"/>
          </a:p>
          <a:p>
            <a:endParaRPr lang="sr-Latn-RS" sz="1900" dirty="0" smtClean="0"/>
          </a:p>
          <a:p>
            <a:endParaRPr lang="en-US" sz="19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004454" y="1493116"/>
            <a:ext cx="10003971" cy="2532619"/>
          </a:xfrm>
        </p:spPr>
        <p:txBody>
          <a:bodyPr/>
          <a:lstStyle/>
          <a:p>
            <a:r>
              <a:rPr lang="sr-Latn-RS" sz="2000" dirty="0" smtClean="0"/>
              <a:t>In the period from September </a:t>
            </a:r>
            <a:r>
              <a:rPr lang="en-US" sz="2000" dirty="0" smtClean="0"/>
              <a:t>30 to </a:t>
            </a:r>
            <a:r>
              <a:rPr lang="en-US" sz="2000" dirty="0" err="1" smtClean="0"/>
              <a:t>Octobar</a:t>
            </a:r>
            <a:r>
              <a:rPr lang="en-US" sz="2000" dirty="0" smtClean="0"/>
              <a:t> 1 </a:t>
            </a:r>
            <a:r>
              <a:rPr lang="en-GB" sz="2000" dirty="0" smtClean="0"/>
              <a:t>Workshop on Bache</a:t>
            </a:r>
            <a:r>
              <a:rPr lang="sr-Latn-RS" sz="2000" dirty="0" smtClean="0"/>
              <a:t>lor </a:t>
            </a:r>
            <a:r>
              <a:rPr lang="en-GB" sz="2000" dirty="0" smtClean="0"/>
              <a:t>and master curricula </a:t>
            </a:r>
            <a:r>
              <a:rPr lang="en-US" sz="2000" dirty="0"/>
              <a:t>was organized </a:t>
            </a:r>
            <a:r>
              <a:rPr lang="en-GB" sz="2000" dirty="0" smtClean="0"/>
              <a:t>in EU at University </a:t>
            </a:r>
            <a:r>
              <a:rPr lang="en-GB" sz="2000" dirty="0" err="1" smtClean="0"/>
              <a:t>Mediterranea</a:t>
            </a:r>
            <a:r>
              <a:rPr lang="en-GB" sz="2000" dirty="0" smtClean="0"/>
              <a:t> in Reggio Calabria, Italy.</a:t>
            </a:r>
            <a:endParaRPr lang="en-US" sz="2000" dirty="0" smtClean="0"/>
          </a:p>
          <a:p>
            <a:r>
              <a:rPr lang="en-GB" sz="2000" dirty="0" smtClean="0"/>
              <a:t>Due </a:t>
            </a:r>
            <a:r>
              <a:rPr lang="en-GB" sz="2000" dirty="0"/>
              <a:t>to obtaining approval for partnership replacement in June, the Quality Assurance Committee meeting could not be held in May when PMU and SC meetings were held.</a:t>
            </a:r>
            <a:endParaRPr lang="en-US" sz="2000" dirty="0" smtClean="0"/>
          </a:p>
          <a:p>
            <a:r>
              <a:rPr lang="en-GB" sz="2000" dirty="0" smtClean="0"/>
              <a:t>1</a:t>
            </a:r>
            <a:r>
              <a:rPr lang="en-GB" sz="2000" baseline="30000" dirty="0" smtClean="0"/>
              <a:t>st</a:t>
            </a:r>
            <a:r>
              <a:rPr lang="en-GB" sz="2000" dirty="0" smtClean="0"/>
              <a:t> Quality assurance </a:t>
            </a:r>
            <a:r>
              <a:rPr lang="en-GB" sz="2000" dirty="0"/>
              <a:t>C</a:t>
            </a:r>
            <a:r>
              <a:rPr lang="en-GB" sz="2000" dirty="0" smtClean="0"/>
              <a:t>ommittee meeting was hold </a:t>
            </a:r>
            <a:r>
              <a:rPr lang="sr-Latn-RS" sz="2000" dirty="0" smtClean="0"/>
              <a:t>o</a:t>
            </a:r>
            <a:r>
              <a:rPr lang="en-GB" sz="2000" dirty="0" smtClean="0"/>
              <a:t>n October 2 2019 at University </a:t>
            </a:r>
            <a:r>
              <a:rPr lang="en-GB" sz="2000" dirty="0" err="1" smtClean="0"/>
              <a:t>Mediterranea</a:t>
            </a:r>
            <a:r>
              <a:rPr lang="en-GB" sz="2000" dirty="0" smtClean="0"/>
              <a:t> in Reggio Calabria  who is a leader WP4 Quality plan</a:t>
            </a:r>
            <a:r>
              <a:rPr lang="sr-Latn-RS" sz="2000" dirty="0" smtClean="0"/>
              <a:t>.</a:t>
            </a:r>
            <a:endParaRPr lang="en-US" sz="2000" dirty="0" smtClean="0"/>
          </a:p>
          <a:p>
            <a:endParaRPr lang="en-US" sz="2000" dirty="0"/>
          </a:p>
        </p:txBody>
      </p:sp>
      <p:pic>
        <p:nvPicPr>
          <p:cNvPr id="8" name="Picture 3" descr="H:\ERASMUS I god\za sajt\SETOF za sajt\slike koje se stavljaju u galeriju\Workshop on bachelor and master curricula best practices in EU, Reggio Calabria, Italy, 2019\IMG_20190930_130641.jpg"/>
          <p:cNvPicPr>
            <a:picLocks noChangeAspect="1" noChangeArrowheads="1"/>
          </p:cNvPicPr>
          <p:nvPr/>
        </p:nvPicPr>
        <p:blipFill>
          <a:blip r:embed="rId3" cstate="print"/>
          <a:srcRect/>
          <a:stretch>
            <a:fillRect/>
          </a:stretch>
        </p:blipFill>
        <p:spPr bwMode="auto">
          <a:xfrm>
            <a:off x="5271692" y="3847605"/>
            <a:ext cx="3826147" cy="2417295"/>
          </a:xfrm>
          <a:prstGeom prst="rect">
            <a:avLst/>
          </a:prstGeom>
          <a:noFill/>
        </p:spPr>
      </p:pic>
      <p:pic>
        <p:nvPicPr>
          <p:cNvPr id="3" name="Picture 2" descr="H:\ERASMUS I god\meetings\events Italy\za sajt\workshop\foto workshop\DSC03278.JPG"/>
          <p:cNvPicPr>
            <a:picLocks noChangeAspect="1" noChangeArrowheads="1"/>
          </p:cNvPicPr>
          <p:nvPr/>
        </p:nvPicPr>
        <p:blipFill>
          <a:blip r:embed="rId4" cstate="print"/>
          <a:srcRect l="9551" t="11019" r="7795" b="15799"/>
          <a:stretch>
            <a:fillRect/>
          </a:stretch>
        </p:blipFill>
        <p:spPr bwMode="auto">
          <a:xfrm>
            <a:off x="1490282" y="3853040"/>
            <a:ext cx="3604232" cy="2393381"/>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6168" y="1923803"/>
            <a:ext cx="10515600" cy="4476998"/>
          </a:xfrm>
        </p:spPr>
        <p:txBody>
          <a:bodyPr/>
          <a:lstStyle/>
          <a:p>
            <a:pPr>
              <a:spcBef>
                <a:spcPts val="300"/>
              </a:spcBef>
            </a:pPr>
            <a:r>
              <a:rPr lang="en-GB" sz="2000" dirty="0"/>
              <a:t>Workshop on bachelor and master </a:t>
            </a:r>
            <a:r>
              <a:rPr lang="en-GB" sz="2000" dirty="0" smtClean="0"/>
              <a:t>curricula was </a:t>
            </a:r>
            <a:r>
              <a:rPr lang="en-GB" sz="2000" dirty="0"/>
              <a:t>organized </a:t>
            </a:r>
            <a:r>
              <a:rPr lang="en-GB" sz="2000" dirty="0" smtClean="0"/>
              <a:t> </a:t>
            </a:r>
            <a:r>
              <a:rPr lang="en-GB" sz="2000" dirty="0"/>
              <a:t>on October 28 to 29 </a:t>
            </a:r>
            <a:r>
              <a:rPr lang="en-GB" sz="2000" dirty="0" smtClean="0"/>
              <a:t>2019 at the University Ss. Cyril and Methodius in Skopje. At the workshop </a:t>
            </a:r>
            <a:r>
              <a:rPr lang="en-US" sz="2000" dirty="0" smtClean="0"/>
              <a:t>professors from Faculty of Forestry UNSCM presented their curricula and syllabuses in field of soil erosion and prevention of torrential floods as well as examples of erosion and torrential floods control in practice.</a:t>
            </a:r>
          </a:p>
          <a:p>
            <a:pPr>
              <a:spcBef>
                <a:spcPts val="300"/>
              </a:spcBef>
              <a:buNone/>
            </a:pPr>
            <a:endParaRPr lang="en-US" sz="2000" dirty="0"/>
          </a:p>
        </p:txBody>
      </p:sp>
      <p:pic>
        <p:nvPicPr>
          <p:cNvPr id="4" name="Picture 2" descr="H:\ERASMUS I god\za sajt\Skoplje za sajt\Skoplje za sajt\Slike\08.jpg"/>
          <p:cNvPicPr>
            <a:picLocks noChangeAspect="1" noChangeArrowheads="1"/>
          </p:cNvPicPr>
          <p:nvPr/>
        </p:nvPicPr>
        <p:blipFill>
          <a:blip r:embed="rId3" cstate="print"/>
          <a:srcRect/>
          <a:stretch>
            <a:fillRect/>
          </a:stretch>
        </p:blipFill>
        <p:spPr bwMode="auto">
          <a:xfrm>
            <a:off x="5676403" y="3420095"/>
            <a:ext cx="3877869" cy="2491532"/>
          </a:xfrm>
          <a:prstGeom prst="rect">
            <a:avLst/>
          </a:prstGeom>
          <a:noFill/>
        </p:spPr>
      </p:pic>
      <p:pic>
        <p:nvPicPr>
          <p:cNvPr id="20482" name="Picture 2" descr="https://www.setof.org/wp-content/uploads/2019/11/SETOF-gallery-8-img-18.jpg"/>
          <p:cNvPicPr>
            <a:picLocks noChangeAspect="1" noChangeArrowheads="1"/>
          </p:cNvPicPr>
          <p:nvPr/>
        </p:nvPicPr>
        <p:blipFill>
          <a:blip r:embed="rId4" cstate="print"/>
          <a:srcRect t="2690" b="25674"/>
          <a:stretch>
            <a:fillRect/>
          </a:stretch>
        </p:blipFill>
        <p:spPr bwMode="auto">
          <a:xfrm>
            <a:off x="999468" y="3443844"/>
            <a:ext cx="4553237" cy="2446317"/>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7300" y="2172979"/>
            <a:ext cx="10115550" cy="2731531"/>
          </a:xfrm>
        </p:spPr>
        <p:txBody>
          <a:bodyPr/>
          <a:lstStyle/>
          <a:p>
            <a:pPr algn="just" fontAlgn="t"/>
            <a:r>
              <a:rPr lang="en-GB" sz="2000" dirty="0" smtClean="0"/>
              <a:t>Representatives </a:t>
            </a:r>
            <a:r>
              <a:rPr lang="en-GB" sz="2000" dirty="0"/>
              <a:t>of the coordinator and partner country in the project consortium participated in the Regional Cluster Meeting on CBHE projects' Impact in the Western Balkans in Durres (Albania) on the 22nd and 23rd of October.</a:t>
            </a:r>
          </a:p>
          <a:p>
            <a:endParaRPr lang="sr-Latn-RS" sz="2000" dirty="0" smtClean="0"/>
          </a:p>
          <a:p>
            <a:pPr algn="just"/>
            <a:r>
              <a:rPr lang="sr-Latn-RS" sz="2000" dirty="0" smtClean="0"/>
              <a:t>A Claster meeting</a:t>
            </a:r>
            <a:r>
              <a:rPr lang="en-US" sz="2000" dirty="0" smtClean="0"/>
              <a:t> of CBHE curriculum development projects involving partners from Bosnia and Herzegovina</a:t>
            </a:r>
            <a:r>
              <a:rPr lang="sr-Latn-RS" sz="2000" dirty="0" smtClean="0"/>
              <a:t> will be held at University in Banja Luka</a:t>
            </a:r>
            <a:r>
              <a:rPr lang="en-GB" sz="2000" dirty="0" smtClean="0"/>
              <a:t>, where the </a:t>
            </a:r>
            <a:r>
              <a:rPr lang="sr-Latn-RS" sz="2000" dirty="0" smtClean="0"/>
              <a:t>representatives of SETOF project will participate.</a:t>
            </a:r>
            <a:endParaRPr lang="en-US" sz="2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40475" y="2628512"/>
            <a:ext cx="9144000" cy="1348654"/>
          </a:xfrm>
        </p:spPr>
        <p:txBody>
          <a:bodyPr/>
          <a:lstStyle/>
          <a:p>
            <a:r>
              <a:rPr lang="sr-Latn-RS" sz="3600" b="1" dirty="0" smtClean="0"/>
              <a:t>T</a:t>
            </a:r>
            <a:r>
              <a:rPr lang="en-US" sz="3600" b="1" dirty="0" smtClean="0"/>
              <a:t>he planned and realized activities</a:t>
            </a:r>
            <a:endParaRPr lang="en-US" sz="36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5"/>
          <p:cNvGraphicFramePr>
            <a:graphicFrameLocks noGrp="1"/>
          </p:cNvGraphicFramePr>
          <p:nvPr>
            <p:ph idx="1"/>
          </p:nvPr>
        </p:nvGraphicFramePr>
        <p:xfrm>
          <a:off x="1017923" y="2219565"/>
          <a:ext cx="9832768" cy="2870938"/>
        </p:xfrm>
        <a:graphic>
          <a:graphicData uri="http://schemas.openxmlformats.org/drawingml/2006/table">
            <a:tbl>
              <a:tblPr firstRow="1" bandRow="1">
                <a:tableStyleId>{68D230F3-CF80-4859-8CE7-A43EE81993B5}</a:tableStyleId>
              </a:tblPr>
              <a:tblGrid>
                <a:gridCol w="1019145">
                  <a:extLst>
                    <a:ext uri="{9D8B030D-6E8A-4147-A177-3AD203B41FA5}">
                      <a16:colId xmlns="" xmlns:a16="http://schemas.microsoft.com/office/drawing/2014/main" val="20000"/>
                    </a:ext>
                  </a:extLst>
                </a:gridCol>
                <a:gridCol w="4434985">
                  <a:extLst>
                    <a:ext uri="{9D8B030D-6E8A-4147-A177-3AD203B41FA5}">
                      <a16:colId xmlns="" xmlns:a16="http://schemas.microsoft.com/office/drawing/2014/main" val="20001"/>
                    </a:ext>
                  </a:extLst>
                </a:gridCol>
                <a:gridCol w="2208810">
                  <a:extLst>
                    <a:ext uri="{9D8B030D-6E8A-4147-A177-3AD203B41FA5}">
                      <a16:colId xmlns="" xmlns:a16="http://schemas.microsoft.com/office/drawing/2014/main" val="20002"/>
                    </a:ext>
                  </a:extLst>
                </a:gridCol>
                <a:gridCol w="2169828">
                  <a:extLst>
                    <a:ext uri="{9D8B030D-6E8A-4147-A177-3AD203B41FA5}">
                      <a16:colId xmlns="" xmlns:a16="http://schemas.microsoft.com/office/drawing/2014/main" val="20003"/>
                    </a:ext>
                  </a:extLst>
                </a:gridCol>
              </a:tblGrid>
              <a:tr h="370840">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r-Latn-RS" sz="2000" b="1" dirty="0" smtClean="0"/>
                        <a:t>WP 1 PREPARATION</a:t>
                      </a:r>
                      <a:br>
                        <a:rPr lang="sr-Latn-RS" sz="2000" b="1" dirty="0" smtClean="0"/>
                      </a:br>
                      <a:r>
                        <a:rPr lang="en-GB" sz="2200" b="1" dirty="0" smtClean="0"/>
                        <a:t>Analysis of soil erosion state and torrential floods in Western Balkan Countries</a:t>
                      </a:r>
                      <a:endParaRPr lang="sr-Latn-RS" sz="2200"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sr-Latn-RS" sz="2000" b="1"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smtClean="0"/>
                    </a:p>
                  </a:txBody>
                  <a:tcPr/>
                </a:tc>
                <a:tc hMerge="1">
                  <a:txBody>
                    <a:bodyPr/>
                    <a:lstStyle/>
                    <a:p>
                      <a:pPr algn="ctr"/>
                      <a:endParaRPr lang="en-US" sz="2000" dirty="0">
                        <a:latin typeface="+mn-lt"/>
                      </a:endParaRPr>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smtClean="0"/>
                    </a:p>
                  </a:txBody>
                  <a:tcPr/>
                </a:tc>
                <a:extLst>
                  <a:ext uri="{0D108BD9-81ED-4DB2-BD59-A6C34878D82A}">
                    <a16:rowId xmlns="" xmlns:a16="http://schemas.microsoft.com/office/drawing/2014/main" val="10000"/>
                  </a:ext>
                </a:extLst>
              </a:tr>
              <a:tr h="370840">
                <a:tc>
                  <a:txBody>
                    <a:bodyPr/>
                    <a:lstStyle/>
                    <a:p>
                      <a:pPr algn="ctr">
                        <a:lnSpc>
                          <a:spcPct val="90000"/>
                        </a:lnSpc>
                        <a:spcAft>
                          <a:spcPts val="0"/>
                        </a:spcAft>
                      </a:pPr>
                      <a:endParaRPr lang="en-US" sz="2000" dirty="0">
                        <a:latin typeface="+mn-lt"/>
                        <a:ea typeface="Calibri"/>
                        <a:cs typeface="Arial"/>
                      </a:endParaRPr>
                    </a:p>
                  </a:txBody>
                  <a:tcPr marL="35560" marR="35560" marT="0" marB="0" anchor="ctr"/>
                </a:tc>
                <a:tc>
                  <a:txBody>
                    <a:bodyPr/>
                    <a:lstStyle/>
                    <a:p>
                      <a:pPr marL="54610" marR="0" indent="0" algn="l" defTabSz="914400" rtl="0" eaLnBrk="1" fontAlgn="auto" latinLnBrk="0" hangingPunct="1">
                        <a:lnSpc>
                          <a:spcPct val="90000"/>
                        </a:lnSpc>
                        <a:spcBef>
                          <a:spcPts val="0"/>
                        </a:spcBef>
                        <a:spcAft>
                          <a:spcPts val="0"/>
                        </a:spcAft>
                        <a:buClrTx/>
                        <a:buSzTx/>
                        <a:buFontTx/>
                        <a:buNone/>
                        <a:tabLst>
                          <a:tab pos="144780" algn="l"/>
                        </a:tabLst>
                        <a:defRPr/>
                      </a:pPr>
                      <a:r>
                        <a:rPr lang="sr-Latn-RS" sz="2000" dirty="0" smtClean="0">
                          <a:latin typeface="+mn-lt"/>
                        </a:rPr>
                        <a:t>Activities</a:t>
                      </a:r>
                      <a:endParaRPr lang="en-US" sz="2000" dirty="0" smtClean="0">
                        <a:latin typeface="+mn-lt"/>
                      </a:endParaRPr>
                    </a:p>
                  </a:txBody>
                  <a:tcPr marL="35560" marR="35560" marT="0" marB="0"/>
                </a:tc>
                <a:tc>
                  <a:txBody>
                    <a:bodyPr/>
                    <a:lstStyle/>
                    <a:p>
                      <a:pPr marL="54610" marR="0" indent="0" algn="ctr" defTabSz="914400" rtl="0" eaLnBrk="1" fontAlgn="auto" latinLnBrk="0" hangingPunct="1">
                        <a:lnSpc>
                          <a:spcPct val="90000"/>
                        </a:lnSpc>
                        <a:spcBef>
                          <a:spcPts val="0"/>
                        </a:spcBef>
                        <a:spcAft>
                          <a:spcPts val="0"/>
                        </a:spcAft>
                        <a:buClrTx/>
                        <a:buSzTx/>
                        <a:buFontTx/>
                        <a:buNone/>
                        <a:tabLst>
                          <a:tab pos="144780" algn="l"/>
                        </a:tabLst>
                        <a:defRPr/>
                      </a:pPr>
                      <a:r>
                        <a:rPr lang="sr-Latn-RS" sz="2000" dirty="0" smtClean="0">
                          <a:latin typeface="+mn-lt"/>
                        </a:rPr>
                        <a:t>Time</a:t>
                      </a:r>
                      <a:endParaRPr lang="en-US" sz="2000" dirty="0" smtClean="0">
                        <a:latin typeface="+mn-lt"/>
                      </a:endParaRPr>
                    </a:p>
                  </a:txBody>
                  <a:tcPr marL="35560" marR="35560" marT="0" marB="0"/>
                </a:tc>
                <a:tc>
                  <a:txBody>
                    <a:bodyPr/>
                    <a:lstStyle/>
                    <a:p>
                      <a:pPr marL="54610" marR="0" indent="0" algn="ctr" defTabSz="914400" rtl="0" eaLnBrk="1" fontAlgn="auto" latinLnBrk="0" hangingPunct="1">
                        <a:lnSpc>
                          <a:spcPct val="90000"/>
                        </a:lnSpc>
                        <a:spcBef>
                          <a:spcPts val="0"/>
                        </a:spcBef>
                        <a:spcAft>
                          <a:spcPts val="0"/>
                        </a:spcAft>
                        <a:buClrTx/>
                        <a:buSzTx/>
                        <a:buFontTx/>
                        <a:buNone/>
                        <a:tabLst>
                          <a:tab pos="144780" algn="l"/>
                        </a:tabLst>
                        <a:defRPr/>
                      </a:pPr>
                      <a:r>
                        <a:rPr lang="sr-Latn-RS" sz="2000" dirty="0" smtClean="0">
                          <a:latin typeface="+mn-lt"/>
                        </a:rPr>
                        <a:t>Done</a:t>
                      </a:r>
                      <a:endParaRPr lang="en-US" sz="2000" dirty="0" smtClean="0">
                        <a:latin typeface="+mn-lt"/>
                      </a:endParaRPr>
                    </a:p>
                  </a:txBody>
                  <a:tcPr marL="35560" marR="35560" marT="0" marB="0"/>
                </a:tc>
                <a:extLst>
                  <a:ext uri="{0D108BD9-81ED-4DB2-BD59-A6C34878D82A}">
                    <a16:rowId xmlns="" xmlns:a16="http://schemas.microsoft.com/office/drawing/2014/main" val="10003"/>
                  </a:ext>
                </a:extLst>
              </a:tr>
              <a:tr h="370840">
                <a:tc>
                  <a:txBody>
                    <a:bodyPr/>
                    <a:lstStyle/>
                    <a:p>
                      <a:pPr algn="ctr">
                        <a:lnSpc>
                          <a:spcPct val="90000"/>
                        </a:lnSpc>
                        <a:spcAft>
                          <a:spcPts val="0"/>
                        </a:spcAft>
                      </a:pPr>
                      <a:r>
                        <a:rPr lang="en-GB" sz="2000" dirty="0">
                          <a:latin typeface="+mn-lt"/>
                        </a:rPr>
                        <a:t>1.5</a:t>
                      </a:r>
                      <a:endParaRPr lang="en-US" sz="2000" dirty="0">
                        <a:latin typeface="+mn-lt"/>
                        <a:ea typeface="Calibri"/>
                        <a:cs typeface="Arial"/>
                      </a:endParaRPr>
                    </a:p>
                  </a:txBody>
                  <a:tcPr marL="35560" marR="35560" marT="0" marB="0" anchor="ctr"/>
                </a:tc>
                <a:tc>
                  <a:txBody>
                    <a:bodyPr/>
                    <a:lstStyle/>
                    <a:p>
                      <a:pPr marL="54610">
                        <a:lnSpc>
                          <a:spcPct val="90000"/>
                        </a:lnSpc>
                        <a:spcAft>
                          <a:spcPts val="0"/>
                        </a:spcAft>
                        <a:tabLst>
                          <a:tab pos="144780" algn="l"/>
                        </a:tabLst>
                      </a:pPr>
                      <a:r>
                        <a:rPr lang="en-GB" sz="2000" dirty="0" smtClean="0">
                          <a:latin typeface="+mn-lt"/>
                        </a:rPr>
                        <a:t>Workshop </a:t>
                      </a:r>
                      <a:r>
                        <a:rPr lang="en-GB" sz="2000" dirty="0">
                          <a:latin typeface="+mn-lt"/>
                        </a:rPr>
                        <a:t>on </a:t>
                      </a:r>
                      <a:r>
                        <a:rPr lang="en-GB" sz="2000" dirty="0" err="1" smtClean="0">
                          <a:latin typeface="+mn-lt"/>
                        </a:rPr>
                        <a:t>bache</a:t>
                      </a:r>
                      <a:r>
                        <a:rPr lang="sr-Latn-RS" sz="2000" dirty="0" smtClean="0">
                          <a:latin typeface="+mn-lt"/>
                        </a:rPr>
                        <a:t>lor</a:t>
                      </a:r>
                      <a:r>
                        <a:rPr lang="sr-Latn-RS" sz="2000" baseline="0" dirty="0" smtClean="0">
                          <a:latin typeface="+mn-lt"/>
                        </a:rPr>
                        <a:t> </a:t>
                      </a:r>
                      <a:r>
                        <a:rPr lang="en-GB" sz="2000" dirty="0" smtClean="0">
                          <a:latin typeface="+mn-lt"/>
                        </a:rPr>
                        <a:t>and </a:t>
                      </a:r>
                      <a:r>
                        <a:rPr lang="en-GB" sz="2000" dirty="0">
                          <a:latin typeface="+mn-lt"/>
                        </a:rPr>
                        <a:t>master curricula in EU </a:t>
                      </a:r>
                      <a:endParaRPr lang="en-US" sz="2000" dirty="0">
                        <a:latin typeface="+mn-lt"/>
                        <a:ea typeface="Times New Roman"/>
                        <a:cs typeface="Arial"/>
                      </a:endParaRPr>
                    </a:p>
                  </a:txBody>
                  <a:tcPr marL="35560" marR="35560" marT="0" marB="0"/>
                </a:tc>
                <a:tc>
                  <a:txBody>
                    <a:bodyPr/>
                    <a:lstStyle/>
                    <a:p>
                      <a:pPr marL="54610" algn="ctr">
                        <a:lnSpc>
                          <a:spcPct val="90000"/>
                        </a:lnSpc>
                        <a:spcAft>
                          <a:spcPts val="0"/>
                        </a:spcAft>
                        <a:tabLst>
                          <a:tab pos="144780" algn="l"/>
                        </a:tabLst>
                      </a:pPr>
                      <a:endParaRPr lang="en-US" sz="2000" dirty="0">
                        <a:latin typeface="+mn-lt"/>
                        <a:ea typeface="Times New Roman"/>
                        <a:cs typeface="Arial"/>
                      </a:endParaRPr>
                    </a:p>
                  </a:txBody>
                  <a:tcPr marL="35560" marR="35560" marT="0" marB="0"/>
                </a:tc>
                <a:tc>
                  <a:txBody>
                    <a:bodyPr/>
                    <a:lstStyle/>
                    <a:p>
                      <a:pPr marL="54610" algn="ctr">
                        <a:lnSpc>
                          <a:spcPct val="90000"/>
                        </a:lnSpc>
                        <a:spcAft>
                          <a:spcPts val="0"/>
                        </a:spcAft>
                        <a:tabLst>
                          <a:tab pos="144780" algn="l"/>
                        </a:tabLst>
                      </a:pPr>
                      <a:endParaRPr lang="en-US" sz="2000" dirty="0">
                        <a:latin typeface="+mn-lt"/>
                        <a:ea typeface="Times New Roman"/>
                        <a:cs typeface="Arial"/>
                      </a:endParaRPr>
                    </a:p>
                  </a:txBody>
                  <a:tcPr marL="35560" marR="35560" marT="0" marB="0"/>
                </a:tc>
                <a:extLst>
                  <a:ext uri="{0D108BD9-81ED-4DB2-BD59-A6C34878D82A}">
                    <a16:rowId xmlns="" xmlns:a16="http://schemas.microsoft.com/office/drawing/2014/main" val="10001"/>
                  </a:ext>
                </a:extLst>
              </a:tr>
              <a:tr h="915138">
                <a:tc>
                  <a:txBody>
                    <a:bodyPr/>
                    <a:lstStyle/>
                    <a:p>
                      <a:pPr algn="ctr">
                        <a:lnSpc>
                          <a:spcPct val="90000"/>
                        </a:lnSpc>
                        <a:spcAft>
                          <a:spcPts val="0"/>
                        </a:spcAft>
                      </a:pPr>
                      <a:endParaRPr lang="en-US" sz="2000" dirty="0">
                        <a:latin typeface="+mn-lt"/>
                        <a:ea typeface="Calibri"/>
                        <a:cs typeface="Arial"/>
                      </a:endParaRPr>
                    </a:p>
                  </a:txBody>
                  <a:tcPr marL="35560" marR="35560" marT="0" marB="0" anchor="ctr"/>
                </a:tc>
                <a:tc>
                  <a:txBody>
                    <a:bodyPr/>
                    <a:lstStyle/>
                    <a:p>
                      <a:pPr marL="54610" marR="0" indent="0" algn="l" defTabSz="914400" rtl="0" eaLnBrk="1" fontAlgn="auto" latinLnBrk="0" hangingPunct="1">
                        <a:lnSpc>
                          <a:spcPct val="90000"/>
                        </a:lnSpc>
                        <a:spcBef>
                          <a:spcPts val="0"/>
                        </a:spcBef>
                        <a:spcAft>
                          <a:spcPts val="0"/>
                        </a:spcAft>
                        <a:buClrTx/>
                        <a:buSzTx/>
                        <a:buFontTx/>
                        <a:buNone/>
                        <a:tabLst>
                          <a:tab pos="144780" algn="l"/>
                        </a:tabLst>
                        <a:defRPr/>
                      </a:pPr>
                      <a:r>
                        <a:rPr lang="sr-Latn-RS" sz="1900" dirty="0" smtClean="0">
                          <a:latin typeface="+mn-lt"/>
                          <a:ea typeface="Times New Roman"/>
                          <a:cs typeface="Arial"/>
                        </a:rPr>
                        <a:t>Agenda, Attendance list and Minutes of meeting </a:t>
                      </a:r>
                      <a:r>
                        <a:rPr lang="sr-Latn-RS" sz="1900" dirty="0" smtClean="0">
                          <a:latin typeface="+mn-lt"/>
                        </a:rPr>
                        <a:t>–</a:t>
                      </a:r>
                      <a:r>
                        <a:rPr lang="sr-Latn-RS" sz="1900" kern="1200" dirty="0" smtClean="0">
                          <a:solidFill>
                            <a:srgbClr val="1B63A5"/>
                          </a:solidFill>
                          <a:latin typeface="+mn-lt"/>
                          <a:ea typeface="+mn-ea"/>
                          <a:cs typeface="+mn-cs"/>
                        </a:rPr>
                        <a:t> </a:t>
                      </a:r>
                      <a:r>
                        <a:rPr lang="sr-Latn-RS" sz="1900" kern="1200" dirty="0" smtClean="0">
                          <a:solidFill>
                            <a:srgbClr val="003300"/>
                          </a:solidFill>
                          <a:latin typeface="+mn-lt"/>
                          <a:ea typeface="+mn-ea"/>
                          <a:cs typeface="+mn-cs"/>
                        </a:rPr>
                        <a:t>UB </a:t>
                      </a:r>
                      <a:r>
                        <a:rPr lang="en-GB" sz="1900" baseline="0" noProof="0" dirty="0" smtClean="0">
                          <a:solidFill>
                            <a:srgbClr val="003300"/>
                          </a:solidFill>
                          <a:latin typeface="+mn-lt"/>
                        </a:rPr>
                        <a:t>in consultation with </a:t>
                      </a:r>
                      <a:r>
                        <a:rPr lang="sr-Latn-RS" sz="1900" baseline="0" noProof="0" dirty="0" smtClean="0">
                          <a:solidFill>
                            <a:srgbClr val="003300"/>
                          </a:solidFill>
                          <a:latin typeface="+mn-lt"/>
                        </a:rPr>
                        <a:t>other partner institutions </a:t>
                      </a:r>
                      <a:endParaRPr lang="en-US" sz="1900" dirty="0" smtClean="0">
                        <a:solidFill>
                          <a:srgbClr val="003300"/>
                        </a:solidFill>
                        <a:latin typeface="+mn-lt"/>
                      </a:endParaRPr>
                    </a:p>
                  </a:txBody>
                  <a:tcPr marL="35560" marR="35560" marT="0" marB="0"/>
                </a:tc>
                <a:tc>
                  <a:txBody>
                    <a:bodyPr/>
                    <a:lstStyle/>
                    <a:p>
                      <a:pPr marL="54610" algn="ctr">
                        <a:lnSpc>
                          <a:spcPct val="90000"/>
                        </a:lnSpc>
                        <a:spcAft>
                          <a:spcPts val="0"/>
                        </a:spcAft>
                        <a:tabLst>
                          <a:tab pos="144780" algn="l"/>
                        </a:tabLst>
                      </a:pPr>
                      <a:endParaRPr lang="sr-Latn-RS" sz="2000" dirty="0" smtClean="0">
                        <a:latin typeface="+mn-lt"/>
                        <a:ea typeface="Times New Roman"/>
                        <a:cs typeface="Arial"/>
                      </a:endParaRPr>
                    </a:p>
                    <a:p>
                      <a:pPr marL="54610" algn="ctr">
                        <a:lnSpc>
                          <a:spcPct val="90000"/>
                        </a:lnSpc>
                        <a:spcAft>
                          <a:spcPts val="0"/>
                        </a:spcAft>
                        <a:tabLst>
                          <a:tab pos="144780" algn="l"/>
                        </a:tabLst>
                      </a:pPr>
                      <a:r>
                        <a:rPr lang="sr-Latn-RS" sz="2000" dirty="0" smtClean="0">
                          <a:latin typeface="+mn-lt"/>
                          <a:ea typeface="Times New Roman"/>
                          <a:cs typeface="Arial"/>
                        </a:rPr>
                        <a:t>mid-September, 2019</a:t>
                      </a:r>
                    </a:p>
                  </a:txBody>
                  <a:tcPr marL="35560" marR="35560" marT="0" marB="0"/>
                </a:tc>
                <a:tc>
                  <a:txBody>
                    <a:bodyPr/>
                    <a:lstStyle/>
                    <a:p>
                      <a:pPr marL="54610" algn="ctr">
                        <a:lnSpc>
                          <a:spcPct val="90000"/>
                        </a:lnSpc>
                        <a:spcAft>
                          <a:spcPts val="0"/>
                        </a:spcAft>
                        <a:tabLst>
                          <a:tab pos="144780" algn="l"/>
                        </a:tabLst>
                      </a:pPr>
                      <a:r>
                        <a:rPr lang="en-US" sz="2000" dirty="0" smtClean="0">
                          <a:latin typeface="+mn-lt"/>
                          <a:ea typeface="Times New Roman"/>
                          <a:cs typeface="Arial"/>
                        </a:rPr>
                        <a:t>D</a:t>
                      </a:r>
                      <a:r>
                        <a:rPr lang="sr-Latn-RS" sz="2000" dirty="0" smtClean="0">
                          <a:latin typeface="+mn-lt"/>
                          <a:ea typeface="Times New Roman"/>
                          <a:cs typeface="Arial"/>
                        </a:rPr>
                        <a:t>one</a:t>
                      </a:r>
                    </a:p>
                    <a:p>
                      <a:pPr marL="54610" algn="ctr">
                        <a:lnSpc>
                          <a:spcPct val="90000"/>
                        </a:lnSpc>
                        <a:spcAft>
                          <a:spcPts val="0"/>
                        </a:spcAft>
                        <a:tabLst>
                          <a:tab pos="144780" algn="l"/>
                        </a:tabLst>
                      </a:pPr>
                      <a:r>
                        <a:rPr lang="sr-Latn-RS" sz="2000" dirty="0" smtClean="0">
                          <a:latin typeface="+mn-lt"/>
                          <a:ea typeface="Times New Roman"/>
                          <a:cs typeface="Arial"/>
                        </a:rPr>
                        <a:t>Sep. 30 – Oct. 1</a:t>
                      </a:r>
                    </a:p>
                    <a:p>
                      <a:pPr marL="54610" algn="ctr">
                        <a:lnSpc>
                          <a:spcPct val="90000"/>
                        </a:lnSpc>
                        <a:spcAft>
                          <a:spcPts val="0"/>
                        </a:spcAft>
                        <a:tabLst>
                          <a:tab pos="144780" algn="l"/>
                        </a:tabLst>
                      </a:pPr>
                      <a:r>
                        <a:rPr lang="sr-Latn-RS" sz="2000" dirty="0" smtClean="0">
                          <a:latin typeface="+mn-lt"/>
                          <a:ea typeface="Times New Roman"/>
                          <a:cs typeface="Arial"/>
                        </a:rPr>
                        <a:t>October 28-29</a:t>
                      </a:r>
                    </a:p>
                  </a:txBody>
                  <a:tcPr marL="35560" marR="35560" marT="0" marB="0"/>
                </a:tc>
                <a:extLst>
                  <a:ext uri="{0D108BD9-81ED-4DB2-BD59-A6C34878D82A}">
                    <a16:rowId xmlns="" xmlns:a16="http://schemas.microsoft.com/office/drawing/2014/main" val="10002"/>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ndara">
      <a:majorFont>
        <a:latin typeface="Candara"/>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4958</TotalTime>
  <Words>1375</Words>
  <Application>Microsoft Office PowerPoint</Application>
  <PresentationFormat>Custom</PresentationFormat>
  <Paragraphs>145</Paragraphs>
  <Slides>14</Slides>
  <Notes>12</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Short report  of the Project Coordinator</vt:lpstr>
      <vt:lpstr>Slide 2</vt:lpstr>
      <vt:lpstr>Slide 3</vt:lpstr>
      <vt:lpstr>Slide 4</vt:lpstr>
      <vt:lpstr>Slide 5</vt:lpstr>
      <vt:lpstr>Slide 6</vt:lpstr>
      <vt:lpstr>Slide 7</vt:lpstr>
      <vt:lpstr>The planned and realized activities</vt:lpstr>
      <vt:lpstr>Slide 9</vt:lpstr>
      <vt:lpstr>Slide 10</vt:lpstr>
      <vt:lpstr>Slide 11</vt:lpstr>
      <vt:lpstr>Slide 12</vt:lpstr>
      <vt:lpstr>Slide 13</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Sinisa</dc:creator>
  <cp:lastModifiedBy>Nada</cp:lastModifiedBy>
  <cp:revision>54</cp:revision>
  <dcterms:created xsi:type="dcterms:W3CDTF">2018-12-08T13:16:54Z</dcterms:created>
  <dcterms:modified xsi:type="dcterms:W3CDTF">2019-11-17T21:50:33Z</dcterms:modified>
</cp:coreProperties>
</file>