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83" r:id="rId4"/>
    <p:sldId id="286" r:id="rId5"/>
    <p:sldId id="284" r:id="rId6"/>
    <p:sldId id="290" r:id="rId7"/>
    <p:sldId id="287" r:id="rId8"/>
    <p:sldId id="288" r:id="rId9"/>
    <p:sldId id="289" r:id="rId10"/>
    <p:sldId id="293" r:id="rId11"/>
    <p:sldId id="276" r:id="rId12"/>
    <p:sldId id="277" r:id="rId13"/>
    <p:sldId id="279" r:id="rId14"/>
    <p:sldId id="278" r:id="rId15"/>
    <p:sldId id="281" r:id="rId16"/>
    <p:sldId id="291" r:id="rId17"/>
    <p:sldId id="274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6E19"/>
    <a:srgbClr val="007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0" autoAdjust="0"/>
    <p:restoredTop sz="90698" autoAdjust="0"/>
  </p:normalViewPr>
  <p:slideViewPr>
    <p:cSldViewPr snapToGrid="0">
      <p:cViewPr varScale="1">
        <p:scale>
          <a:sx n="59" d="100"/>
          <a:sy n="59" d="100"/>
        </p:scale>
        <p:origin x="-166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6999-9C36-4C3C-8DE6-1C5DE6013FF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3F8B8-CE60-47E2-AE91-4384B0759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>
                <a:latin typeface="+mn-lt"/>
              </a:rPr>
              <a:t>where the funds will be transferred to the beneficiary institutions after signing the Partnership Agreements.</a:t>
            </a:r>
            <a:r>
              <a:rPr lang="sr-Latn-RS" sz="1200" dirty="0" smtClean="0">
                <a:latin typeface="+mn-lt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(define mail outputs/outcomes and indicators, challenges, changes to WP) (partners contributions, changes in project realization, financial matters)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(deliverable compliance with WP, activity description, etc.) used for partnership evaluation of the project.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24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Technical reports should provide the clear picture on the progress of project activities, time and quality of deliverables and results, to what extent the progress indicators are achieved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858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Periodic internal quality control is ensured with: annual Work Progress Reports of each</a:t>
            </a:r>
          </a:p>
          <a:p>
            <a:r>
              <a:rPr lang="en-GB" dirty="0" smtClean="0"/>
              <a:t>project partner and annual Work Progress Summary Report, Work packages self-assessment</a:t>
            </a:r>
          </a:p>
          <a:p>
            <a:r>
              <a:rPr lang="en-GB" dirty="0" smtClean="0"/>
              <a:t>report, Partner self-assessment report, Technical and Financial reports.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996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Technical reports should provide the clear picture on the progress of project activities, time and quality of deliverables and results, to what extent the progress indicators are achieved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5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8690-93EF-444E-88F1-63A654B8533D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F8077-9DE4-404D-9467-127835481AED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D6C1-0841-4E4A-8A8F-A7BAEF4E119A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0A2E-59F9-4B5C-9F25-637A4FE5EACF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F7925-D48A-472A-8C8A-ED6D3FAB6669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0CB0-7479-4731-BF08-2592CC643DAC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CD48-F645-462B-9EE6-492241F0C61A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0FFF-F05C-4B93-A555-E4A6AE4BD5E7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39756-8A76-4363-AB74-944E3EBEEAD4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1814-B012-4C65-AF98-B2926DA2D12C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29C3-C114-4ACC-A877-9399AA93B5EC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DEED3-5180-4811-8310-B79434CB574C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406" y="365125"/>
            <a:ext cx="7607981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Cyrl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2E529-AF04-400E-92A9-610A212307FB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96884-A5B5-40F5-B646-7E64A4A2A15D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77C4-5D39-4FA7-91EC-5C4FBF952F65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70AE-6225-4377-9569-4976447F9424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40D5-A87E-4EB7-8B5D-6DA9715A0FCF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ED62D-D425-4B58-8C36-7608D9DDA154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BBE6-1E49-4CBF-B3DE-D11F53A97B9C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EDA1C-28EE-4CB2-B1CE-F87F3FDA8959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Cyrl-R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F279-D8A7-45DF-83EC-974492353D17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FB94-E555-4587-A357-6370BBBFAD6F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3175" y="384175"/>
            <a:ext cx="75596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386D2C-2A80-408A-A9CB-E2B6EA2D2E2B}" type="datetimeFigureOut">
              <a:rPr lang="sr-Cyrl-RS"/>
              <a:pPr>
                <a:defRPr/>
              </a:pPr>
              <a:t>18.11.2019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01DCA0E-8FD8-44A7-A791-2D2737E41514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tog/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etof.admin@sfb.bg.ac.r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jec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500250" y="4101170"/>
            <a:ext cx="9144000" cy="488846"/>
          </a:xfrm>
        </p:spPr>
        <p:txBody>
          <a:bodyPr/>
          <a:lstStyle/>
          <a:p>
            <a:pPr eaLnBrk="1" hangingPunct="1"/>
            <a:r>
              <a:rPr lang="en-GB" altLang="de-DE" sz="2600" b="1" dirty="0" smtClean="0">
                <a:solidFill>
                  <a:srgbClr val="00B050"/>
                </a:solidFill>
              </a:rPr>
              <a:t>Tijana </a:t>
            </a:r>
            <a:r>
              <a:rPr lang="en-GB" altLang="de-DE" sz="2600" b="1" dirty="0" err="1" smtClean="0">
                <a:solidFill>
                  <a:srgbClr val="00B050"/>
                </a:solidFill>
              </a:rPr>
              <a:t>Vulevi</a:t>
            </a:r>
            <a:r>
              <a:rPr lang="sr-Latn-RS" altLang="de-DE" sz="2600" b="1" dirty="0" smtClean="0">
                <a:solidFill>
                  <a:srgbClr val="00B050"/>
                </a:solidFill>
              </a:rPr>
              <a:t>ć, Aleksandar Baumgertel</a:t>
            </a:r>
            <a:endParaRPr lang="de-AT" altLang="de-DE" sz="2600" b="1" dirty="0" smtClean="0">
              <a:solidFill>
                <a:srgbClr val="00B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0250" y="2335682"/>
            <a:ext cx="9144000" cy="1289277"/>
          </a:xfrm>
        </p:spPr>
        <p:txBody>
          <a:bodyPr/>
          <a:lstStyle/>
          <a:p>
            <a:r>
              <a:rPr lang="en-GB" sz="5000" b="1" dirty="0" smtClean="0">
                <a:solidFill>
                  <a:srgbClr val="0070C0"/>
                </a:solidFill>
              </a:rPr>
              <a:t>Reporting and correspondence on the project</a:t>
            </a:r>
            <a:endParaRPr lang="en-US" sz="5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56237" y="789845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SETOF project </a:t>
            </a:r>
            <a:r>
              <a:rPr lang="en-GB" sz="2800" b="1" dirty="0" smtClean="0">
                <a:solidFill>
                  <a:srgbClr val="0070C0"/>
                </a:solidFill>
              </a:rPr>
              <a:t>correspondence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662812" y="2148185"/>
            <a:ext cx="9606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sr-Latn-R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sr-Latn-R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4191" y="1907554"/>
            <a:ext cx="106359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0070C0"/>
                </a:solidFill>
              </a:rPr>
              <a:t>Workshop </a:t>
            </a:r>
            <a:r>
              <a:rPr lang="en-GB" sz="2400" b="1" dirty="0" smtClean="0">
                <a:solidFill>
                  <a:srgbClr val="0070C0"/>
                </a:solidFill>
              </a:rPr>
              <a:t>on bachelor and master curricula best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practic</a:t>
            </a:r>
            <a:r>
              <a:rPr lang="sr-Latn-RS" sz="2400" b="1" dirty="0" smtClean="0">
                <a:solidFill>
                  <a:srgbClr val="0070C0"/>
                </a:solidFill>
              </a:rPr>
              <a:t>es</a:t>
            </a:r>
            <a:r>
              <a:rPr lang="en-GB" sz="2400" b="1" dirty="0" smtClean="0">
                <a:solidFill>
                  <a:srgbClr val="0070C0"/>
                </a:solidFill>
              </a:rPr>
              <a:t> – North Macedonia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200" b="1" dirty="0" smtClean="0"/>
              <a:t>(Oct. 2019)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Annexes </a:t>
            </a:r>
            <a:r>
              <a:rPr lang="sr-Latn-RS" sz="2400" b="1" dirty="0" smtClean="0">
                <a:solidFill>
                  <a:srgbClr val="0070C0"/>
                </a:solidFill>
              </a:rPr>
              <a:t>of the Quality plan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collecting from the partners (responsible persons of certain WP) (Nov. 2019)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sr-Latn-RS" sz="2400" b="1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C</a:t>
            </a:r>
            <a:r>
              <a:rPr lang="en-GB" sz="2400" b="1" dirty="0" err="1" smtClean="0">
                <a:solidFill>
                  <a:srgbClr val="0070C0"/>
                </a:solidFill>
              </a:rPr>
              <a:t>luster</a:t>
            </a:r>
            <a:r>
              <a:rPr lang="en-GB" sz="2400" b="1" dirty="0" smtClean="0">
                <a:solidFill>
                  <a:srgbClr val="0070C0"/>
                </a:solidFill>
              </a:rPr>
              <a:t> meeting of CBHE curriculum development projects involving partners from Bosnia and Herzegovina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200" b="1" dirty="0" smtClean="0"/>
              <a:t>organised by the </a:t>
            </a:r>
            <a:r>
              <a:rPr lang="en-GB" sz="2200" b="1" dirty="0" smtClean="0"/>
              <a:t>The National Erasmus+ Office in Bosnia and Herzegovina (NEO BA) </a:t>
            </a:r>
            <a:r>
              <a:rPr lang="sr-Latn-RS" sz="2200" b="1" dirty="0" smtClean="0"/>
              <a:t> (Nov. 2019)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sr-Latn-R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2898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085" y="1851525"/>
            <a:ext cx="100953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00B050"/>
                </a:solidFill>
                <a:latin typeface="+mn-lt"/>
                <a:cs typeface="Calibri" panose="020F0502020204030204" pitchFamily="34" charset="0"/>
              </a:rPr>
              <a:t>Reporting 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  <a:cs typeface="Calibri" panose="020F0502020204030204" pitchFamily="34" charset="0"/>
              </a:rPr>
              <a:t>within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  <a:cs typeface="Calibri" panose="020F0502020204030204" pitchFamily="34" charset="0"/>
              </a:rPr>
              <a:t>the SETOF project serve to track  project progress within the Consortium, but also for the external monitoring performed by the National Erasmus Office (NEO) and  EACEA. </a:t>
            </a:r>
          </a:p>
          <a:p>
            <a:endParaRPr lang="en-GB" sz="2400" dirty="0" smtClean="0">
              <a:solidFill>
                <a:srgbClr val="0070C0"/>
              </a:solidFill>
              <a:latin typeface="+mn-lt"/>
              <a:cs typeface="Calibri" panose="020F0502020204030204" pitchFamily="34" charset="0"/>
            </a:endParaRPr>
          </a:p>
          <a:p>
            <a:r>
              <a:rPr lang="sr-Latn-RS" sz="2400" b="1" dirty="0" smtClean="0">
                <a:solidFill>
                  <a:srgbClr val="0070C0"/>
                </a:solidFill>
                <a:latin typeface="+mn-lt"/>
                <a:cs typeface="Calibri" panose="020F0502020204030204" pitchFamily="34" charset="0"/>
              </a:rPr>
              <a:t>Within SETOF project the ways of reporting includes:</a:t>
            </a:r>
          </a:p>
          <a:p>
            <a:endParaRPr lang="sr-Latn-RS" sz="2400" dirty="0" smtClean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Formal </a:t>
            </a:r>
            <a:r>
              <a:rPr lang="en-GB" sz="2400" b="1" dirty="0">
                <a:solidFill>
                  <a:srgbClr val="00B050"/>
                </a:solidFill>
                <a:latin typeface="+mn-lt"/>
              </a:rPr>
              <a:t>reporting by the Coordinator </a:t>
            </a:r>
            <a:endParaRPr lang="en-GB" sz="2400" b="1" dirty="0" smtClean="0">
              <a:solidFill>
                <a:srgbClr val="00B050"/>
              </a:solidFill>
              <a:latin typeface="+mn-lt"/>
            </a:endParaRPr>
          </a:p>
          <a:p>
            <a:pPr marL="180975" algn="just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including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Progress and Final Reports, 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provides the necessary information to the Executive Agency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to 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assure them that our project is implemented according to the Grant Agreement provisions and Guidelines for the Use of the Grant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</a:t>
            </a:r>
            <a:endParaRPr lang="sr-Latn-R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sr-Latn-RS" dirty="0"/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06147" y="767834"/>
            <a:ext cx="3911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cs typeface="Calibri" panose="020F0502020204030204" pitchFamily="34" charset="0"/>
              </a:rPr>
              <a:t>SETOF project reporting</a:t>
            </a:r>
          </a:p>
        </p:txBody>
      </p:sp>
    </p:spTree>
    <p:extLst>
      <p:ext uri="{BB962C8B-B14F-4D97-AF65-F5344CB8AC3E}">
        <p14:creationId xmlns:p14="http://schemas.microsoft.com/office/powerpoint/2010/main" xmlns="" val="34377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4612" y="1544494"/>
            <a:ext cx="1039528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+mn-lt"/>
              </a:rPr>
              <a:t>  </a:t>
            </a:r>
            <a:r>
              <a:rPr lang="en-GB" sz="2400" b="1" dirty="0">
                <a:solidFill>
                  <a:srgbClr val="00B050"/>
                </a:solidFill>
                <a:latin typeface="+mn-lt"/>
              </a:rPr>
              <a:t>Internal reporting within the Consortium </a:t>
            </a:r>
          </a:p>
          <a:p>
            <a:pPr marL="180975" algn="just"/>
            <a:r>
              <a:rPr lang="en-GB" sz="2200" dirty="0" smtClean="0">
                <a:latin typeface="+mn-lt"/>
              </a:rPr>
              <a:t>where </a:t>
            </a:r>
            <a:r>
              <a:rPr lang="en-GB" sz="2200" dirty="0">
                <a:latin typeface="+mn-lt"/>
              </a:rPr>
              <a:t>beneficiaries inform the </a:t>
            </a:r>
            <a:r>
              <a:rPr lang="en-GB" sz="2200" dirty="0" smtClean="0">
                <a:latin typeface="+mn-lt"/>
              </a:rPr>
              <a:t>coordinator </a:t>
            </a:r>
            <a:r>
              <a:rPr lang="en-GB" sz="2200" dirty="0">
                <a:latin typeface="+mn-lt"/>
              </a:rPr>
              <a:t>about the </a:t>
            </a:r>
            <a:r>
              <a:rPr lang="en-GB" sz="2200" dirty="0" smtClean="0">
                <a:solidFill>
                  <a:srgbClr val="FF0000"/>
                </a:solidFill>
                <a:latin typeface="+mn-lt"/>
              </a:rPr>
              <a:t>technical progress on institutional implementation </a:t>
            </a:r>
            <a:r>
              <a:rPr lang="en-GB" sz="2200" dirty="0" smtClean="0">
                <a:latin typeface="+mn-lt"/>
              </a:rPr>
              <a:t>of </a:t>
            </a:r>
            <a:r>
              <a:rPr lang="en-GB" sz="2200" dirty="0">
                <a:latin typeface="+mn-lt"/>
              </a:rPr>
              <a:t>the project </a:t>
            </a:r>
            <a:r>
              <a:rPr lang="en-GB" sz="2200" dirty="0" smtClean="0">
                <a:latin typeface="+mn-lt"/>
              </a:rPr>
              <a:t>and </a:t>
            </a:r>
            <a:r>
              <a:rPr lang="en-GB" sz="2200" dirty="0">
                <a:latin typeface="+mn-lt"/>
              </a:rPr>
              <a:t>partners’ </a:t>
            </a:r>
            <a:r>
              <a:rPr lang="en-GB" sz="2200" dirty="0">
                <a:solidFill>
                  <a:srgbClr val="FF0000"/>
                </a:solidFill>
                <a:latin typeface="+mn-lt"/>
              </a:rPr>
              <a:t>financial reports </a:t>
            </a:r>
            <a:r>
              <a:rPr lang="en-GB" sz="2200" dirty="0">
                <a:latin typeface="+mn-lt"/>
              </a:rPr>
              <a:t>with declaration of </a:t>
            </a:r>
            <a:r>
              <a:rPr lang="en-GB" sz="2200" dirty="0" smtClean="0">
                <a:latin typeface="+mn-lt"/>
              </a:rPr>
              <a:t>expenses </a:t>
            </a:r>
            <a:r>
              <a:rPr lang="en-GB" sz="2200" dirty="0">
                <a:latin typeface="+mn-lt"/>
              </a:rPr>
              <a:t>incurred accompanied with necessary supporting </a:t>
            </a:r>
            <a:r>
              <a:rPr lang="en-GB" sz="2200" dirty="0" smtClean="0">
                <a:latin typeface="+mn-lt"/>
              </a:rPr>
              <a:t>documents.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GB" sz="2400" dirty="0" smtClean="0">
              <a:solidFill>
                <a:srgbClr val="0070C0"/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Reporting</a:t>
            </a: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 within QAC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regarding Project implementation </a:t>
            </a: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and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deliverables </a:t>
            </a:r>
            <a:r>
              <a:rPr lang="sr-Latn-RS" sz="2200" dirty="0" smtClean="0">
                <a:latin typeface="+mn-lt"/>
                <a:ea typeface="Cambria" panose="02040503050406030204" pitchFamily="18" charset="0"/>
              </a:rPr>
              <a:t>where </a:t>
            </a:r>
            <a:r>
              <a:rPr lang="en-GB" sz="2200" dirty="0" smtClean="0">
                <a:latin typeface="+mn-lt"/>
              </a:rPr>
              <a:t>beneficiaries</a:t>
            </a:r>
            <a:r>
              <a:rPr lang="sr-Latn-RS" sz="2200" dirty="0" smtClean="0">
                <a:latin typeface="+mn-lt"/>
              </a:rPr>
              <a:t> fullfil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smtClean="0">
                <a:latin typeface="+mn-lt"/>
              </a:rPr>
              <a:t>templates </a:t>
            </a:r>
            <a:r>
              <a:rPr lang="en-GB" sz="2200" dirty="0" smtClean="0">
                <a:latin typeface="+mn-lt"/>
              </a:rPr>
              <a:t>available </a:t>
            </a:r>
            <a:r>
              <a:rPr lang="en-GB" sz="2200" dirty="0">
                <a:latin typeface="+mn-lt"/>
              </a:rPr>
              <a:t>as a part of Quality </a:t>
            </a:r>
            <a:r>
              <a:rPr lang="en-GB" sz="2200" dirty="0" smtClean="0">
                <a:latin typeface="+mn-lt"/>
              </a:rPr>
              <a:t>plan</a:t>
            </a:r>
            <a:r>
              <a:rPr lang="en-GB" sz="2200" dirty="0" smtClean="0">
                <a:latin typeface="+mn-lt"/>
              </a:rPr>
              <a:t> </a:t>
            </a:r>
            <a:endParaRPr lang="en-GB" dirty="0">
              <a:latin typeface="+mn-lt"/>
            </a:endParaRPr>
          </a:p>
          <a:p>
            <a:pPr marL="1074738" indent="-96838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70C0"/>
                </a:solidFill>
                <a:latin typeface="+mn-lt"/>
              </a:rPr>
              <a:t>Work package self-assessment report – Annex </a:t>
            </a:r>
            <a:r>
              <a:rPr lang="en-GB" dirty="0" smtClean="0">
                <a:solidFill>
                  <a:srgbClr val="0070C0"/>
                </a:solidFill>
                <a:latin typeface="+mn-lt"/>
              </a:rPr>
              <a:t>Q </a:t>
            </a:r>
            <a:endParaRPr lang="en-GB" dirty="0">
              <a:latin typeface="+mn-lt"/>
            </a:endParaRPr>
          </a:p>
          <a:p>
            <a:pPr marL="1074738" indent="-96838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70C0"/>
                </a:solidFill>
                <a:latin typeface="+mn-lt"/>
              </a:rPr>
              <a:t>Partner self-assessment report – Annex R </a:t>
            </a:r>
            <a:endParaRPr lang="sr-Latn-RS" dirty="0" smtClean="0">
              <a:solidFill>
                <a:srgbClr val="0070C0"/>
              </a:solidFill>
              <a:latin typeface="+mn-lt"/>
            </a:endParaRPr>
          </a:p>
          <a:p>
            <a:pPr marL="1074738" indent="-96838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70C0"/>
                </a:solidFill>
                <a:latin typeface="+mn-lt"/>
              </a:rPr>
              <a:t>Check list for review of deliverables – Annex S </a:t>
            </a:r>
            <a:endParaRPr lang="en-GB" dirty="0" smtClean="0">
              <a:latin typeface="+mn-lt"/>
            </a:endParaRPr>
          </a:p>
          <a:p>
            <a:pPr marL="1074738" indent="-96838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70C0"/>
                </a:solidFill>
                <a:latin typeface="+mn-lt"/>
              </a:rPr>
              <a:t>Internal 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project quality evaluation form – Annex </a:t>
            </a:r>
            <a:r>
              <a:rPr lang="en-GB" dirty="0" smtClean="0">
                <a:solidFill>
                  <a:srgbClr val="0070C0"/>
                </a:solidFill>
                <a:latin typeface="+mn-lt"/>
              </a:rPr>
              <a:t>T</a:t>
            </a:r>
            <a:r>
              <a:rPr lang="en-GB" dirty="0" smtClean="0">
                <a:latin typeface="+mn-lt"/>
              </a:rPr>
              <a:t> </a:t>
            </a:r>
          </a:p>
          <a:p>
            <a:pPr marL="1074738" indent="-9683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70C0"/>
                </a:solidFill>
                <a:latin typeface="+mn-lt"/>
              </a:rPr>
              <a:t>Internal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project quality evaluation report – Annex U </a:t>
            </a:r>
            <a:endParaRPr lang="sr-Latn-RS" sz="2400" dirty="0">
              <a:solidFill>
                <a:srgbClr val="0070C0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Report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s</a:t>
            </a: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as a output of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realized </a:t>
            </a:r>
            <a:r>
              <a:rPr lang="sr-Latn-RS" sz="2400" b="1" dirty="0" smtClean="0">
                <a:solidFill>
                  <a:srgbClr val="00B050"/>
                </a:solidFill>
                <a:latin typeface="+mn-lt"/>
              </a:rPr>
              <a:t>project activities</a:t>
            </a:r>
            <a:endParaRPr lang="en-GB" sz="2400" b="1" dirty="0" smtClean="0">
              <a:solidFill>
                <a:srgbClr val="00B050"/>
              </a:solidFill>
              <a:latin typeface="+mn-lt"/>
            </a:endParaRP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29684" y="735750"/>
            <a:ext cx="3911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cs typeface="Calibri" panose="020F0502020204030204" pitchFamily="34" charset="0"/>
              </a:rPr>
              <a:t>SETOF project reporting</a:t>
            </a:r>
          </a:p>
        </p:txBody>
      </p:sp>
    </p:spTree>
    <p:extLst>
      <p:ext uri="{BB962C8B-B14F-4D97-AF65-F5344CB8AC3E}">
        <p14:creationId xmlns:p14="http://schemas.microsoft.com/office/powerpoint/2010/main" xmlns="" val="386826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9927" y="1736375"/>
            <a:ext cx="10455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/>
              <a:t>All reports should be </a:t>
            </a:r>
            <a:r>
              <a:rPr lang="sr-Latn-RS" sz="2400" dirty="0" smtClean="0"/>
              <a:t>written in </a:t>
            </a:r>
            <a:r>
              <a:rPr lang="en-GB" sz="2400" dirty="0" smtClean="0"/>
              <a:t>English</a:t>
            </a:r>
            <a:r>
              <a:rPr lang="sr-Latn-RS" sz="2400" dirty="0" smtClean="0"/>
              <a:t> and </a:t>
            </a:r>
            <a:r>
              <a:rPr lang="en-GB" sz="2400" dirty="0" smtClean="0"/>
              <a:t>provided </a:t>
            </a:r>
            <a:r>
              <a:rPr lang="en-GB" sz="2400" dirty="0"/>
              <a:t>to the </a:t>
            </a:r>
            <a:r>
              <a:rPr lang="en-GB" sz="2400" dirty="0">
                <a:solidFill>
                  <a:srgbClr val="FF0000"/>
                </a:solidFill>
              </a:rPr>
              <a:t>Coordinator </a:t>
            </a:r>
            <a:r>
              <a:rPr lang="sr-Latn-RS" sz="2400" dirty="0" smtClean="0">
                <a:solidFill>
                  <a:srgbClr val="FF0000"/>
                </a:solidFill>
              </a:rPr>
              <a:t>and appropriate project </a:t>
            </a:r>
            <a:r>
              <a:rPr lang="en-GB" sz="2400" dirty="0" smtClean="0">
                <a:solidFill>
                  <a:srgbClr val="FF0000"/>
                </a:solidFill>
              </a:rPr>
              <a:t>bodie</a:t>
            </a:r>
            <a:r>
              <a:rPr lang="en-GB" sz="2400" dirty="0" smtClean="0">
                <a:solidFill>
                  <a:srgbClr val="FF0000"/>
                </a:solidFill>
              </a:rPr>
              <a:t>s (PMU, SC, QAC)</a:t>
            </a:r>
          </a:p>
          <a:p>
            <a:pPr algn="just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58779" y="2105707"/>
            <a:ext cx="105467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B050"/>
              </a:solidFill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rgbClr val="00B050"/>
              </a:solidFill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B050"/>
                </a:solidFill>
                <a:latin typeface="+mn-lt"/>
                <a:ea typeface="Cambria" panose="02040503050406030204" pitchFamily="18" charset="0"/>
              </a:rPr>
              <a:t>Financial </a:t>
            </a:r>
            <a:r>
              <a:rPr lang="en-US" sz="2400" b="1" dirty="0">
                <a:solidFill>
                  <a:srgbClr val="00B050"/>
                </a:solidFill>
                <a:latin typeface="+mn-lt"/>
                <a:ea typeface="Cambria" panose="02040503050406030204" pitchFamily="18" charset="0"/>
              </a:rPr>
              <a:t>report: </a:t>
            </a:r>
            <a:endParaRPr lang="en-US" sz="2400" dirty="0">
              <a:solidFill>
                <a:srgbClr val="00B050"/>
              </a:solidFill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financial statement table 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- original excel file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supporting documents </a:t>
            </a:r>
            <a:endParaRPr lang="sr-Latn-RS" sz="2400" b="1" dirty="0" smtClean="0">
              <a:solidFill>
                <a:srgbClr val="0070C0"/>
              </a:solidFill>
              <a:latin typeface="+mn-lt"/>
              <a:ea typeface="Cambria" panose="02040503050406030204" pitchFamily="18" charset="0"/>
            </a:endParaRPr>
          </a:p>
          <a:p>
            <a:pPr marL="180975"/>
            <a:r>
              <a:rPr lang="en-GB" sz="2400" dirty="0" smtClean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(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joint declarations, individual travel reports and project time sheets) as original hard copies,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other </a:t>
            </a:r>
            <a:r>
              <a:rPr lang="en-GB" sz="2400" b="1" dirty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supporting documents </a:t>
            </a:r>
            <a:endParaRPr lang="sr-Latn-RS" sz="2400" b="1" dirty="0" smtClean="0">
              <a:solidFill>
                <a:srgbClr val="0070C0"/>
              </a:solidFill>
              <a:latin typeface="+mn-lt"/>
              <a:ea typeface="Cambria" panose="02040503050406030204" pitchFamily="18" charset="0"/>
            </a:endParaRPr>
          </a:p>
          <a:p>
            <a:pPr marL="180975"/>
            <a:r>
              <a:rPr lang="en-GB" sz="2400" dirty="0" smtClean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(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agendas, list of participants, boarding passes, travel orders, or any other document proving mobility or participation in some activities) as hard copies</a:t>
            </a:r>
            <a:r>
              <a:rPr lang="en-GB" dirty="0">
                <a:solidFill>
                  <a:srgbClr val="000000"/>
                </a:solidFill>
                <a:latin typeface="+mn-lt"/>
                <a:ea typeface="Cambria" panose="02040503050406030204" pitchFamily="18" charset="0"/>
              </a:rPr>
              <a:t>. </a:t>
            </a:r>
          </a:p>
          <a:p>
            <a:endParaRPr lang="en-US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84170" y="668755"/>
            <a:ext cx="3400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rgbClr val="00B050"/>
                </a:solidFill>
              </a:rPr>
              <a:t>Internal</a:t>
            </a:r>
            <a:r>
              <a:rPr lang="sr-Latn-RS" sz="2800" b="1" dirty="0" smtClean="0">
                <a:solidFill>
                  <a:srgbClr val="0070C0"/>
                </a:solidFill>
              </a:rPr>
              <a:t> </a:t>
            </a:r>
            <a:r>
              <a:rPr lang="sr-Latn-RS" sz="2800" b="1" dirty="0" smtClean="0">
                <a:solidFill>
                  <a:srgbClr val="00B050"/>
                </a:solidFill>
              </a:rPr>
              <a:t>REPORTING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63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68126" y="682775"/>
            <a:ext cx="328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800" b="1" dirty="0" smtClean="0">
                <a:solidFill>
                  <a:srgbClr val="00B050"/>
                </a:solidFill>
              </a:rPr>
              <a:t>Internal REPORTING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0325" y="365699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Financial report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0100" y="1264798"/>
            <a:ext cx="939256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Budget heading: Travel costs and Cost of </a:t>
            </a:r>
            <a:r>
              <a:rPr lang="en-GB" b="1" dirty="0" smtClean="0">
                <a:solidFill>
                  <a:srgbClr val="0070C0"/>
                </a:solidFill>
              </a:rPr>
              <a:t>Stay</a:t>
            </a:r>
            <a:r>
              <a:rPr lang="sr-Latn-RS" b="1" dirty="0" smtClean="0">
                <a:solidFill>
                  <a:srgbClr val="0070C0"/>
                </a:solidFill>
              </a:rPr>
              <a:t>: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Fulfilled </a:t>
            </a:r>
            <a:r>
              <a:rPr lang="en-GB" dirty="0"/>
              <a:t>and signed Individual Travel Report (ITR) (ANNEX III)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 of the working </a:t>
            </a:r>
            <a:r>
              <a:rPr lang="en-GB" dirty="0" smtClean="0"/>
              <a:t>contract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 of the mobility from, mobility order or other documents according to the institutional internal </a:t>
            </a:r>
            <a:r>
              <a:rPr lang="en-GB" dirty="0" smtClean="0"/>
              <a:t>rules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 of the travel ticket(s) invoices(s</a:t>
            </a:r>
            <a:r>
              <a:rPr lang="en-GB" dirty="0" smtClean="0"/>
              <a:t>),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 of the accommodation(s) invoice(s</a:t>
            </a:r>
            <a:r>
              <a:rPr lang="en-GB" dirty="0" smtClean="0"/>
              <a:t>),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 of the calculation of </a:t>
            </a:r>
            <a:r>
              <a:rPr lang="en-GB" dirty="0" smtClean="0"/>
              <a:t>costs,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Copies </a:t>
            </a:r>
            <a:r>
              <a:rPr lang="en-GB" dirty="0"/>
              <a:t>of the boarding passes or copies of the passport pages with dates of departure and </a:t>
            </a:r>
            <a:r>
              <a:rPr lang="en-GB" dirty="0" smtClean="0"/>
              <a:t>arrival,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Copy </a:t>
            </a:r>
            <a:r>
              <a:rPr lang="en-GB" dirty="0"/>
              <a:t>of the pay </a:t>
            </a:r>
            <a:r>
              <a:rPr lang="en-GB" dirty="0" smtClean="0"/>
              <a:t>tool(s)</a:t>
            </a:r>
            <a:r>
              <a:rPr lang="sr-Latn-RS" dirty="0" smtClean="0"/>
              <a:t>,</a:t>
            </a:r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copy(</a:t>
            </a:r>
            <a:r>
              <a:rPr lang="en-GB" dirty="0" err="1"/>
              <a:t>es</a:t>
            </a:r>
            <a:r>
              <a:rPr lang="en-GB" dirty="0"/>
              <a:t>) of the other invoices paid by </a:t>
            </a:r>
            <a:r>
              <a:rPr lang="en-GB" dirty="0" err="1"/>
              <a:t>traveler</a:t>
            </a:r>
            <a:r>
              <a:rPr lang="en-GB" dirty="0"/>
              <a:t> or institution, </a:t>
            </a:r>
            <a:endParaRPr lang="sr-Latn-RS" dirty="0"/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 of the tax and social contribution document(s</a:t>
            </a:r>
            <a:r>
              <a:rPr lang="en-GB" dirty="0" smtClean="0"/>
              <a:t>),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Certified </a:t>
            </a:r>
            <a:r>
              <a:rPr lang="en-GB" dirty="0"/>
              <a:t>copy of bank statement and/or receipt(s) as a proof of payment(s) (travel costs, accommodation costs, daily allowances, travel insurance, etc.) </a:t>
            </a:r>
            <a:endParaRPr lang="sr-Latn-RS" dirty="0"/>
          </a:p>
          <a:p>
            <a:pPr marL="342900" indent="-342900">
              <a:buAutoNum type="arabicPeriod"/>
            </a:pPr>
            <a:r>
              <a:rPr lang="en-GB" dirty="0" smtClean="0"/>
              <a:t>Agendas</a:t>
            </a:r>
            <a:r>
              <a:rPr lang="en-GB" dirty="0"/>
              <a:t>, </a:t>
            </a:r>
            <a:endParaRPr lang="sr-Latn-RS" dirty="0"/>
          </a:p>
          <a:p>
            <a:pPr marL="342900" indent="-342900">
              <a:buAutoNum type="arabicPeriod"/>
            </a:pPr>
            <a:r>
              <a:rPr lang="en-GB" dirty="0" smtClean="0"/>
              <a:t>Attendance lists,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Tangible outputs/products,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en-GB" dirty="0" smtClean="0"/>
              <a:t>Minutes </a:t>
            </a:r>
            <a:r>
              <a:rPr lang="en-GB" dirty="0"/>
              <a:t>od </a:t>
            </a:r>
            <a:r>
              <a:rPr lang="en-GB" dirty="0" smtClean="0"/>
              <a:t>meeting</a:t>
            </a:r>
            <a:endParaRPr lang="sr-Latn-RS" dirty="0" smtClean="0"/>
          </a:p>
          <a:p>
            <a:endParaRPr lang="sr-Latn-RS" sz="1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001476" y="2760626"/>
            <a:ext cx="1895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b="1" dirty="0"/>
              <a:t>Documentation for all budget </a:t>
            </a:r>
            <a:r>
              <a:rPr lang="sr-Latn-RS" b="1" dirty="0" smtClean="0"/>
              <a:t>headings is </a:t>
            </a:r>
            <a:r>
              <a:rPr lang="sr-Latn-RS" b="1" dirty="0"/>
              <a:t>provided in the </a:t>
            </a:r>
            <a:r>
              <a:rPr lang="sr-Latn-R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Guidlines for reporting and correspondence</a:t>
            </a:r>
            <a:r>
              <a:rPr lang="en-GB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r-Latn-RS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25049" y="2609850"/>
            <a:ext cx="2048787" cy="233287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805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2527" y="1452756"/>
            <a:ext cx="1053674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00B050"/>
                </a:solidFill>
                <a:latin typeface="+mn-lt"/>
                <a:ea typeface="Cambria" panose="02040503050406030204" pitchFamily="18" charset="0"/>
              </a:rPr>
              <a:t>Technical report 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  <a:ea typeface="Cambria" panose="02040503050406030204" pitchFamily="18" charset="0"/>
              </a:rPr>
              <a:t>(e-report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  <a:ea typeface="Cambria" panose="02040503050406030204" pitchFamily="18" charset="0"/>
              </a:rPr>
              <a:t>)</a:t>
            </a:r>
            <a:r>
              <a:rPr lang="en-GB" sz="2400" dirty="0" smtClean="0">
                <a:solidFill>
                  <a:srgbClr val="00B050"/>
                </a:solidFill>
                <a:latin typeface="+mn-lt"/>
                <a:ea typeface="Cambria" panose="02040503050406030204" pitchFamily="18" charset="0"/>
              </a:rPr>
              <a:t>. </a:t>
            </a:r>
            <a:endParaRPr lang="sr-Latn-RS" sz="2400" dirty="0" smtClean="0">
              <a:solidFill>
                <a:srgbClr val="00B050"/>
              </a:solidFill>
              <a:latin typeface="+mn-lt"/>
              <a:ea typeface="Cambria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f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inancial</a:t>
            </a:r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s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tatements</a:t>
            </a:r>
            <a:endParaRPr lang="en-GB" sz="2400" b="1" dirty="0"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d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eclaration</a:t>
            </a:r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of 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honour</a:t>
            </a:r>
            <a:endParaRPr lang="en-GB" sz="2400" b="1" dirty="0">
              <a:solidFill>
                <a:srgbClr val="00B050"/>
              </a:solidFill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RS" sz="2400" b="1" dirty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s</a:t>
            </a:r>
            <a:r>
              <a:rPr lang="en-GB" sz="2400" b="1" dirty="0" err="1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tatistics</a:t>
            </a:r>
            <a:r>
              <a:rPr lang="en-GB" sz="2400" b="1" dirty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 and indicators </a:t>
            </a:r>
            <a:r>
              <a:rPr lang="en-GB" sz="2200" dirty="0">
                <a:latin typeface="+mn-lt"/>
                <a:ea typeface="Cambria" panose="02040503050406030204" pitchFamily="18" charset="0"/>
              </a:rPr>
              <a:t>- aims to gather statistical data and indicators of performance for the period covered by the reporting period </a:t>
            </a:r>
            <a:r>
              <a:rPr lang="sr-Latn-RS" sz="2200" dirty="0" smtClean="0">
                <a:latin typeface="+mn-lt"/>
                <a:ea typeface="Cambria" panose="02040503050406030204" pitchFamily="18" charset="0"/>
              </a:rPr>
              <a:t>(related to the trainings and mobilities)</a:t>
            </a:r>
            <a:endParaRPr lang="en-GB" sz="2200" dirty="0">
              <a:latin typeface="+mn-lt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RS" sz="2400" b="1" dirty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t</a:t>
            </a:r>
            <a:r>
              <a:rPr lang="en-GB" sz="2400" b="1" dirty="0">
                <a:solidFill>
                  <a:srgbClr val="0070C0"/>
                </a:solidFill>
                <a:latin typeface="+mn-lt"/>
                <a:ea typeface="Cambria" panose="02040503050406030204" pitchFamily="18" charset="0"/>
              </a:rPr>
              <a:t>able of achieved/planned results </a:t>
            </a:r>
            <a:r>
              <a:rPr lang="en-GB" sz="2200" dirty="0">
                <a:latin typeface="+mn-lt"/>
                <a:ea typeface="Cambria" panose="02040503050406030204" pitchFamily="18" charset="0"/>
              </a:rPr>
              <a:t>(one table per WP), with describing elements in </a:t>
            </a:r>
            <a:r>
              <a:rPr lang="sr-Latn-RS" sz="2200" dirty="0" smtClean="0">
                <a:latin typeface="+mn-lt"/>
                <a:ea typeface="Cambria" panose="02040503050406030204" pitchFamily="18" charset="0"/>
              </a:rPr>
              <a:t>Guidlines for reporting and correspondence</a:t>
            </a:r>
            <a:r>
              <a:rPr lang="en-GB" sz="2200" dirty="0" smtClean="0">
                <a:latin typeface="+mn-lt"/>
                <a:ea typeface="Cambria" panose="02040503050406030204" pitchFamily="18" charset="0"/>
              </a:rPr>
              <a:t> </a:t>
            </a:r>
            <a:r>
              <a:rPr lang="sr-Latn-RS" sz="2200" dirty="0" smtClean="0">
                <a:latin typeface="+mn-lt"/>
                <a:ea typeface="Cambria" panose="02040503050406030204" pitchFamily="18" charset="0"/>
              </a:rPr>
              <a:t>(</a:t>
            </a:r>
            <a:r>
              <a:rPr lang="en-GB" sz="2200" dirty="0" smtClean="0">
                <a:latin typeface="+mn-lt"/>
                <a:ea typeface="Cambria" panose="02040503050406030204" pitchFamily="18" charset="0"/>
              </a:rPr>
              <a:t>ANNEX II</a:t>
            </a:r>
            <a:r>
              <a:rPr lang="sr-Latn-RS" sz="2200" dirty="0" smtClean="0">
                <a:latin typeface="+mn-lt"/>
                <a:ea typeface="Cambria" panose="020405030504060302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200" dirty="0" smtClean="0">
              <a:latin typeface="+mn-lt"/>
              <a:ea typeface="Cambria" panose="02040503050406030204" pitchFamily="18" charset="0"/>
            </a:endParaRP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+mn-lt"/>
              </a:rPr>
              <a:t>Activities </a:t>
            </a:r>
            <a:r>
              <a:rPr lang="en-GB" sz="2200" dirty="0">
                <a:latin typeface="+mn-lt"/>
              </a:rPr>
              <a:t>carried out and indicators of achievement, </a:t>
            </a: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+mn-lt"/>
              </a:rPr>
              <a:t>Planned activities and indicators for progress, </a:t>
            </a: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+mn-lt"/>
              </a:rPr>
              <a:t>Any </a:t>
            </a:r>
            <a:r>
              <a:rPr lang="en-GB" sz="2200" dirty="0">
                <a:latin typeface="+mn-lt"/>
              </a:rPr>
              <a:t>proposed changes (people involved, budget, remaining activities, …). </a:t>
            </a:r>
          </a:p>
          <a:p>
            <a:pPr marL="628650" indent="-628650"/>
            <a:endParaRPr lang="en-US" dirty="0"/>
          </a:p>
          <a:p>
            <a:pPr marL="628650" indent="-628650"/>
            <a:endParaRPr lang="en-GB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37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9687" y="2129088"/>
            <a:ext cx="5705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5400" b="1" dirty="0" smtClean="0">
                <a:solidFill>
                  <a:srgbClr val="00B050"/>
                </a:solidFill>
              </a:rPr>
              <a:t>Thank you for your attention!!!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353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2035" y="882164"/>
            <a:ext cx="724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All events </a:t>
            </a:r>
            <a:r>
              <a:rPr lang="sr-Latn-RS" dirty="0" smtClean="0"/>
              <a:t>on the project are documented by different material available on the project website (</a:t>
            </a:r>
            <a:r>
              <a:rPr lang="sr-Latn-RS" dirty="0" smtClean="0">
                <a:hlinkClick r:id="rId2"/>
              </a:rPr>
              <a:t>www.setog/org</a:t>
            </a:r>
            <a:r>
              <a:rPr lang="sr-Latn-RS" dirty="0" smtClean="0"/>
              <a:t>) .</a:t>
            </a: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5359305"/>
              </p:ext>
            </p:extLst>
          </p:nvPr>
        </p:nvGraphicFramePr>
        <p:xfrm>
          <a:off x="357445" y="1768549"/>
          <a:ext cx="11413376" cy="412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184">
                  <a:extLst>
                    <a:ext uri="{9D8B030D-6E8A-4147-A177-3AD203B41FA5}">
                      <a16:colId xmlns:a16="http://schemas.microsoft.com/office/drawing/2014/main" xmlns="" val="3469975605"/>
                    </a:ext>
                  </a:extLst>
                </a:gridCol>
                <a:gridCol w="5632846">
                  <a:extLst>
                    <a:ext uri="{9D8B030D-6E8A-4147-A177-3AD203B41FA5}">
                      <a16:colId xmlns:a16="http://schemas.microsoft.com/office/drawing/2014/main" xmlns="" val="685514666"/>
                    </a:ext>
                  </a:extLst>
                </a:gridCol>
                <a:gridCol w="1416346">
                  <a:extLst>
                    <a:ext uri="{9D8B030D-6E8A-4147-A177-3AD203B41FA5}">
                      <a16:colId xmlns:a16="http://schemas.microsoft.com/office/drawing/2014/main" xmlns="" val="322347364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sr-Latn-R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Type of event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131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Workshop, Study visit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Kick-off,</a:t>
                      </a:r>
                      <a:r>
                        <a:rPr lang="sr-Latn-RS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r-Latn-R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SC, PMU, QAC meetings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Trainings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097537"/>
                  </a:ext>
                </a:extLst>
              </a:tr>
              <a:tr h="8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Visit and analysis best practices in EU countries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r-Latn-R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16th</a:t>
                      </a:r>
                      <a:r>
                        <a:rPr lang="sr-Latn-RS" sz="14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2019</a:t>
                      </a:r>
                      <a:r>
                        <a:rPr lang="en-U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sr-Latn-RS" sz="14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Innsbruck, 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  <a:endParaRPr lang="sr-Latn-RS" sz="14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Material: agenda, MoM, attten. list, gallery</a:t>
                      </a:r>
                      <a:endParaRPr lang="en-US" sz="1400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Kick-off meeting on December </a:t>
                      </a:r>
                      <a:r>
                        <a:rPr lang="en-GB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13-14th </a:t>
                      </a:r>
                      <a:r>
                        <a:rPr lang="sr-Latn-R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December </a:t>
                      </a:r>
                      <a:r>
                        <a:rPr lang="en-GB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lang="en-GB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Belgrade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Serbia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Material: agenda, MoM, attten. list, presentations</a:t>
                      </a:r>
                      <a:r>
                        <a:rPr lang="sr-Latn-RS" sz="1400" b="1" i="1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institutions and work packages, gallery</a:t>
                      </a:r>
                      <a:endParaRPr lang="en-GB" sz="1400" b="1" i="1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/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1838414"/>
                  </a:ext>
                </a:extLst>
              </a:tr>
              <a:tr h="665018">
                <a:tc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on bachelor and master curricula best practices in EU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Italy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r-Latn-R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30th of September 2019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R. Calabria, Italy</a:t>
                      </a:r>
                      <a:r>
                        <a:rPr lang="sr-Latn-RS" sz="14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r-Latn-RS" sz="1400" b="1" i="1" dirty="0" smtClean="0">
                          <a:solidFill>
                            <a:srgbClr val="00B050"/>
                          </a:solidFill>
                        </a:rPr>
                        <a:t>Material: </a:t>
                      </a:r>
                      <a:r>
                        <a:rPr lang="sr-Latn-RS" sz="14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agenda, MoM, attten. List, 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Project Management Unit Meeting, </a:t>
                      </a:r>
                      <a:r>
                        <a:rPr lang="sr-Latn-R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15th May</a:t>
                      </a:r>
                      <a:r>
                        <a:rPr lang="sr-Latn-RS" sz="14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Innsbruck, 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  <a:endParaRPr lang="en-GB" sz="14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400" b="1" i="1" dirty="0" smtClean="0">
                          <a:solidFill>
                            <a:srgbClr val="00B050"/>
                          </a:solidFill>
                        </a:rPr>
                        <a:t>Material: </a:t>
                      </a:r>
                      <a:r>
                        <a:rPr lang="sr-Latn-RS" sz="14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agenda, MoM, attten. List, presentations, galler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/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237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Steering Committee Meeting, 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17th May </a:t>
                      </a:r>
                      <a:r>
                        <a:rPr lang="en-GB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r>
                        <a:rPr lang="sr-Latn-R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Innsbruck</a:t>
                      </a:r>
                      <a:r>
                        <a:rPr lang="sr-Latn-RS" sz="14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Austria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i="1" dirty="0" smtClean="0">
                          <a:solidFill>
                            <a:srgbClr val="00B050"/>
                          </a:solidFill>
                        </a:rPr>
                        <a:t>Material: </a:t>
                      </a:r>
                      <a:r>
                        <a:rPr lang="sr-Latn-RS" sz="14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agenda, MoM, attten. List</a:t>
                      </a:r>
                      <a:endParaRPr lang="en-GB" sz="1400" b="1" i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/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3543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Assurance Committee meeting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r-Latn-RS" sz="14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2nd October 2019</a:t>
                      </a:r>
                      <a:r>
                        <a:rPr lang="sr-Latn-R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R. Calabria, Italy</a:t>
                      </a:r>
                      <a:r>
                        <a:rPr lang="sr-Latn-RS" sz="14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r-Latn-RS" sz="1400" b="1" i="1" dirty="0" smtClean="0">
                          <a:solidFill>
                            <a:srgbClr val="00B050"/>
                          </a:solidFill>
                        </a:rPr>
                        <a:t>Material: </a:t>
                      </a:r>
                      <a:r>
                        <a:rPr lang="sr-Latn-RS" sz="1400" b="1" i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agenda, MoM, attten. List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/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9977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044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094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711" y="1533465"/>
            <a:ext cx="98680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2400" u="sng" dirty="0" smtClean="0">
              <a:solidFill>
                <a:srgbClr val="00B050"/>
              </a:solidFill>
              <a:latin typeface="+mn-lt"/>
            </a:endParaRPr>
          </a:p>
          <a:p>
            <a:pPr algn="just"/>
            <a:r>
              <a:rPr lang="en-GB" sz="2400" b="1" u="sng" dirty="0" smtClean="0">
                <a:solidFill>
                  <a:srgbClr val="00B050"/>
                </a:solidFill>
                <a:latin typeface="+mn-lt"/>
              </a:rPr>
              <a:t>Within</a:t>
            </a:r>
            <a:r>
              <a:rPr lang="sr-Latn-RS" sz="2400" b="1" u="sng" dirty="0" smtClean="0">
                <a:solidFill>
                  <a:srgbClr val="00B050"/>
                </a:solidFill>
                <a:latin typeface="+mn-lt"/>
              </a:rPr>
              <a:t> the </a:t>
            </a:r>
            <a:r>
              <a:rPr lang="en-GB" sz="2400" b="1" u="sng" dirty="0" smtClean="0">
                <a:solidFill>
                  <a:srgbClr val="00B050"/>
                </a:solidFill>
                <a:latin typeface="+mn-lt"/>
              </a:rPr>
              <a:t> implementation</a:t>
            </a:r>
            <a:r>
              <a:rPr lang="sr-Latn-RS" sz="2400" b="1" u="sng" dirty="0" smtClean="0">
                <a:solidFill>
                  <a:srgbClr val="00B050"/>
                </a:solidFill>
                <a:latin typeface="+mn-lt"/>
              </a:rPr>
              <a:t> of the</a:t>
            </a:r>
            <a:r>
              <a:rPr lang="en-GB" sz="2400" b="1" u="sng" dirty="0" smtClean="0">
                <a:solidFill>
                  <a:srgbClr val="00B050"/>
                </a:solidFill>
                <a:latin typeface="+mn-lt"/>
              </a:rPr>
              <a:t> SETOF </a:t>
            </a:r>
            <a:r>
              <a:rPr lang="en-GB" sz="2400" b="1" u="sng" dirty="0">
                <a:solidFill>
                  <a:srgbClr val="00B050"/>
                </a:solidFill>
                <a:latin typeface="+mn-lt"/>
              </a:rPr>
              <a:t>project </a:t>
            </a:r>
            <a:r>
              <a:rPr lang="en-GB" sz="2400" b="1" u="sng" dirty="0" smtClean="0">
                <a:solidFill>
                  <a:srgbClr val="00B050"/>
                </a:solidFill>
                <a:latin typeface="+mn-lt"/>
              </a:rPr>
              <a:t>correspondence implies:</a:t>
            </a:r>
            <a:r>
              <a:rPr lang="sr-Latn-RS" sz="2400" b="1" u="sng" dirty="0" smtClean="0">
                <a:solidFill>
                  <a:srgbClr val="00B050"/>
                </a:solidFill>
                <a:latin typeface="+mn-lt"/>
              </a:rPr>
              <a:t> </a:t>
            </a:r>
          </a:p>
          <a:p>
            <a:pPr algn="just"/>
            <a:endParaRPr lang="sr-Latn-RS" sz="2400" b="1" dirty="0" smtClean="0">
              <a:solidFill>
                <a:srgbClr val="1F497D"/>
              </a:solidFill>
              <a:latin typeface="+mn-lt"/>
            </a:endParaRPr>
          </a:p>
          <a:p>
            <a:pPr marL="714375" indent="-171450" algn="just"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notification on the daily level </a:t>
            </a:r>
            <a:r>
              <a:rPr lang="sr-Latn-RS" sz="2400" dirty="0" smtClean="0">
                <a:latin typeface="+mn-lt"/>
              </a:rPr>
              <a:t>(between all partners and partners and project coordinator) about all issues important for the realization of the project</a:t>
            </a:r>
          </a:p>
          <a:p>
            <a:pPr marL="714375" indent="-171450" algn="just"/>
            <a:endParaRPr lang="en-GB" sz="2400" dirty="0" smtClean="0">
              <a:solidFill>
                <a:srgbClr val="1F497D"/>
              </a:solidFill>
              <a:latin typeface="+mn-lt"/>
            </a:endParaRPr>
          </a:p>
          <a:p>
            <a:pPr marL="714375" indent="-171450" algn="just"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review off all comunication between all partners in the project consortium </a:t>
            </a:r>
            <a:r>
              <a:rPr lang="sr-Latn-RS" sz="2400" dirty="0" smtClean="0">
                <a:latin typeface="+mn-lt"/>
              </a:rPr>
              <a:t>(performed using the following forms: regular meetings, e-mails, worskshops and study visits).</a:t>
            </a:r>
          </a:p>
          <a:p>
            <a:pPr marL="285750" indent="-285750" algn="just">
              <a:buFontTx/>
              <a:buChar char="-"/>
            </a:pPr>
            <a:endParaRPr lang="sr-Latn-RS" dirty="0" smtClean="0">
              <a:latin typeface="+mn-lt"/>
            </a:endParaRPr>
          </a:p>
          <a:p>
            <a:pPr algn="just"/>
            <a:endParaRPr lang="sr-Latn-RS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just"/>
            <a:endParaRPr lang="sr-Latn-R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24337" y="713692"/>
            <a:ext cx="5053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SETOF project correspondence</a:t>
            </a:r>
          </a:p>
        </p:txBody>
      </p:sp>
    </p:spTree>
    <p:extLst>
      <p:ext uri="{BB962C8B-B14F-4D97-AF65-F5344CB8AC3E}">
        <p14:creationId xmlns:p14="http://schemas.microsoft.com/office/powerpoint/2010/main" xmlns="" val="19916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6485" y="2040723"/>
            <a:ext cx="1033111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400" b="1" dirty="0" smtClean="0">
                <a:solidFill>
                  <a:srgbClr val="0070C0"/>
                </a:solidFill>
              </a:rPr>
              <a:t>Project coordinator 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</a:t>
            </a:r>
            <a:r>
              <a:rPr lang="sr-Latn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a regular contact with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b="1" dirty="0">
                <a:solidFill>
                  <a:srgbClr val="0070C0"/>
                </a:solidFill>
              </a:rPr>
              <a:t>Executive Agency (</a:t>
            </a:r>
            <a:r>
              <a:rPr lang="sr-Latn-RS" sz="2400" b="1" dirty="0">
                <a:solidFill>
                  <a:srgbClr val="0070C0"/>
                </a:solidFill>
              </a:rPr>
              <a:t>EACEA</a:t>
            </a:r>
            <a:r>
              <a:rPr lang="en-GB" sz="2400" b="1" dirty="0">
                <a:solidFill>
                  <a:srgbClr val="0070C0"/>
                </a:solidFill>
              </a:rPr>
              <a:t>)</a:t>
            </a:r>
            <a:r>
              <a:rPr lang="sr-Latn-RS" sz="2400" b="1" dirty="0">
                <a:solidFill>
                  <a:srgbClr val="0070C0"/>
                </a:solidFill>
              </a:rPr>
              <a:t> </a:t>
            </a:r>
            <a:r>
              <a:rPr lang="sr-Latn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(through the project officier) and in contact with </a:t>
            </a:r>
            <a:r>
              <a:rPr lang="sr-Latn-RS" sz="2400" b="1" dirty="0">
                <a:solidFill>
                  <a:srgbClr val="0070C0"/>
                </a:solidFill>
              </a:rPr>
              <a:t>project partners </a:t>
            </a:r>
            <a:r>
              <a:rPr lang="sr-Latn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are implementing all activities and providing reports and other 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documentation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sr-Latn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sr-Latn-R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sr-Latn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SETOF project has 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establ</a:t>
            </a:r>
            <a:r>
              <a:rPr lang="en-GB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shed </a:t>
            </a:r>
            <a:r>
              <a:rPr lang="sr-Latn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mail adress </a:t>
            </a:r>
            <a:r>
              <a:rPr lang="sr-Latn-RS" sz="2400" b="1" dirty="0">
                <a:solidFill>
                  <a:srgbClr val="0070C0"/>
                </a:solidFill>
              </a:rPr>
              <a:t>(</a:t>
            </a:r>
            <a:r>
              <a:rPr lang="sr-Latn-RS" sz="2400" b="1" dirty="0">
                <a:solidFill>
                  <a:srgbClr val="0070C0"/>
                </a:solidFill>
                <a:hlinkClick r:id="rId2"/>
              </a:rPr>
              <a:t>setof.admin@sfb.bg.ac.rs</a:t>
            </a:r>
            <a:r>
              <a:rPr lang="sr-Latn-RS" sz="2400" b="1" dirty="0">
                <a:solidFill>
                  <a:srgbClr val="0070C0"/>
                </a:solidFill>
              </a:rPr>
              <a:t>) </a:t>
            </a:r>
            <a:r>
              <a:rPr lang="sr-Latn-R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correspondence with project partners on the daily level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coorespondence between all beneficiers is provided in the </a:t>
            </a:r>
            <a:r>
              <a:rPr lang="sr-Latn-RS" sz="2400" b="1" dirty="0" smtClean="0">
                <a:solidFill>
                  <a:srgbClr val="0070C0"/>
                </a:solidFill>
              </a:rPr>
              <a:t>1st version of the Day to day correspondence</a:t>
            </a:r>
            <a:r>
              <a:rPr lang="sr-Latn-RS" sz="2400" b="1" dirty="0" smtClean="0">
                <a:solidFill>
                  <a:srgbClr val="00B050"/>
                </a:solidFill>
              </a:rPr>
              <a:t> </a:t>
            </a: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(for the period 15 November – 1 July 2019).</a:t>
            </a:r>
            <a:endParaRPr lang="sr-Latn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4337" y="729414"/>
            <a:ext cx="556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rgbClr val="0070C0"/>
                </a:solidFill>
              </a:rPr>
              <a:t>SETOF project </a:t>
            </a:r>
            <a:r>
              <a:rPr lang="en-GB" sz="2800" b="1" dirty="0" smtClean="0">
                <a:solidFill>
                  <a:srgbClr val="0070C0"/>
                </a:solidFill>
              </a:rPr>
              <a:t>correspondence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7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062" y="2210986"/>
            <a:ext cx="112134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2200" b="1" dirty="0" smtClean="0">
                <a:latin typeface="+mn-lt"/>
                <a:ea typeface="Calibri" panose="020F0502020204030204" pitchFamily="34" charset="0"/>
              </a:rPr>
              <a:t>A</a:t>
            </a:r>
            <a:r>
              <a:rPr lang="en-GB" sz="2200" b="1" dirty="0" err="1" smtClean="0">
                <a:latin typeface="+mn-lt"/>
                <a:ea typeface="Calibri" panose="020F0502020204030204" pitchFamily="34" charset="0"/>
              </a:rPr>
              <a:t>ppearance</a:t>
            </a:r>
            <a:r>
              <a:rPr lang="en-GB" sz="2200" b="1" dirty="0" smtClean="0">
                <a:latin typeface="+mn-lt"/>
                <a:ea typeface="Calibri" panose="020F0502020204030204" pitchFamily="34" charset="0"/>
              </a:rPr>
              <a:t> </a:t>
            </a:r>
            <a:r>
              <a:rPr lang="en-GB" sz="2200" b="1" dirty="0">
                <a:latin typeface="+mn-lt"/>
                <a:ea typeface="Calibri" panose="020F0502020204030204" pitchFamily="34" charset="0"/>
              </a:rPr>
              <a:t>of SETOF project on the</a:t>
            </a:r>
            <a:r>
              <a:rPr lang="en-US" sz="2200" b="1" dirty="0">
                <a:solidFill>
                  <a:srgbClr val="222222"/>
                </a:solidFill>
                <a:latin typeface="+mn-lt"/>
                <a:ea typeface="Calibri" panose="020F0502020204030204" pitchFamily="34" charset="0"/>
              </a:rPr>
              <a:t> the </a:t>
            </a:r>
            <a:r>
              <a:rPr lang="en-US" sz="2400" b="1" u="sng" dirty="0">
                <a:solidFill>
                  <a:srgbClr val="1155C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Erasmus+ Project Results </a:t>
            </a:r>
            <a:r>
              <a:rPr lang="en-US" sz="2400" b="1" u="sng" dirty="0" smtClean="0">
                <a:solidFill>
                  <a:srgbClr val="1155C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Platform</a:t>
            </a:r>
            <a:r>
              <a:rPr lang="sr-Latn-RS" sz="2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2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(Nov. 2018)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The </a:t>
            </a: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f</a:t>
            </a:r>
            <a:r>
              <a:rPr lang="en-GB" sz="2400" b="1" dirty="0" err="1" smtClean="0">
                <a:solidFill>
                  <a:srgbClr val="0070C0"/>
                </a:solidFill>
                <a:latin typeface="+mn-lt"/>
              </a:rPr>
              <a:t>irst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+mn-lt"/>
              </a:rPr>
              <a:t>pre-financing 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payment</a:t>
            </a: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 is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+mn-lt"/>
              </a:rPr>
              <a:t>done by donator – EACEA</a:t>
            </a:r>
            <a:r>
              <a:rPr lang="en-GB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GB" sz="2200" b="1" dirty="0" smtClean="0">
                <a:latin typeface="+mn-lt"/>
              </a:rPr>
              <a:t>(November </a:t>
            </a:r>
            <a:r>
              <a:rPr lang="en-GB" sz="2200" b="1" dirty="0">
                <a:latin typeface="+mn-lt"/>
              </a:rPr>
              <a:t>2018). </a:t>
            </a:r>
            <a:endParaRPr lang="en-GB" sz="2200" b="1" dirty="0" smtClean="0">
              <a:latin typeface="+mn-lt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W</a:t>
            </a:r>
            <a:r>
              <a:rPr lang="en-GB" sz="2400" b="1" dirty="0" err="1">
                <a:solidFill>
                  <a:srgbClr val="0070C0"/>
                </a:solidFill>
                <a:latin typeface="+mn-lt"/>
              </a:rPr>
              <a:t>ithdrawal</a:t>
            </a:r>
            <a:r>
              <a:rPr lang="en-GB" sz="2400" b="1" dirty="0">
                <a:solidFill>
                  <a:srgbClr val="0070C0"/>
                </a:solidFill>
                <a:latin typeface="+mn-lt"/>
              </a:rPr>
              <a:t> of Aristotle University of Thessaloniki, Greece (AUTH</a:t>
            </a:r>
            <a:r>
              <a:rPr lang="en-GB" sz="2400" dirty="0">
                <a:solidFill>
                  <a:srgbClr val="0070C0"/>
                </a:solidFill>
                <a:latin typeface="+mn-lt"/>
              </a:rPr>
              <a:t>) </a:t>
            </a:r>
            <a:r>
              <a:rPr lang="sr-Latn-RS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sr-Latn-RS" sz="2200" b="1" dirty="0">
                <a:latin typeface="+mn-lt"/>
              </a:rPr>
              <a:t>(Dec. 2018</a:t>
            </a:r>
            <a:r>
              <a:rPr lang="sr-Latn-RS" sz="2200" b="1" dirty="0" smtClean="0">
                <a:latin typeface="+mn-lt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Kick-off </a:t>
            </a: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meeting held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on </a:t>
            </a:r>
            <a:r>
              <a:rPr lang="sr-Latn-R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13-14 December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2018 in Belgrade</a:t>
            </a:r>
            <a:endParaRPr lang="sr-Latn-RS" sz="2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  <a:latin typeface="+mn-lt"/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initiated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activities on the Dissemination plan </a:t>
            </a:r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development</a:t>
            </a:r>
            <a:r>
              <a:rPr lang="sr-Latn-RS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sr-Latn-RS" sz="2200" b="1" dirty="0" smtClean="0">
                <a:latin typeface="+mn-lt"/>
              </a:rPr>
              <a:t>(Dec. 2018)</a:t>
            </a:r>
          </a:p>
          <a:p>
            <a:pPr algn="just">
              <a:lnSpc>
                <a:spcPct val="150000"/>
              </a:lnSpc>
            </a:pPr>
            <a:endParaRPr lang="sr-Latn-RS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en-US" dirty="0">
              <a:latin typeface="+mn-lt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09372" y="658008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SETOF project </a:t>
            </a:r>
            <a:r>
              <a:rPr lang="en-GB" sz="2800" b="1" dirty="0" smtClean="0">
                <a:solidFill>
                  <a:srgbClr val="0070C0"/>
                </a:solidFill>
              </a:rPr>
              <a:t>correspondence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6403" y="1537465"/>
            <a:ext cx="9320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00B050"/>
                </a:solidFill>
              </a:rPr>
              <a:t>Important notes regarding Day to day coordination</a:t>
            </a:r>
            <a:r>
              <a:rPr lang="en-GB" sz="2400" b="1" dirty="0" smtClean="0">
                <a:solidFill>
                  <a:srgbClr val="00B050"/>
                </a:solidFill>
              </a:rPr>
              <a:t> (</a:t>
            </a:r>
            <a:r>
              <a:rPr lang="en-GB" sz="2400" b="1" dirty="0" err="1" smtClean="0">
                <a:solidFill>
                  <a:srgbClr val="00B050"/>
                </a:solidFill>
              </a:rPr>
              <a:t>activ</a:t>
            </a:r>
            <a:r>
              <a:rPr lang="en-GB" sz="2400" b="1" dirty="0" smtClean="0">
                <a:solidFill>
                  <a:srgbClr val="00B050"/>
                </a:solidFill>
              </a:rPr>
              <a:t>. 7.4)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8358" y="1774339"/>
            <a:ext cx="1065195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200" dirty="0" smtClean="0"/>
              <a:t> </a:t>
            </a:r>
            <a:r>
              <a:rPr lang="sr-Latn-RS" sz="2200" b="1" dirty="0" smtClean="0"/>
              <a:t>Decision of consortium about </a:t>
            </a:r>
            <a:r>
              <a:rPr lang="en-GB" sz="2200" b="1" dirty="0" smtClean="0"/>
              <a:t>replacement of </a:t>
            </a:r>
            <a:r>
              <a:rPr lang="sr-Latn-RS" sz="2200" b="1" dirty="0" smtClean="0"/>
              <a:t>the partner AUTH, Greece </a:t>
            </a:r>
            <a:r>
              <a:rPr lang="en-GB" sz="2200" b="1" dirty="0" smtClean="0"/>
              <a:t>with the </a:t>
            </a:r>
            <a:r>
              <a:rPr lang="en-GB" sz="2400" b="1" dirty="0" smtClean="0">
                <a:solidFill>
                  <a:srgbClr val="0070C0"/>
                </a:solidFill>
              </a:rPr>
              <a:t>new beneficiary </a:t>
            </a:r>
            <a:r>
              <a:rPr lang="en-GB" sz="2400" b="1" dirty="0" err="1" smtClean="0">
                <a:solidFill>
                  <a:srgbClr val="0070C0"/>
                </a:solidFill>
              </a:rPr>
              <a:t>Mediterranea</a:t>
            </a:r>
            <a:r>
              <a:rPr lang="en-GB" sz="2400" b="1" dirty="0" smtClean="0">
                <a:solidFill>
                  <a:srgbClr val="0070C0"/>
                </a:solidFill>
              </a:rPr>
              <a:t> University of Reggio Calabria, Italy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200" b="1" dirty="0" smtClean="0"/>
              <a:t>(Dec. 2018)</a:t>
            </a:r>
            <a:endParaRPr lang="sr-Latn-RS" sz="2400" b="1" dirty="0" smtClean="0">
              <a:solidFill>
                <a:srgbClr val="0070C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Request </a:t>
            </a:r>
            <a:r>
              <a:rPr lang="sr-Latn-RS" sz="2400" b="1" dirty="0" smtClean="0">
                <a:solidFill>
                  <a:srgbClr val="0070C0"/>
                </a:solidFill>
              </a:rPr>
              <a:t>for </a:t>
            </a:r>
            <a:r>
              <a:rPr lang="en-GB" sz="2400" b="1" dirty="0" smtClean="0">
                <a:solidFill>
                  <a:srgbClr val="0070C0"/>
                </a:solidFill>
              </a:rPr>
              <a:t>partner replacement (Jan. 2019)</a:t>
            </a:r>
            <a:endParaRPr lang="sr-Latn-RS" sz="24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>
                <a:solidFill>
                  <a:srgbClr val="0070C0"/>
                </a:solidFill>
              </a:rPr>
              <a:t>T</a:t>
            </a:r>
            <a:r>
              <a:rPr lang="en-GB" sz="2400" b="1" dirty="0" smtClean="0">
                <a:solidFill>
                  <a:srgbClr val="0070C0"/>
                </a:solidFill>
              </a:rPr>
              <a:t>he </a:t>
            </a:r>
            <a:r>
              <a:rPr lang="en-GB" sz="2400" b="1" dirty="0">
                <a:solidFill>
                  <a:srgbClr val="0070C0"/>
                </a:solidFill>
              </a:rPr>
              <a:t>first monitoring visit to the </a:t>
            </a:r>
            <a:r>
              <a:rPr lang="en-GB" sz="2400" b="1" dirty="0" smtClean="0">
                <a:solidFill>
                  <a:srgbClr val="0070C0"/>
                </a:solidFill>
              </a:rPr>
              <a:t>project</a:t>
            </a:r>
            <a:r>
              <a:rPr lang="en-GB" sz="2400" b="1" dirty="0" smtClean="0"/>
              <a:t> </a:t>
            </a:r>
            <a:r>
              <a:rPr lang="en-GB" sz="2200" b="1" dirty="0"/>
              <a:t>conducted </a:t>
            </a:r>
            <a:r>
              <a:rPr lang="en-US" sz="2200" b="1" dirty="0"/>
              <a:t>by the Head of the National Erasmus+ Office in B&amp;H</a:t>
            </a:r>
            <a:r>
              <a:rPr lang="en-GB" sz="2200" b="1" dirty="0"/>
              <a:t> and project officer from B&amp;H </a:t>
            </a:r>
            <a:r>
              <a:rPr lang="en-US" sz="2200" b="1" dirty="0"/>
              <a:t>at the University of Banja Luka (Rectorate) </a:t>
            </a:r>
            <a:r>
              <a:rPr lang="sr-Latn-RS" sz="2200" b="1" dirty="0" smtClean="0"/>
              <a:t>(Feb. 2019</a:t>
            </a:r>
            <a:r>
              <a:rPr lang="sr-Latn-RS" sz="2200" b="1" dirty="0" smtClean="0"/>
              <a:t>)</a:t>
            </a:r>
            <a:endParaRPr lang="sr-Latn-RS" sz="24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Deloped </a:t>
            </a:r>
            <a:r>
              <a:rPr lang="sr-Latn-RS" sz="2400" b="1" dirty="0" smtClean="0">
                <a:solidFill>
                  <a:srgbClr val="0070C0"/>
                </a:solidFill>
              </a:rPr>
              <a:t>disseminatio</a:t>
            </a:r>
            <a:r>
              <a:rPr lang="en-GB" sz="2400" b="1" dirty="0" smtClean="0">
                <a:solidFill>
                  <a:srgbClr val="0070C0"/>
                </a:solidFill>
              </a:rPr>
              <a:t>n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400" b="1" dirty="0" smtClean="0">
                <a:solidFill>
                  <a:srgbClr val="0070C0"/>
                </a:solidFill>
              </a:rPr>
              <a:t>plan</a:t>
            </a:r>
            <a:r>
              <a:rPr lang="sr-Latn-RS" sz="2400" b="1" dirty="0" smtClean="0"/>
              <a:t>, </a:t>
            </a:r>
            <a:r>
              <a:rPr lang="sr-Latn-RS" sz="2200" b="1" dirty="0" smtClean="0"/>
              <a:t>final draf, </a:t>
            </a:r>
            <a:r>
              <a:rPr lang="sr-Latn-RS" sz="2200" b="1" dirty="0" smtClean="0"/>
              <a:t>by </a:t>
            </a:r>
            <a:r>
              <a:rPr lang="sr-Latn-RS" sz="2200" b="1" dirty="0"/>
              <a:t>the leader of WP5 </a:t>
            </a:r>
            <a:r>
              <a:rPr lang="sr-Latn-RS" sz="2200" b="1" dirty="0" smtClean="0"/>
              <a:t>(Feb. 2019</a:t>
            </a:r>
            <a:r>
              <a:rPr lang="sr-Latn-RS" sz="2200" b="1" dirty="0" smtClean="0"/>
              <a:t>)</a:t>
            </a:r>
            <a:endParaRPr lang="sr-Latn-RS" sz="2200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sr-Latn-RS" sz="2200" b="1" dirty="0"/>
          </a:p>
          <a:p>
            <a:pPr algn="just">
              <a:lnSpc>
                <a:spcPct val="150000"/>
              </a:lnSpc>
            </a:pPr>
            <a:endParaRPr lang="en-US" sz="2200" dirty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sr-Latn-RS" b="1" dirty="0" smtClean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94786" y="649442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SETOF project </a:t>
            </a:r>
            <a:r>
              <a:rPr lang="en-GB" sz="2800" b="1" dirty="0" smtClean="0">
                <a:solidFill>
                  <a:srgbClr val="0070C0"/>
                </a:solidFill>
              </a:rPr>
              <a:t>correspondence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9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8358" y="1732414"/>
            <a:ext cx="1063591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0070C0"/>
                </a:solidFill>
              </a:rPr>
              <a:t>The official request for partner replacement and budget </a:t>
            </a:r>
            <a:r>
              <a:rPr lang="en-GB" sz="2400" b="1" dirty="0" smtClean="0">
                <a:solidFill>
                  <a:srgbClr val="0070C0"/>
                </a:solidFill>
              </a:rPr>
              <a:t>revision </a:t>
            </a:r>
            <a:r>
              <a:rPr lang="en-GB" sz="2200" b="1" dirty="0" smtClean="0"/>
              <a:t>was </a:t>
            </a:r>
            <a:r>
              <a:rPr lang="en-GB" sz="2200" b="1" dirty="0" smtClean="0"/>
              <a:t>sent </a:t>
            </a:r>
            <a:r>
              <a:rPr lang="en-GB" sz="2200" b="1" dirty="0" smtClean="0"/>
              <a:t>to </a:t>
            </a:r>
            <a:r>
              <a:rPr lang="en-GB" sz="2200" b="1" dirty="0" smtClean="0"/>
              <a:t>the project officer</a:t>
            </a:r>
            <a:r>
              <a:rPr lang="sr-Latn-RS" sz="2200" b="1" dirty="0" smtClean="0"/>
              <a:t> (March 2019</a:t>
            </a:r>
            <a:r>
              <a:rPr lang="sr-Latn-RS" sz="2200" b="1" dirty="0" smtClean="0"/>
              <a:t>)</a:t>
            </a:r>
            <a:endParaRPr lang="sr-Latn-RS" sz="22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 err="1">
                <a:solidFill>
                  <a:srgbClr val="0070C0"/>
                </a:solidFill>
              </a:rPr>
              <a:t>omplete</a:t>
            </a:r>
            <a:r>
              <a:rPr lang="sr-Latn-RS" sz="2400" b="1" dirty="0">
                <a:solidFill>
                  <a:srgbClr val="0070C0"/>
                </a:solidFill>
              </a:rPr>
              <a:t>d</a:t>
            </a:r>
            <a:r>
              <a:rPr lang="en-US" sz="2400" b="1" dirty="0">
                <a:solidFill>
                  <a:srgbClr val="0070C0"/>
                </a:solidFill>
              </a:rPr>
              <a:t> documentation for partner replacement sent to the project officer</a:t>
            </a:r>
            <a:r>
              <a:rPr lang="sr-Latn-RS" sz="2400" b="1" dirty="0">
                <a:solidFill>
                  <a:srgbClr val="0070C0"/>
                </a:solidFill>
              </a:rPr>
              <a:t> </a:t>
            </a:r>
            <a:r>
              <a:rPr lang="sr-Latn-RS" sz="2200" b="1" dirty="0"/>
              <a:t>(April 2019</a:t>
            </a:r>
            <a:r>
              <a:rPr lang="sr-Latn-RS" sz="2200" b="1" dirty="0" smtClean="0"/>
              <a:t>)</a:t>
            </a:r>
            <a:endParaRPr lang="sr-Latn-RS" sz="2400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>
                <a:solidFill>
                  <a:srgbClr val="0070C0"/>
                </a:solidFill>
              </a:rPr>
              <a:t>P</a:t>
            </a:r>
            <a:r>
              <a:rPr lang="en-US" sz="2400" b="1" dirty="0" err="1">
                <a:solidFill>
                  <a:srgbClr val="0070C0"/>
                </a:solidFill>
              </a:rPr>
              <a:t>roject</a:t>
            </a:r>
            <a:r>
              <a:rPr lang="en-US" sz="2400" b="1" dirty="0">
                <a:solidFill>
                  <a:srgbClr val="0070C0"/>
                </a:solidFill>
              </a:rPr>
              <a:t> office</a:t>
            </a:r>
            <a:r>
              <a:rPr lang="sr-Latn-RS" sz="2400" b="1" dirty="0">
                <a:solidFill>
                  <a:srgbClr val="0070C0"/>
                </a:solidFill>
              </a:rPr>
              <a:t>r</a:t>
            </a:r>
            <a:r>
              <a:rPr lang="en-US" sz="2400" b="1" dirty="0">
                <a:solidFill>
                  <a:srgbClr val="0070C0"/>
                </a:solidFill>
              </a:rPr>
              <a:t> approved signature of the Partnership Agreements</a:t>
            </a:r>
            <a:r>
              <a:rPr lang="sr-Latn-RS" sz="2400" b="1" dirty="0"/>
              <a:t> </a:t>
            </a:r>
            <a:r>
              <a:rPr lang="sr-Latn-RS" sz="2200" b="1" dirty="0"/>
              <a:t>(May 2019</a:t>
            </a:r>
            <a:r>
              <a:rPr lang="sr-Latn-RS" sz="2200" b="1" dirty="0" smtClean="0"/>
              <a:t>)</a:t>
            </a:r>
            <a:endParaRPr lang="sr-Latn-RS" sz="2400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>
                <a:solidFill>
                  <a:srgbClr val="0070C0"/>
                </a:solidFill>
              </a:rPr>
              <a:t>1st PMU meeting, 1st Steering Commitee meeting and Study visit </a:t>
            </a:r>
            <a:r>
              <a:rPr lang="sr-Latn-RS" sz="2400" b="1" dirty="0" smtClean="0">
                <a:solidFill>
                  <a:srgbClr val="0070C0"/>
                </a:solidFill>
              </a:rPr>
              <a:t>in Innsbruck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(May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2019)</a:t>
            </a: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during SC meeting 4th version of Dissemination plan is adopted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sr-Latn-RS" sz="24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r-Latn-RS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5887" y="729675"/>
            <a:ext cx="4253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SETOF project </a:t>
            </a:r>
            <a:r>
              <a:rPr lang="en-GB" sz="2400" b="1" dirty="0" smtClean="0">
                <a:solidFill>
                  <a:srgbClr val="0070C0"/>
                </a:solidFill>
              </a:rPr>
              <a:t>correspondence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49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0022" y="1748773"/>
            <a:ext cx="1071612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Meeting between project coordinate and leader of WP5 – UNI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200" b="1" dirty="0" smtClean="0"/>
              <a:t>(May 2019</a:t>
            </a:r>
            <a:r>
              <a:rPr lang="sr-Latn-RS" sz="2200" b="1" dirty="0" smtClean="0"/>
              <a:t>)</a:t>
            </a:r>
            <a:endParaRPr lang="sr-Latn-RS" sz="2200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200" b="1" dirty="0" smtClean="0"/>
              <a:t>P</a:t>
            </a:r>
            <a:r>
              <a:rPr lang="en-US" sz="2200" b="1" dirty="0" err="1" smtClean="0"/>
              <a:t>roject</a:t>
            </a:r>
            <a:r>
              <a:rPr lang="en-US" sz="2200" b="1" dirty="0" smtClean="0"/>
              <a:t> </a:t>
            </a:r>
            <a:r>
              <a:rPr lang="en-US" sz="2200" b="1" dirty="0" smtClean="0"/>
              <a:t>coordinator </a:t>
            </a:r>
            <a:r>
              <a:rPr lang="en-US" sz="2200" b="1" dirty="0" smtClean="0"/>
              <a:t>obtain access to the electronic version of </a:t>
            </a:r>
            <a:r>
              <a:rPr lang="en-US" sz="2400" b="1" dirty="0" smtClean="0">
                <a:solidFill>
                  <a:srgbClr val="0070C0"/>
                </a:solidFill>
              </a:rPr>
              <a:t>the Technical implementation report (e-report)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200" b="1" dirty="0" smtClean="0"/>
              <a:t>(Jun 2019)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0070C0"/>
                </a:solidFill>
              </a:rPr>
              <a:t>GUIDE </a:t>
            </a:r>
            <a:r>
              <a:rPr lang="en-GB" sz="2400" b="1" dirty="0" smtClean="0">
                <a:solidFill>
                  <a:srgbClr val="0070C0"/>
                </a:solidFill>
              </a:rPr>
              <a:t>FOR FILLING IN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</a:rPr>
              <a:t>Joint Declaration, Timesheet and Individual Travel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</a:rPr>
              <a:t>Report (ITR)</a:t>
            </a:r>
            <a:r>
              <a:rPr lang="sr-Latn-RS" sz="2400" b="1" dirty="0" smtClean="0">
                <a:solidFill>
                  <a:srgbClr val="0070C0"/>
                </a:solidFill>
              </a:rPr>
              <a:t>- 2nd version </a:t>
            </a:r>
            <a:r>
              <a:rPr lang="sr-Latn-RS" sz="2200" b="1" dirty="0" smtClean="0"/>
              <a:t>available on the project website (July 2019</a:t>
            </a:r>
            <a:r>
              <a:rPr lang="sr-Latn-RS" sz="2200" b="1" dirty="0" smtClean="0"/>
              <a:t>)</a:t>
            </a:r>
            <a:endParaRPr lang="sr-Latn-RS" sz="2400" dirty="0" smtClean="0">
              <a:solidFill>
                <a:srgbClr val="0070C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University of Belgrade and company  „Mediavuk“ signed contract about development and maintenance the project website  </a:t>
            </a:r>
            <a:r>
              <a:rPr lang="sr-Latn-RS" sz="2200" b="1" dirty="0" smtClean="0"/>
              <a:t>(July 2019)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r-Latn-RS" sz="2400" b="1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3328" y="716641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SETOF project </a:t>
            </a:r>
            <a:r>
              <a:rPr lang="en-GB" sz="2800" b="1" dirty="0" smtClean="0">
                <a:solidFill>
                  <a:srgbClr val="0070C0"/>
                </a:solidFill>
              </a:rPr>
              <a:t>correspondence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03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6681" y="725677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SETOF project </a:t>
            </a:r>
            <a:r>
              <a:rPr lang="en-GB" sz="2800" b="1" dirty="0" smtClean="0">
                <a:solidFill>
                  <a:srgbClr val="0070C0"/>
                </a:solidFill>
              </a:rPr>
              <a:t>correspondence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6064" y="1823882"/>
            <a:ext cx="104113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Delivery of the documenta</a:t>
            </a:r>
            <a:r>
              <a:rPr lang="en-GB" sz="2400" b="1" dirty="0" smtClean="0">
                <a:solidFill>
                  <a:srgbClr val="0070C0"/>
                </a:solidFill>
              </a:rPr>
              <a:t>t</a:t>
            </a:r>
            <a:r>
              <a:rPr lang="sr-Latn-RS" sz="2400" b="1" dirty="0" smtClean="0">
                <a:solidFill>
                  <a:srgbClr val="0070C0"/>
                </a:solidFill>
              </a:rPr>
              <a:t>ion for </a:t>
            </a:r>
            <a:r>
              <a:rPr lang="en-GB" sz="2400" b="1" dirty="0" smtClean="0">
                <a:solidFill>
                  <a:srgbClr val="0070C0"/>
                </a:solidFill>
              </a:rPr>
              <a:t>F</a:t>
            </a:r>
            <a:r>
              <a:rPr lang="sr-Latn-RS" sz="2400" b="1" dirty="0" smtClean="0">
                <a:solidFill>
                  <a:srgbClr val="0070C0"/>
                </a:solidFill>
              </a:rPr>
              <a:t>inancial report (ITR, TS, JD, financial statement) </a:t>
            </a:r>
            <a:r>
              <a:rPr lang="sr-Latn-RS" sz="2200" b="1" dirty="0" smtClean="0"/>
              <a:t>(September 2019)</a:t>
            </a:r>
            <a:r>
              <a:rPr lang="sr-Latn-RS" sz="2200" b="1" dirty="0" smtClean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r-Latn-RS" sz="24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Presenta</a:t>
            </a:r>
            <a:r>
              <a:rPr lang="en-GB" sz="2400" b="1" dirty="0" smtClean="0">
                <a:solidFill>
                  <a:srgbClr val="0070C0"/>
                </a:solidFill>
              </a:rPr>
              <a:t>t</a:t>
            </a:r>
            <a:r>
              <a:rPr lang="sr-Latn-RS" sz="2400" b="1" dirty="0" smtClean="0">
                <a:solidFill>
                  <a:srgbClr val="0070C0"/>
                </a:solidFill>
              </a:rPr>
              <a:t>ions and publications - SETOF flyer created by UNI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(Sept. 2019)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Quality </a:t>
            </a:r>
            <a:r>
              <a:rPr lang="sr-Latn-RS" sz="2400" b="1" dirty="0">
                <a:solidFill>
                  <a:srgbClr val="0070C0"/>
                </a:solidFill>
              </a:rPr>
              <a:t>contol and monitoring plan, draft version, delopet by the UNIRC </a:t>
            </a:r>
            <a:r>
              <a:rPr lang="sr-Latn-R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(Sept. 2019) </a:t>
            </a:r>
            <a:endParaRPr lang="en-GB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0070C0"/>
                </a:solidFill>
              </a:rPr>
              <a:t>Workshop on bachelor and master curricula best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</a:rPr>
              <a:t>practices in EU – Italy</a:t>
            </a:r>
            <a:r>
              <a:rPr lang="sr-Latn-RS" sz="2400" b="1" dirty="0">
                <a:solidFill>
                  <a:srgbClr val="0070C0"/>
                </a:solidFill>
              </a:rPr>
              <a:t> </a:t>
            </a:r>
            <a:r>
              <a:rPr lang="sr-Latn-RS" sz="2400" b="1" dirty="0" smtClean="0">
                <a:solidFill>
                  <a:srgbClr val="0070C0"/>
                </a:solidFill>
              </a:rPr>
              <a:t>and </a:t>
            </a:r>
            <a:r>
              <a:rPr lang="en-GB" sz="2400" b="1" dirty="0">
                <a:solidFill>
                  <a:srgbClr val="0070C0"/>
                </a:solidFill>
              </a:rPr>
              <a:t>Visit to the torrential catchments in SILA mountain – The ‘</a:t>
            </a:r>
            <a:r>
              <a:rPr lang="en-GB" sz="2400" b="1" dirty="0" err="1" smtClean="0">
                <a:solidFill>
                  <a:srgbClr val="0070C0"/>
                </a:solidFill>
              </a:rPr>
              <a:t>Bonis</a:t>
            </a:r>
            <a:r>
              <a:rPr lang="en-GB" sz="2400" b="1" dirty="0" smtClean="0">
                <a:solidFill>
                  <a:srgbClr val="0070C0"/>
                </a:solidFill>
              </a:rPr>
              <a:t>’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</a:rPr>
              <a:t>experimental </a:t>
            </a:r>
            <a:r>
              <a:rPr lang="en-GB" sz="2400" b="1" dirty="0">
                <a:solidFill>
                  <a:srgbClr val="0070C0"/>
                </a:solidFill>
              </a:rPr>
              <a:t>catchment (UNIRC - CNR</a:t>
            </a:r>
            <a:r>
              <a:rPr lang="en-GB" sz="2400" b="1" dirty="0" smtClean="0">
                <a:solidFill>
                  <a:srgbClr val="0070C0"/>
                </a:solidFill>
              </a:rPr>
              <a:t>)</a:t>
            </a:r>
            <a:r>
              <a:rPr lang="sr-Latn-RS" sz="2400" b="1" dirty="0" smtClean="0">
                <a:solidFill>
                  <a:srgbClr val="0070C0"/>
                </a:solidFill>
              </a:rPr>
              <a:t>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(Sept. and Oct. 2019)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sr-Latn-R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sr-Latn-R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sr-Latn-R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5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56237" y="789845"/>
            <a:ext cx="492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SETOF project </a:t>
            </a:r>
            <a:r>
              <a:rPr lang="en-GB" sz="2800" b="1" dirty="0" smtClean="0">
                <a:solidFill>
                  <a:srgbClr val="0070C0"/>
                </a:solidFill>
              </a:rPr>
              <a:t>correspondence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662812" y="2148185"/>
            <a:ext cx="9606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sr-Latn-R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sr-Latn-R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3980" y="1763174"/>
            <a:ext cx="10635914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0070C0"/>
                </a:solidFill>
              </a:rPr>
              <a:t>1 </a:t>
            </a:r>
            <a:r>
              <a:rPr lang="en-GB" sz="2400" b="1" dirty="0" err="1" smtClean="0">
                <a:solidFill>
                  <a:srgbClr val="0070C0"/>
                </a:solidFill>
              </a:rPr>
              <a:t>st</a:t>
            </a:r>
            <a:r>
              <a:rPr lang="en-GB" sz="2400" b="1" dirty="0" smtClean="0">
                <a:solidFill>
                  <a:srgbClr val="0070C0"/>
                </a:solidFill>
              </a:rPr>
              <a:t> Quality Assurance Committee meeting</a:t>
            </a:r>
            <a:r>
              <a:rPr lang="sr-Latn-RS" sz="2400" b="1" dirty="0" smtClean="0">
                <a:solidFill>
                  <a:srgbClr val="0070C0"/>
                </a:solidFill>
              </a:rPr>
              <a:t> in R. Calabria, Italy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(Oct. 2019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sr-Latn-RS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0070C0"/>
                </a:solidFill>
              </a:rPr>
              <a:t>Regional Cluster Meeting on CBHE projects' impact in the Western Balkans, Albania, Durres </a:t>
            </a:r>
            <a:r>
              <a:rPr lang="sr-Latn-RS" sz="2200" b="1" dirty="0" smtClean="0"/>
              <a:t>(Oct. 2019</a:t>
            </a:r>
            <a:r>
              <a:rPr lang="sr-Latn-RS" sz="2200" b="1" dirty="0" smtClean="0"/>
              <a:t>)</a:t>
            </a:r>
            <a:endParaRPr lang="sr-Latn-RS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0070C0"/>
                </a:solidFill>
              </a:rPr>
              <a:t>Correcpondence </a:t>
            </a:r>
            <a:r>
              <a:rPr lang="sr-Latn-RS" sz="2400" b="1" dirty="0" smtClean="0">
                <a:solidFill>
                  <a:srgbClr val="0070C0"/>
                </a:solidFill>
              </a:rPr>
              <a:t>regarding the equipment procurement,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problems that faces </a:t>
            </a: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</a:t>
            </a:r>
            <a:r>
              <a:rPr lang="sr-Latn-R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B&amp;H </a:t>
            </a:r>
            <a:r>
              <a:rPr lang="sr-Latn-RS" sz="2200" b="1" dirty="0" smtClean="0"/>
              <a:t>(Oct. 2019</a:t>
            </a:r>
            <a:r>
              <a:rPr lang="sr-Latn-RS" sz="2200" b="1" dirty="0" smtClean="0"/>
              <a:t>)</a:t>
            </a:r>
            <a:endParaRPr lang="sr-Latn-RS" sz="2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2898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5771</TotalTime>
  <Words>1543</Words>
  <Application>Microsoft Office PowerPoint</Application>
  <PresentationFormat>Custom</PresentationFormat>
  <Paragraphs>156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Reporting and correspondence on the project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Sinisa</dc:creator>
  <cp:lastModifiedBy>Tijana Andrijanic</cp:lastModifiedBy>
  <cp:revision>130</cp:revision>
  <dcterms:created xsi:type="dcterms:W3CDTF">2018-12-08T13:16:54Z</dcterms:created>
  <dcterms:modified xsi:type="dcterms:W3CDTF">2019-11-18T23:56:54Z</dcterms:modified>
</cp:coreProperties>
</file>