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3" r:id="rId5"/>
    <p:sldId id="284" r:id="rId6"/>
    <p:sldId id="282" r:id="rId7"/>
    <p:sldId id="270" r:id="rId8"/>
    <p:sldId id="275" r:id="rId9"/>
    <p:sldId id="274" r:id="rId10"/>
    <p:sldId id="276" r:id="rId11"/>
    <p:sldId id="277" r:id="rId12"/>
    <p:sldId id="273" r:id="rId13"/>
    <p:sldId id="272" r:id="rId14"/>
    <p:sldId id="271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FD6F-D69A-493A-9F02-E7C0BBBE94FB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62CFA-2932-49CE-A944-6392C643F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0859-2DF5-4CFF-B38B-90422C69C165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0054-2411-47D2-9244-C71547B35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A728-9541-4C7B-9929-AFD8F9C26ED3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ACF4D-4B9A-4E52-BEAB-7FC487C99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328" y="365125"/>
            <a:ext cx="7586472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913F-909E-4BF9-8AB9-F38707BE3BE7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9AC6C-75F5-4E3D-9AAA-141F02D82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8E7E-6A28-4C97-880A-128BE677FD07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57BB2-2156-45E3-93C6-B3D31AE8F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A364-52C6-4752-83BD-CA55699D2DFD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07C-5401-4553-9389-5219FD463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14EA-0C80-4366-B5C0-8C9FC46BC85A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5644-BFD1-4E76-ACAE-1007B6FB7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B042-1C98-4263-83C0-F1F446AE7ED8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4F117-9986-420A-BDBC-50357ED1E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E6AE-FE9E-4F45-AC83-5E241DC3C291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81E6-1F27-4B4D-9ACA-444C626F1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E2BA-AB81-4CAE-BFC3-7F021AFAFF66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DA6C-97F2-474B-94D0-2040FB0ED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FA28-3423-4721-91A7-39E1E208182F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1687-D487-4036-9C21-01C2975F1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0A130-F1B5-4AFB-8137-026BD71980F1}" type="datetimeFigureOut">
              <a:rPr lang="sr-Cyrl-RS"/>
              <a:pPr>
                <a:defRPr/>
              </a:pPr>
              <a:t>15.11.2019.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63A7DB-D6B7-49FF-873D-BF5CBE1893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55589" y="1589902"/>
            <a:ext cx="9144000" cy="1746422"/>
          </a:xfrm>
        </p:spPr>
        <p:txBody>
          <a:bodyPr/>
          <a:lstStyle/>
          <a:p>
            <a:r>
              <a:rPr lang="sr-Latn-R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 </a:t>
            </a:r>
            <a:endParaRPr lang="en-US" sz="44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186249" y="3617699"/>
            <a:ext cx="9144000" cy="1655762"/>
          </a:xfrm>
        </p:spPr>
        <p:txBody>
          <a:bodyPr/>
          <a:lstStyle/>
          <a:p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18-19 November 2019,</a:t>
            </a:r>
            <a:r>
              <a:rPr lang="en-US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Banja Luka</a:t>
            </a:r>
            <a:endParaRPr lang="en-US" sz="28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881" y="453114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P3- UBL</a:t>
            </a:r>
            <a:endParaRPr lang="sr-Latn-RS" i="1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735617" y="3606790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130746" y="3604044"/>
            <a:ext cx="100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+EQ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3253" y="4625546"/>
            <a:ext cx="100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46.7%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7147" r="8649" b="24204"/>
          <a:stretch/>
        </p:blipFill>
        <p:spPr>
          <a:xfrm>
            <a:off x="408060" y="1830855"/>
            <a:ext cx="6845643" cy="37605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6788" y="3332202"/>
            <a:ext cx="914400" cy="3789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94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085" y="470286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P4- UNSA</a:t>
            </a:r>
            <a:endParaRPr lang="sr-Latn-RS" i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71858" y="3595127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62550" y="4621425"/>
            <a:ext cx="100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49.3%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4841" y="3483229"/>
            <a:ext cx="100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+EQ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7027" r="8378" b="22403"/>
          <a:stretch/>
        </p:blipFill>
        <p:spPr>
          <a:xfrm>
            <a:off x="345989" y="1676395"/>
            <a:ext cx="6907568" cy="398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57458" y="3216186"/>
            <a:ext cx="914400" cy="3789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12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900" y="488692"/>
            <a:ext cx="8787137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P5- </a:t>
            </a:r>
            <a:r>
              <a:rPr lang="en-US" i="1" dirty="0">
                <a:solidFill>
                  <a:srgbClr val="00B050"/>
                </a:solidFill>
              </a:rPr>
              <a:t>INSZASUM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147" r="7973" b="20000"/>
          <a:stretch/>
        </p:blipFill>
        <p:spPr>
          <a:xfrm>
            <a:off x="518984" y="1710314"/>
            <a:ext cx="7084539" cy="38749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32312" y="3131342"/>
            <a:ext cx="914400" cy="3789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70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2197" y="381444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P6- BOKU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833" r="7973" b="13873"/>
          <a:stretch/>
        </p:blipFill>
        <p:spPr>
          <a:xfrm>
            <a:off x="428369" y="1665817"/>
            <a:ext cx="7441843" cy="38700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78233" y="3073759"/>
            <a:ext cx="914400" cy="285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7265" y="4410116"/>
            <a:ext cx="338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FINANCIAL STATEMENT</a:t>
            </a:r>
            <a:endParaRPr lang="sr-Latn-R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66265" y="3368110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6754" y="290984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P7- </a:t>
            </a:r>
            <a:r>
              <a:rPr lang="en-GB" i="1" dirty="0">
                <a:solidFill>
                  <a:srgbClr val="00B050"/>
                </a:solidFill>
              </a:rPr>
              <a:t>UNSCM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1832" r="7770" b="13634"/>
          <a:stretch/>
        </p:blipFill>
        <p:spPr>
          <a:xfrm>
            <a:off x="566639" y="1532237"/>
            <a:ext cx="7349923" cy="40777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68850" y="2999618"/>
            <a:ext cx="914400" cy="285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7265" y="4410116"/>
            <a:ext cx="338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FINANCIAL STATEMENT</a:t>
            </a:r>
            <a:endParaRPr lang="sr-Latn-R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83250" y="3343397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22700" y="322004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P8- </a:t>
            </a:r>
            <a:r>
              <a:rPr lang="it-IT" i="1" dirty="0">
                <a:solidFill>
                  <a:srgbClr val="00B050"/>
                </a:solidFill>
              </a:rPr>
              <a:t>UNIRC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193" r="8176" b="9188"/>
          <a:stretch/>
        </p:blipFill>
        <p:spPr>
          <a:xfrm>
            <a:off x="661662" y="1589902"/>
            <a:ext cx="6722076" cy="41353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9866" y="2890022"/>
            <a:ext cx="914400" cy="285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089" y="307462"/>
            <a:ext cx="804573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P9- </a:t>
            </a:r>
            <a:r>
              <a:rPr lang="bg-BG" i="1" dirty="0" smtClean="0">
                <a:solidFill>
                  <a:srgbClr val="00B050"/>
                </a:solidFill>
              </a:rPr>
              <a:t>FRI-BAS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026" r="8243" b="12914"/>
          <a:stretch/>
        </p:blipFill>
        <p:spPr>
          <a:xfrm>
            <a:off x="601362" y="1468269"/>
            <a:ext cx="6820930" cy="41189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74579" y="2793832"/>
            <a:ext cx="914400" cy="285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3951" y="416010"/>
            <a:ext cx="804573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 - SETOF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345" r="16081" b="14955"/>
          <a:stretch/>
        </p:blipFill>
        <p:spPr>
          <a:xfrm>
            <a:off x="409090" y="1869989"/>
            <a:ext cx="7416855" cy="38553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81569" y="3060356"/>
            <a:ext cx="749643" cy="2965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25945" y="3261087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402579" y="3132514"/>
            <a:ext cx="3002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+57.97% we must spent</a:t>
            </a:r>
          </a:p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(-46.2%EQ) = </a:t>
            </a:r>
            <a:r>
              <a:rPr lang="sr-Latn-RS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11%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3160" y="4304060"/>
            <a:ext cx="2945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SETOF</a:t>
            </a:r>
            <a:endParaRPr lang="sr-Latn-R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46" y="1705232"/>
            <a:ext cx="8649730" cy="3748217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NECESSARY!</a:t>
            </a:r>
            <a:br>
              <a:rPr lang="sr-Latn-RS" i="1" dirty="0" smtClean="0">
                <a:solidFill>
                  <a:srgbClr val="00B050"/>
                </a:solidFill>
              </a:rPr>
            </a:br>
            <a:r>
              <a:rPr lang="sr-Latn-RS" i="1" dirty="0">
                <a:solidFill>
                  <a:srgbClr val="00B050"/>
                </a:solidFill>
              </a:rPr>
              <a:t/>
            </a:r>
            <a:br>
              <a:rPr lang="sr-Latn-RS" i="1" dirty="0">
                <a:solidFill>
                  <a:srgbClr val="00B050"/>
                </a:solidFill>
              </a:rPr>
            </a:br>
            <a:r>
              <a:rPr lang="sr-Latn-RS" i="1" dirty="0" smtClean="0">
                <a:solidFill>
                  <a:srgbClr val="00B050"/>
                </a:solidFill>
              </a:rPr>
              <a:t>- </a:t>
            </a:r>
            <a:r>
              <a:rPr lang="en-US" dirty="0" smtClean="0">
                <a:solidFill>
                  <a:srgbClr val="00B050"/>
                </a:solidFill>
              </a:rPr>
              <a:t>spent </a:t>
            </a:r>
            <a:r>
              <a:rPr lang="sr-Latn-RS" dirty="0" smtClean="0">
                <a:solidFill>
                  <a:srgbClr val="00B050"/>
                </a:solidFill>
              </a:rPr>
              <a:t>more than </a:t>
            </a:r>
            <a:r>
              <a:rPr lang="en-US" dirty="0" smtClean="0">
                <a:solidFill>
                  <a:srgbClr val="00B050"/>
                </a:solidFill>
              </a:rPr>
              <a:t>70</a:t>
            </a:r>
            <a:r>
              <a:rPr lang="en-US" dirty="0">
                <a:solidFill>
                  <a:srgbClr val="00B050"/>
                </a:solidFill>
              </a:rPr>
              <a:t>% </a:t>
            </a:r>
            <a:r>
              <a:rPr lang="sr-Latn-RS" dirty="0" smtClean="0">
                <a:solidFill>
                  <a:srgbClr val="00B050"/>
                </a:solidFill>
              </a:rPr>
              <a:t>of the funds </a:t>
            </a:r>
            <a:r>
              <a:rPr lang="en-US" dirty="0" smtClean="0">
                <a:solidFill>
                  <a:srgbClr val="00B050"/>
                </a:solidFill>
              </a:rPr>
              <a:t>by March</a:t>
            </a:r>
            <a:r>
              <a:rPr lang="sr-Latn-RS" dirty="0" smtClean="0">
                <a:solidFill>
                  <a:srgbClr val="00B050"/>
                </a:solidFill>
              </a:rPr>
              <a:t> (out of 50% recived)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to </a:t>
            </a:r>
            <a:r>
              <a:rPr lang="sr-Latn-RS" dirty="0" smtClean="0">
                <a:solidFill>
                  <a:srgbClr val="00B050"/>
                </a:solidFill>
              </a:rPr>
              <a:t>make </a:t>
            </a:r>
            <a:r>
              <a:rPr lang="en-US" dirty="0" smtClean="0">
                <a:solidFill>
                  <a:srgbClr val="00B050"/>
                </a:solidFill>
              </a:rPr>
              <a:t>request </a:t>
            </a:r>
            <a:r>
              <a:rPr lang="sr-Latn-RS" dirty="0" smtClean="0">
                <a:solidFill>
                  <a:srgbClr val="00B050"/>
                </a:solidFill>
              </a:rPr>
              <a:t>for the next </a:t>
            </a:r>
            <a:r>
              <a:rPr lang="en-US" dirty="0" smtClean="0">
                <a:solidFill>
                  <a:srgbClr val="00B050"/>
                </a:solidFill>
              </a:rPr>
              <a:t>tranches </a:t>
            </a:r>
            <a:r>
              <a:rPr lang="sr-Latn-R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40</a:t>
            </a:r>
            <a:r>
              <a:rPr lang="en-US" dirty="0">
                <a:solidFill>
                  <a:srgbClr val="00B050"/>
                </a:solidFill>
              </a:rPr>
              <a:t>% of the </a:t>
            </a:r>
            <a:r>
              <a:rPr lang="en-US" dirty="0" smtClean="0">
                <a:solidFill>
                  <a:srgbClr val="00B050"/>
                </a:solidFill>
              </a:rPr>
              <a:t>project</a:t>
            </a:r>
            <a:endParaRPr lang="sr-Latn-R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317676" y="1287975"/>
            <a:ext cx="7766735" cy="4574251"/>
            <a:chOff x="598503" y="1574869"/>
            <a:chExt cx="7929800" cy="470959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/>
            <a:srcRect t="16667" r="27083" b="6296"/>
            <a:stretch>
              <a:fillRect/>
            </a:stretch>
          </p:blipFill>
          <p:spPr bwMode="auto">
            <a:xfrm>
              <a:off x="603503" y="1574869"/>
              <a:ext cx="7924800" cy="470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604012" y="1843960"/>
              <a:ext cx="1364476" cy="36933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Instructions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02985" y="2268397"/>
              <a:ext cx="2672526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Final financial statement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602985" y="2725597"/>
              <a:ext cx="3470822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Costs incurred&amp;2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  <a:r>
                <a:rPr lang="en-US" dirty="0" err="1"/>
                <a:t>Prefinancing</a:t>
              </a:r>
              <a:endParaRPr lang="en-US" dirty="0"/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02985" y="3171129"/>
              <a:ext cx="1514197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 Staff costs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602985" y="3630108"/>
              <a:ext cx="3454857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2-3. Travel Costs&amp;Costs of Stay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02985" y="4107086"/>
              <a:ext cx="2198038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 Equipment Costs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602985" y="4554397"/>
              <a:ext cx="2634054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 Subcontracting Costs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98503" y="5002170"/>
              <a:ext cx="1479892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Co-financing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503" y="5440008"/>
              <a:ext cx="3467204" cy="3698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Breakdown and Project Funding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503" y="5879696"/>
              <a:ext cx="3668822" cy="3682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Breakdown Staff and Travel Costs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018294" y="492193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</a:t>
            </a:r>
            <a:r>
              <a:rPr lang="en-US" sz="3200" dirty="0" err="1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</a:t>
            </a:r>
            <a:r>
              <a:rPr lang="sr-Latn-RS" sz="3200" dirty="0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96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6" t="22316" r="44657" b="9334"/>
          <a:stretch/>
        </p:blipFill>
        <p:spPr>
          <a:xfrm>
            <a:off x="695439" y="1257526"/>
            <a:ext cx="3838832" cy="4321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474" t="13894" r="34473" b="12561"/>
          <a:stretch/>
        </p:blipFill>
        <p:spPr>
          <a:xfrm>
            <a:off x="4708289" y="1257526"/>
            <a:ext cx="4312117" cy="4321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5158" y="2213404"/>
            <a:ext cx="2865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x-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x-none" kern="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x-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sr-Latn-R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tickets, </a:t>
            </a: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boarding </a:t>
            </a: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sr-Latn-R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x-none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1200" dirty="0"/>
          </a:p>
        </p:txBody>
      </p:sp>
      <p:sp>
        <p:nvSpPr>
          <p:cNvPr id="7" name="Rectangle 6"/>
          <p:cNvSpPr/>
          <p:nvPr/>
        </p:nvSpPr>
        <p:spPr>
          <a:xfrm>
            <a:off x="8895158" y="165237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PROOF OF PAYMENT 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9020406" y="304899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x-none" kern="0" dirty="0">
                <a:latin typeface="Arial" panose="020B0604020202020204" pitchFamily="34" charset="0"/>
                <a:cs typeface="Arial" panose="020B0604020202020204" pitchFamily="34" charset="0"/>
              </a:rPr>
              <a:t>stay cost </a:t>
            </a:r>
            <a:endParaRPr lang="sr-Latn-RS" dirty="0"/>
          </a:p>
        </p:txBody>
      </p:sp>
      <p:pic>
        <p:nvPicPr>
          <p:cNvPr id="1028" name="Picture 4" descr="Резултат слика за oznaka za eu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06" y="3898436"/>
            <a:ext cx="1589280" cy="16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540411"/>
            <a:ext cx="3192463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/>
              <a:t>100%  of </a:t>
            </a:r>
            <a:r>
              <a:rPr lang="sr-Latn-RS" sz="4000" dirty="0" smtClean="0"/>
              <a:t>SETOF </a:t>
            </a:r>
            <a:r>
              <a:rPr lang="en-GB" sz="4000" dirty="0" smtClean="0"/>
              <a:t>grant</a:t>
            </a:r>
            <a:endParaRPr lang="en-GB" sz="4000" dirty="0"/>
          </a:p>
        </p:txBody>
      </p:sp>
      <p:sp>
        <p:nvSpPr>
          <p:cNvPr id="6" name="Down Arrow 5"/>
          <p:cNvSpPr/>
          <p:nvPr/>
        </p:nvSpPr>
        <p:spPr>
          <a:xfrm>
            <a:off x="1583993" y="2915444"/>
            <a:ext cx="614363" cy="846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4500" y="3813175"/>
            <a:ext cx="2439988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first pre-payment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978150" y="3813175"/>
            <a:ext cx="658813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en-GB" altLang="en-US" sz="2400" dirty="0"/>
              <a:t>50%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75550" y="3889375"/>
            <a:ext cx="854075" cy="65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6013" y="2863850"/>
            <a:ext cx="16065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equipment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75550" y="4889500"/>
            <a:ext cx="854075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6013" y="4545013"/>
            <a:ext cx="249555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rest of the money</a:t>
            </a:r>
          </a:p>
        </p:txBody>
      </p:sp>
      <p:sp>
        <p:nvSpPr>
          <p:cNvPr id="4107" name="TextBox 19"/>
          <p:cNvSpPr txBox="1">
            <a:spLocks noChangeArrowheads="1"/>
          </p:cNvSpPr>
          <p:nvPr/>
        </p:nvSpPr>
        <p:spPr bwMode="auto">
          <a:xfrm>
            <a:off x="8585200" y="3582988"/>
            <a:ext cx="659155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en-GB" altLang="en-US" sz="2400" dirty="0" smtClean="0"/>
              <a:t>5</a:t>
            </a:r>
            <a:r>
              <a:rPr lang="sr-Latn-RS" altLang="en-US" sz="2400" dirty="0" smtClean="0"/>
              <a:t>0</a:t>
            </a:r>
            <a:r>
              <a:rPr lang="en-GB" altLang="en-US" sz="2400" dirty="0" smtClean="0"/>
              <a:t>%</a:t>
            </a:r>
            <a:endParaRPr lang="en-GB" altLang="en-US" sz="2400" dirty="0"/>
          </a:p>
        </p:txBody>
      </p:sp>
      <p:sp>
        <p:nvSpPr>
          <p:cNvPr id="4108" name="TextBox 20"/>
          <p:cNvSpPr txBox="1">
            <a:spLocks noChangeArrowheads="1"/>
          </p:cNvSpPr>
          <p:nvPr/>
        </p:nvSpPr>
        <p:spPr bwMode="auto">
          <a:xfrm>
            <a:off x="8585200" y="5159375"/>
            <a:ext cx="659155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en-GB" altLang="en-US" sz="2400" dirty="0" smtClean="0"/>
              <a:t>5</a:t>
            </a:r>
            <a:r>
              <a:rPr lang="sr-Latn-RS" altLang="en-US" sz="2400" dirty="0" smtClean="0"/>
              <a:t>0</a:t>
            </a:r>
            <a:r>
              <a:rPr lang="en-GB" altLang="en-US" sz="2400" dirty="0" smtClean="0"/>
              <a:t>%</a:t>
            </a:r>
            <a:endParaRPr lang="en-GB" alt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948113" y="3268663"/>
            <a:ext cx="854075" cy="65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48113" y="4122738"/>
            <a:ext cx="854075" cy="50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301702" y="3348209"/>
            <a:ext cx="1262428" cy="9299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7244" y="722853"/>
            <a:ext cx="6870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 M I N D E R </a:t>
            </a:r>
            <a:r>
              <a:rPr lang="sr-Latn-RS" sz="3200" dirty="0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sr-Latn-RS" sz="3200" dirty="0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Belgrade- Cord SETOF</a:t>
            </a:r>
            <a:endParaRPr lang="sr-Latn-RS" sz="3200" dirty="0"/>
          </a:p>
        </p:txBody>
      </p:sp>
      <p:sp>
        <p:nvSpPr>
          <p:cNvPr id="2" name="Rectangle 1"/>
          <p:cNvSpPr/>
          <p:nvPr/>
        </p:nvSpPr>
        <p:spPr>
          <a:xfrm>
            <a:off x="8505178" y="3052484"/>
            <a:ext cx="2909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1st instalment of first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financin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sr-Latn-RS" sz="1400" dirty="0"/>
          </a:p>
        </p:txBody>
      </p:sp>
      <p:sp>
        <p:nvSpPr>
          <p:cNvPr id="5" name="Rectangle 4"/>
          <p:cNvSpPr/>
          <p:nvPr/>
        </p:nvSpPr>
        <p:spPr>
          <a:xfrm>
            <a:off x="8583612" y="4817017"/>
            <a:ext cx="3018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instalment of first pre-financing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12463"/>
              </p:ext>
            </p:extLst>
          </p:nvPr>
        </p:nvGraphicFramePr>
        <p:xfrm>
          <a:off x="304970" y="1896021"/>
          <a:ext cx="5148477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252"/>
                <a:gridCol w="2567225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</a:t>
                      </a:r>
                      <a:endParaRPr lang="sr-Latn-R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instalment of first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US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</a:t>
                      </a:r>
                      <a:r>
                        <a:rPr lang="sr-Latn-R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r-Latn-RS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348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information</a:t>
                      </a:r>
                      <a:endParaRPr lang="sr-Latn-R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UBL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INSZASUM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BOKU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information</a:t>
                      </a:r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UNSCM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information</a:t>
                      </a:r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UNIRC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FRI-BAS</a:t>
                      </a:r>
                      <a:endParaRPr lang="sr-Latn-R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72.2%</a:t>
                      </a:r>
                      <a:endParaRPr lang="sr-Latn-R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3081" y="99694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Latn-RS" sz="2800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The </a:t>
            </a:r>
            <a:r>
              <a:rPr lang="sr-Latn-RS" sz="2800" i="1" dirty="0">
                <a:solidFill>
                  <a:srgbClr val="00B050"/>
                </a:solidFill>
                <a:latin typeface="arial" panose="020B0604020202020204" pitchFamily="34" charset="0"/>
              </a:rPr>
              <a:t>present </a:t>
            </a:r>
            <a:r>
              <a:rPr lang="sr-Latn-RS" sz="2800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situation!</a:t>
            </a:r>
            <a:endParaRPr lang="sr-Latn-RS" sz="2800" i="1" dirty="0">
              <a:solidFill>
                <a:srgbClr val="00B05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88908" y="2922479"/>
            <a:ext cx="4992130" cy="15132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order to 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sr-Latn-RS" altLang="sr-Latn-RS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equest </a:t>
            </a:r>
          </a:p>
          <a:p>
            <a:pPr lvl="0"/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instalment of first pre-financing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need to spend 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90% 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lvl="0"/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instalment of first pre-financing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evidence/proof.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544212" y="2309125"/>
            <a:ext cx="9144000" cy="3498549"/>
          </a:xfrm>
        </p:spPr>
        <p:txBody>
          <a:bodyPr/>
          <a:lstStyle/>
          <a:p>
            <a:pPr algn="l" eaLnBrk="0" hangingPunct="0">
              <a:buFontTx/>
              <a:buChar char="•"/>
              <a:defRPr/>
            </a:pPr>
            <a:r>
              <a:rPr lang="x-none" sz="2400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en-US" sz="2400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sz="2400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payment of </a:t>
            </a:r>
            <a:r>
              <a:rPr lang="x-none" sz="2400" b="1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x-none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the maximum amount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x-none" sz="2400" kern="0" dirty="0">
                <a:latin typeface="Arial" panose="020B0604020202020204" pitchFamily="34" charset="0"/>
                <a:cs typeface="Arial" panose="020B0604020202020204" pitchFamily="34" charset="0"/>
              </a:rPr>
              <a:t>pon entry into force of the Agreement</a:t>
            </a:r>
          </a:p>
          <a:p>
            <a:pPr algn="l" eaLnBrk="0" hangingPunct="0">
              <a:buFontTx/>
              <a:buChar char="•"/>
              <a:defRPr/>
            </a:pPr>
            <a:r>
              <a:rPr lang="x-none" sz="2400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payment of </a:t>
            </a:r>
            <a:r>
              <a:rPr lang="x-none" sz="2400" b="1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x-none" sz="2400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the maximum amount if:</a:t>
            </a:r>
          </a:p>
          <a:p>
            <a:pPr lvl="1" algn="l" eaLnBrk="0" hangingPunct="0">
              <a:buFontTx/>
              <a:buChar char="–"/>
              <a:defRPr/>
            </a:pPr>
            <a:r>
              <a:rPr lang="sr-Latn-RS" u="sng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u="sng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x-none" u="sng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70% of the </a:t>
            </a:r>
            <a:r>
              <a:rPr lang="en-US" u="sng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x-none" u="sng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pre-financing installment is spent</a:t>
            </a:r>
          </a:p>
          <a:p>
            <a:pPr lvl="1" algn="l" eaLnBrk="0" hangingPunct="0">
              <a:buFontTx/>
              <a:buChar char="–"/>
              <a:defRPr/>
            </a:pPr>
            <a:r>
              <a:rPr lang="sr-Latn-R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x-none" kern="0" dirty="0">
                <a:latin typeface="Arial" panose="020B0604020202020204" pitchFamily="34" charset="0"/>
                <a:cs typeface="Arial" panose="020B0604020202020204" pitchFamily="34" charset="0"/>
              </a:rPr>
              <a:t>statement of costs incurred and the request for payment is sent to EACEA</a:t>
            </a:r>
          </a:p>
          <a:p>
            <a:pPr lvl="1" algn="l" eaLnBrk="0" hangingPunct="0">
              <a:buFontTx/>
              <a:buChar char="–"/>
              <a:defRPr/>
            </a:pPr>
            <a:r>
              <a:rPr lang="sr-Latn-R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x-none" kern="0" dirty="0">
                <a:latin typeface="Arial" panose="020B0604020202020204" pitchFamily="34" charset="0"/>
                <a:cs typeface="Arial" panose="020B0604020202020204" pitchFamily="34" charset="0"/>
              </a:rPr>
              <a:t>progress report on the implementation of the Action (Intermediate report) is sent to EACEA</a:t>
            </a:r>
          </a:p>
          <a:p>
            <a:pPr algn="l" eaLnBrk="0" hangingPunct="0">
              <a:buFontTx/>
              <a:buChar char="•"/>
              <a:defRPr/>
            </a:pPr>
            <a:r>
              <a:rPr lang="x-none" sz="2400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of </a:t>
            </a:r>
            <a:r>
              <a:rPr lang="x-none" sz="2400" b="1" u="sng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x-none" sz="2400" kern="0" dirty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kern="0" dirty="0">
                <a:latin typeface="Arial" panose="020B0604020202020204" pitchFamily="34" charset="0"/>
                <a:cs typeface="Arial" panose="020B0604020202020204" pitchFamily="34" charset="0"/>
              </a:rPr>
              <a:t>upon the approval of the Final Report 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544212" y="1208885"/>
            <a:ext cx="4026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solidFill>
                  <a:srgbClr val="419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 M I N D E R !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7498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25" y="529004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Cord- UNB</a:t>
            </a:r>
            <a:endParaRPr lang="sr-Latn-RS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471" r="7973" b="24805"/>
          <a:stretch/>
        </p:blipFill>
        <p:spPr>
          <a:xfrm>
            <a:off x="561456" y="2004969"/>
            <a:ext cx="7483587" cy="3590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12467" y="3631337"/>
            <a:ext cx="972064" cy="3377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8919391" y="3694464"/>
            <a:ext cx="119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+EQ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94308" y="4793978"/>
            <a:ext cx="119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72.2%</a:t>
            </a:r>
            <a:endParaRPr lang="sr-Latn-R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62191" y="3879130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454" y="612789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P1- UNS</a:t>
            </a:r>
            <a:endParaRPr lang="sr-Latn-RS" i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6347" y="4731391"/>
            <a:ext cx="338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FINANCIAL STATEMENT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581" r="8073" b="20978"/>
          <a:stretch/>
        </p:blipFill>
        <p:spPr>
          <a:xfrm>
            <a:off x="536895" y="1744910"/>
            <a:ext cx="7541703" cy="38596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08893" y="3384956"/>
            <a:ext cx="914400" cy="285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46347" y="3603070"/>
            <a:ext cx="9144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944" y="546358"/>
            <a:ext cx="7586472" cy="1325563"/>
          </a:xfrm>
        </p:spPr>
        <p:txBody>
          <a:bodyPr/>
          <a:lstStyle/>
          <a:p>
            <a:r>
              <a:rPr lang="sr-Latn-RS" i="1" dirty="0" smtClean="0">
                <a:solidFill>
                  <a:srgbClr val="00B050"/>
                </a:solidFill>
              </a:rPr>
              <a:t>Financial statement- P2- UNI</a:t>
            </a:r>
            <a:endParaRPr lang="sr-Latn-RS" i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82465" y="3435179"/>
            <a:ext cx="914400" cy="91440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79083" y="3392894"/>
            <a:ext cx="100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+EQ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5150" y="4437447"/>
            <a:ext cx="946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42.5%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1621" r="19797" b="36096"/>
          <a:stretch/>
        </p:blipFill>
        <p:spPr>
          <a:xfrm>
            <a:off x="192106" y="1717588"/>
            <a:ext cx="7331676" cy="36534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58172" y="3203424"/>
            <a:ext cx="914400" cy="3789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56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357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</vt:lpstr>
      <vt:lpstr>Candara</vt:lpstr>
      <vt:lpstr>Office Theme</vt:lpstr>
      <vt:lpstr>FINANCIAL STATEMENT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statement- Cord- UNB</vt:lpstr>
      <vt:lpstr>Financial statement- P1- UNS</vt:lpstr>
      <vt:lpstr>Financial statement- P2- UNI</vt:lpstr>
      <vt:lpstr>Financial statement- P3- UBL</vt:lpstr>
      <vt:lpstr>Financial statement- P4- UNSA</vt:lpstr>
      <vt:lpstr>Financial statement- P5- INSZASUM</vt:lpstr>
      <vt:lpstr>Financial statement- P6- BOKU</vt:lpstr>
      <vt:lpstr>Financial statement- P7- UNSCM</vt:lpstr>
      <vt:lpstr>Financial statement- P8- UNIRC</vt:lpstr>
      <vt:lpstr>Financial statement- P9- FRI-BAS</vt:lpstr>
      <vt:lpstr>Financial statement - SETOF</vt:lpstr>
      <vt:lpstr>NECESSARY!  - spent more than 70% of the funds by March (out of 50% recived) to make request for the next tranches of 40% of the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Mirjana Todosijevic</cp:lastModifiedBy>
  <cp:revision>102</cp:revision>
  <dcterms:created xsi:type="dcterms:W3CDTF">2018-11-16T09:40:05Z</dcterms:created>
  <dcterms:modified xsi:type="dcterms:W3CDTF">2019-11-15T14:01:26Z</dcterms:modified>
</cp:coreProperties>
</file>