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8" r:id="rId3"/>
    <p:sldId id="321" r:id="rId4"/>
    <p:sldId id="320" r:id="rId5"/>
    <p:sldId id="279" r:id="rId6"/>
    <p:sldId id="297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23" r:id="rId15"/>
    <p:sldId id="291" r:id="rId16"/>
    <p:sldId id="299" r:id="rId17"/>
    <p:sldId id="316" r:id="rId18"/>
    <p:sldId id="317" r:id="rId19"/>
    <p:sldId id="318" r:id="rId20"/>
    <p:sldId id="319" r:id="rId21"/>
    <p:sldId id="324" r:id="rId22"/>
    <p:sldId id="292" r:id="rId23"/>
    <p:sldId id="294" r:id="rId24"/>
    <p:sldId id="322" r:id="rId25"/>
    <p:sldId id="288" r:id="rId26"/>
    <p:sldId id="287" r:id="rId27"/>
    <p:sldId id="289" r:id="rId28"/>
    <p:sldId id="300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28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60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Google Drive\Springer\Slike za Springer\prizori sa javora\DSCN330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8" r="74853" b="13517"/>
          <a:stretch/>
        </p:blipFill>
        <p:spPr bwMode="auto">
          <a:xfrm>
            <a:off x="0" y="1066800"/>
            <a:ext cx="1532965" cy="485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logo-67a6d21a53d554d7cfd329e7194e351c2becc7562b90de3c7b4d47674c970f4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26" y="336155"/>
            <a:ext cx="2494774" cy="56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logo_veliki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6155"/>
            <a:ext cx="2286000" cy="54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:\Medjunarodni projekti\ERAZMUS II\logo\SETOF.jpg"/>
          <p:cNvPicPr/>
          <p:nvPr userDrawn="1"/>
        </p:nvPicPr>
        <p:blipFill>
          <a:blip r:embed="rId5" cstate="print"/>
          <a:srcRect l="51885" t="3895" r="15997" b="52889"/>
          <a:stretch>
            <a:fillRect/>
          </a:stretch>
        </p:blipFill>
        <p:spPr bwMode="auto">
          <a:xfrm>
            <a:off x="324626" y="5965340"/>
            <a:ext cx="895350" cy="86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1476375" y="6165037"/>
            <a:ext cx="6191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Soil Erosion and Torrential Flood Prevention: Curriculum Development </a:t>
            </a:r>
            <a:endParaRPr lang="sr-Latn-BA" sz="1200" b="1" i="1" kern="1200" dirty="0" smtClean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at the Universities of Western Balkans Countries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5934188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6360" y="6074875"/>
            <a:ext cx="2174240" cy="75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User\Desktop\Slika-1.jp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" r="73422"/>
          <a:stretch/>
        </p:blipFill>
        <p:spPr bwMode="auto">
          <a:xfrm>
            <a:off x="7667625" y="1086970"/>
            <a:ext cx="1476375" cy="481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667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0DCD-63FE-4B81-8B2E-B38D90769468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4B0A-AE30-4050-827F-7BDD73B1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9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0DCD-63FE-4B81-8B2E-B38D90769468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4B0A-AE30-4050-827F-7BDD73B1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04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966D8-1B5F-427B-9A68-1B9F47A272C8}" type="datetimeFigureOut">
              <a:rPr lang="sr-Cyrl-RS"/>
              <a:pPr>
                <a:defRPr/>
              </a:pPr>
              <a:t>18.11.2019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C1E3-46BF-43A5-B7FA-26735D44FF16}" type="slidenum">
              <a:rPr lang="sr-Cyrl-RS"/>
              <a:pPr>
                <a:defRPr/>
              </a:pPr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59982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logo-67a6d21a53d554d7cfd329e7194e351c2becc7562b90de3c7b4d47674c970f4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7" y="297821"/>
            <a:ext cx="2002603" cy="4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logo_veliki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36" y="319944"/>
            <a:ext cx="1788109" cy="4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:\Medjunarodni projekti\ERAZMUS II\logo\SETOF.jpg"/>
          <p:cNvPicPr/>
          <p:nvPr userDrawn="1"/>
        </p:nvPicPr>
        <p:blipFill>
          <a:blip r:embed="rId4" cstate="print"/>
          <a:srcRect l="51885" t="3895" r="15997" b="52889"/>
          <a:stretch>
            <a:fillRect/>
          </a:stretch>
        </p:blipFill>
        <p:spPr bwMode="auto">
          <a:xfrm>
            <a:off x="651837" y="6203582"/>
            <a:ext cx="615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1004650" y="6315651"/>
            <a:ext cx="6508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Soil Erosion and Torrential Flood Prevention: Curriculum Development </a:t>
            </a:r>
            <a:endParaRPr lang="sr-Latn-BA" sz="1200" b="1" i="1" kern="1200" dirty="0" smtClean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en-US" sz="1200" b="1" i="1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at the Universities of Western Balkans Countries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6279783"/>
            <a:ext cx="146939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60960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38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0DCD-63FE-4B81-8B2E-B38D90769468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4B0A-AE30-4050-827F-7BDD73B1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0DCD-63FE-4B81-8B2E-B38D90769468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4B0A-AE30-4050-827F-7BDD73B1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4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0DCD-63FE-4B81-8B2E-B38D90769468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4B0A-AE30-4050-827F-7BDD73B1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3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0DCD-63FE-4B81-8B2E-B38D90769468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4B0A-AE30-4050-827F-7BDD73B1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0DCD-63FE-4B81-8B2E-B38D90769468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4B0A-AE30-4050-827F-7BDD73B1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1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0DCD-63FE-4B81-8B2E-B38D90769468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4B0A-AE30-4050-827F-7BDD73B1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4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0DCD-63FE-4B81-8B2E-B38D90769468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4B0A-AE30-4050-827F-7BDD73B1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9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80DCD-63FE-4B81-8B2E-B38D90769468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4B0A-AE30-4050-827F-7BDD73B1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3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sf.unibl.org/index.php/lat/fakultet/katedre/koriscenje-sumskih-resursa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hyperlink" Target="http://sf.unibl.org/index.php/lat/fakultet/katedre/gajenje-suma" TargetMode="External"/><Relationship Id="rId17" Type="http://schemas.openxmlformats.org/officeDocument/2006/relationships/image" Target="../media/image15.png"/><Relationship Id="rId2" Type="http://schemas.openxmlformats.org/officeDocument/2006/relationships/hyperlink" Target="http://sf.unibl.org/index.php/lat/fakultet/katedre/silviekologija" TargetMode="External"/><Relationship Id="rId16" Type="http://schemas.openxmlformats.org/officeDocument/2006/relationships/hyperlink" Target="http://sf.unibl.org/index.php/lat/fakultet/katedre/lovstv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f.unibl.org/index.php/lat/fakultet/katedre/integralna-zastita-sumskih-ekosistema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hyperlink" Target="http://sf.unibl.org/index.php/lat/fakultet/katedre/organizacija-i-ekonomika-u-sumarstvu" TargetMode="External"/><Relationship Id="rId4" Type="http://schemas.openxmlformats.org/officeDocument/2006/relationships/hyperlink" Target="http://sf.unibl.org/index.php/lat/fakultet/katedre/sumarska-genetika-i-osnivanje-suma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://sf.unibl.org/index.php/lat/fakultet/katedre/uredivanje-suma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sf.unibl.org/index.php/lat/fakultet/katedre/koriscenje-sumskih-resursa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hyperlink" Target="http://sf.unibl.org/index.php/lat/fakultet/katedre/gajenje-suma" TargetMode="External"/><Relationship Id="rId17" Type="http://schemas.openxmlformats.org/officeDocument/2006/relationships/image" Target="../media/image15.png"/><Relationship Id="rId2" Type="http://schemas.openxmlformats.org/officeDocument/2006/relationships/hyperlink" Target="http://sf.unibl.org/index.php/lat/fakultet/katedre/silviekologija" TargetMode="External"/><Relationship Id="rId16" Type="http://schemas.openxmlformats.org/officeDocument/2006/relationships/hyperlink" Target="http://sf.unibl.org/index.php/lat/fakultet/katedre/lovstv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f.unibl.org/index.php/lat/fakultet/katedre/integralna-zastita-sumskih-ekosistema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hyperlink" Target="http://sf.unibl.org/index.php/lat/fakultet/katedre/organizacija-i-ekonomika-u-sumarstvu" TargetMode="External"/><Relationship Id="rId4" Type="http://schemas.openxmlformats.org/officeDocument/2006/relationships/hyperlink" Target="http://sf.unibl.org/index.php/lat/fakultet/katedre/sumarska-genetika-i-osnivanje-suma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://sf.unibl.org/index.php/lat/fakultet/katedre/uredivanje-suma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sf.unibl.org/index.php/lat/fakultet/katedre/koriscenje-sumskih-resursa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hyperlink" Target="http://sf.unibl.org/index.php/lat/fakultet/katedre/gajenje-suma" TargetMode="External"/><Relationship Id="rId17" Type="http://schemas.openxmlformats.org/officeDocument/2006/relationships/image" Target="../media/image15.png"/><Relationship Id="rId2" Type="http://schemas.openxmlformats.org/officeDocument/2006/relationships/hyperlink" Target="http://sf.unibl.org/index.php/lat/fakultet/katedre/silviekologija" TargetMode="External"/><Relationship Id="rId16" Type="http://schemas.openxmlformats.org/officeDocument/2006/relationships/hyperlink" Target="http://sf.unibl.org/index.php/lat/fakultet/katedre/lovstv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f.unibl.org/index.php/lat/fakultet/katedre/integralna-zastita-sumskih-ekosistema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hyperlink" Target="http://sf.unibl.org/index.php/lat/fakultet/katedre/organizacija-i-ekonomika-u-sumarstvu" TargetMode="External"/><Relationship Id="rId4" Type="http://schemas.openxmlformats.org/officeDocument/2006/relationships/hyperlink" Target="http://sf.unibl.org/index.php/lat/fakultet/katedre/sumarska-genetika-i-osnivanje-suma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://sf.unibl.org/index.php/lat/fakultet/katedre/uredivanje-suma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f.unibl.org/index.php/lat/fakultet/katedre/koriscenje-sumskih-resursa" TargetMode="External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hyperlink" Target="http://sf.unibl.org/index.php/lat/fakultet/katedre/gajenje-suma" TargetMode="External"/><Relationship Id="rId17" Type="http://schemas.openxmlformats.org/officeDocument/2006/relationships/image" Target="../media/image15.png"/><Relationship Id="rId2" Type="http://schemas.openxmlformats.org/officeDocument/2006/relationships/hyperlink" Target="http://sf.unibl.org/index.php/lat/fakultet/katedre/silviekologija" TargetMode="External"/><Relationship Id="rId16" Type="http://schemas.openxmlformats.org/officeDocument/2006/relationships/hyperlink" Target="http://sf.unibl.org/index.php/lat/fakultet/katedre/lovstv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f.unibl.org/index.php/lat/fakultet/katedre/integralna-zastita-sumskih-ekosistema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hyperlink" Target="http://sf.unibl.org/index.php/lat/fakultet/katedre/organizacija-i-ekonomika-u-sumarstvu" TargetMode="External"/><Relationship Id="rId19" Type="http://schemas.openxmlformats.org/officeDocument/2006/relationships/image" Target="../media/image17.png"/><Relationship Id="rId4" Type="http://schemas.openxmlformats.org/officeDocument/2006/relationships/hyperlink" Target="http://sf.unibl.org/index.php/lat/fakultet/katedre/sumarska-genetika-i-osnivanje-suma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://sf.unibl.org/index.php/lat/fakultet/katedre/uredivanje-sum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f.unibl.org/index.php/lat/fakultet/katedre/silviekologij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5653" y="3086963"/>
            <a:ext cx="594851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BA" sz="1600" dirty="0" smtClean="0"/>
              <a:t>Partner institution:</a:t>
            </a:r>
            <a:br>
              <a:rPr lang="sr-Latn-BA" sz="1600" dirty="0" smtClean="0"/>
            </a:br>
            <a:r>
              <a:rPr lang="sr-Latn-BA" sz="1600" dirty="0" smtClean="0"/>
              <a:t>UNIVERSITY OF BANJA LUKA</a:t>
            </a:r>
            <a:br>
              <a:rPr lang="sr-Latn-BA" sz="1600" dirty="0" smtClean="0"/>
            </a:br>
            <a:r>
              <a:rPr lang="sr-Latn-BA" sz="1600" dirty="0" smtClean="0"/>
              <a:t>Faculty of Forestry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23998" y="4950023"/>
            <a:ext cx="5948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1400" b="1" dirty="0" smtClean="0"/>
              <a:t>Dr Marijana </a:t>
            </a:r>
            <a:r>
              <a:rPr lang="sr-Latn-BA" sz="1400" b="1" dirty="0" err="1" smtClean="0"/>
              <a:t>Kapović</a:t>
            </a:r>
            <a:r>
              <a:rPr lang="sr-Latn-BA" sz="1400" b="1" dirty="0" smtClean="0"/>
              <a:t> Solomun</a:t>
            </a:r>
            <a:endParaRPr lang="en-US" sz="1400" b="1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4294967295"/>
          </p:nvPr>
        </p:nvSpPr>
        <p:spPr>
          <a:xfrm>
            <a:off x="1523998" y="5181600"/>
            <a:ext cx="5948515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BA" sz="1400" b="1" dirty="0" smtClean="0">
                <a:solidFill>
                  <a:schemeClr val="tx1"/>
                </a:solidFill>
              </a:rPr>
              <a:t>November, 18-19, 2019. Banja Luka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6610" y="2456255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EXISTING SUBJECT SYLLABUSES IN THE FIELD OF SOIL EROSION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 TORRENTIAL FLOOD PREVENTION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754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835860"/>
              </p:ext>
            </p:extLst>
          </p:nvPr>
        </p:nvGraphicFramePr>
        <p:xfrm>
          <a:off x="533400" y="1792224"/>
          <a:ext cx="8229600" cy="412506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1825370345"/>
                    </a:ext>
                  </a:extLst>
                </a:gridCol>
              </a:tblGrid>
              <a:tr h="283926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MODULE: </a:t>
                      </a:r>
                      <a:r>
                        <a:rPr lang="sr-Latn-BA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Forestry</a:t>
                      </a:r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 4+1</a:t>
                      </a:r>
                      <a:endParaRPr lang="en-US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818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 </a:t>
                      </a:r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cycle studies</a:t>
                      </a: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:</a:t>
                      </a:r>
                      <a:endParaRPr lang="en-US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Obligatory</a:t>
                      </a:r>
                      <a:r>
                        <a:rPr lang="sr-Latn-BA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subjects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en-US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Petrography with Geology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Dendrology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Soil science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r-Latn-BA" sz="1600" b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lang="en-US" sz="16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hytoceno</a:t>
                      </a:r>
                      <a:r>
                        <a:rPr lang="sr-Latn-BA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logy</a:t>
                      </a:r>
                      <a:endParaRPr lang="sr-Latn-BA" sz="160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Forest and environment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 ecolimatology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</a:t>
                      </a:r>
                      <a:r>
                        <a:rPr lang="sr-Latn-BA" sz="1600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soils</a:t>
                      </a:r>
                      <a:endParaRPr lang="en-US" sz="1600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endParaRPr lang="sr-Latn-BA" sz="1600" b="1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Elective subjects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 biodiversity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Land degradation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 ecology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Nature protection</a:t>
                      </a:r>
                      <a:endParaRPr lang="en-US" sz="16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ECTS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957072"/>
            <a:ext cx="861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BACHELOR STUDY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PROGRAMME</a:t>
            </a:r>
            <a:endParaRPr lang="sr-Latn-B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sr-Latn-BA" sz="2400" dirty="0">
                <a:solidFill>
                  <a:schemeClr val="accent3">
                    <a:lumMod val="75000"/>
                  </a:schemeClr>
                </a:solidFill>
              </a:rPr>
              <a:t>Department of </a:t>
            </a:r>
            <a:r>
              <a:rPr lang="sr-Latn-BA" sz="2400" dirty="0" smtClean="0">
                <a:solidFill>
                  <a:schemeClr val="accent3">
                    <a:lumMod val="75000"/>
                  </a:schemeClr>
                </a:solidFill>
              </a:rPr>
              <a:t>Silviecology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561441"/>
              </p:ext>
            </p:extLst>
          </p:nvPr>
        </p:nvGraphicFramePr>
        <p:xfrm>
          <a:off x="533400" y="1792224"/>
          <a:ext cx="8229600" cy="412506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1825370345"/>
                    </a:ext>
                  </a:extLst>
                </a:gridCol>
              </a:tblGrid>
              <a:tr h="283926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MODULE: </a:t>
                      </a:r>
                      <a:r>
                        <a:rPr lang="sr-Latn-BA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Forestry</a:t>
                      </a:r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 4+1</a:t>
                      </a:r>
                      <a:endParaRPr lang="en-US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818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 </a:t>
                      </a:r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cycle studies</a:t>
                      </a: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:</a:t>
                      </a:r>
                      <a:endParaRPr lang="en-US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Obligatory</a:t>
                      </a:r>
                      <a:r>
                        <a:rPr lang="sr-Latn-BA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subjects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en-US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Petrography with Geology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Dendrology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Soil science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r-Latn-BA" sz="1600" b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lang="en-US" sz="16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hytoceno</a:t>
                      </a:r>
                      <a:r>
                        <a:rPr lang="sr-Latn-BA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logy</a:t>
                      </a:r>
                      <a:endParaRPr lang="sr-Latn-BA" sz="160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Forest and environment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Forest ecolimatology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</a:t>
                      </a:r>
                      <a:r>
                        <a:rPr lang="sr-Latn-BA" sz="1600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soils</a:t>
                      </a:r>
                      <a:endParaRPr lang="en-US" sz="1600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endParaRPr lang="sr-Latn-BA" sz="1600" b="1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Elective subjects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 biodiversity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Land degradation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 ecology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Nature protection</a:t>
                      </a:r>
                      <a:endParaRPr lang="en-US" sz="16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ECTS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957072"/>
            <a:ext cx="861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BACHELOR STUDY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PROGRAMME</a:t>
            </a:r>
            <a:endParaRPr lang="sr-Latn-B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sr-Latn-BA" sz="2400" dirty="0">
                <a:solidFill>
                  <a:schemeClr val="accent3">
                    <a:lumMod val="75000"/>
                  </a:schemeClr>
                </a:solidFill>
              </a:rPr>
              <a:t>Department of </a:t>
            </a:r>
            <a:r>
              <a:rPr lang="sr-Latn-BA" sz="2400" dirty="0" smtClean="0">
                <a:solidFill>
                  <a:schemeClr val="accent3">
                    <a:lumMod val="75000"/>
                  </a:schemeClr>
                </a:solidFill>
              </a:rPr>
              <a:t>Silviecology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853577"/>
              </p:ext>
            </p:extLst>
          </p:nvPr>
        </p:nvGraphicFramePr>
        <p:xfrm>
          <a:off x="533400" y="1792224"/>
          <a:ext cx="8229600" cy="412506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1825370345"/>
                    </a:ext>
                  </a:extLst>
                </a:gridCol>
              </a:tblGrid>
              <a:tr h="283926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MODULE: </a:t>
                      </a:r>
                      <a:r>
                        <a:rPr lang="sr-Latn-BA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Forestry</a:t>
                      </a:r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 4+1</a:t>
                      </a:r>
                      <a:endParaRPr lang="en-US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818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 </a:t>
                      </a:r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cycle studies</a:t>
                      </a: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:</a:t>
                      </a:r>
                      <a:endParaRPr lang="en-US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Obligatory</a:t>
                      </a:r>
                      <a:r>
                        <a:rPr lang="sr-Latn-BA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subjects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en-US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Petrography with Geology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Dendrology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Soil science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r-Latn-BA" sz="1600" b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lang="en-US" sz="16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hytoceno</a:t>
                      </a:r>
                      <a:r>
                        <a:rPr lang="sr-Latn-BA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logy</a:t>
                      </a:r>
                      <a:endParaRPr lang="sr-Latn-BA" sz="160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Forest and environment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Forest ecolimatology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Forest</a:t>
                      </a:r>
                      <a:r>
                        <a:rPr lang="sr-Latn-BA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soils</a:t>
                      </a:r>
                      <a:endParaRPr lang="en-US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endParaRPr lang="sr-Latn-BA" sz="1600" b="1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Elective subjects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 biodiversity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Land degradation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 ecology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Nature protection</a:t>
                      </a:r>
                      <a:endParaRPr lang="en-US" sz="16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ECTS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957072"/>
            <a:ext cx="861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BACHELOR STUDY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PROGRAMME</a:t>
            </a:r>
            <a:endParaRPr lang="sr-Latn-B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sr-Latn-BA" sz="2400" dirty="0">
                <a:solidFill>
                  <a:schemeClr val="accent3">
                    <a:lumMod val="75000"/>
                  </a:schemeClr>
                </a:solidFill>
              </a:rPr>
              <a:t>Department of </a:t>
            </a:r>
            <a:r>
              <a:rPr lang="sr-Latn-BA" sz="2400" dirty="0" smtClean="0">
                <a:solidFill>
                  <a:schemeClr val="accent3">
                    <a:lumMod val="75000"/>
                  </a:schemeClr>
                </a:solidFill>
              </a:rPr>
              <a:t>Silviecology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5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027159"/>
              </p:ext>
            </p:extLst>
          </p:nvPr>
        </p:nvGraphicFramePr>
        <p:xfrm>
          <a:off x="533400" y="1792224"/>
          <a:ext cx="8229600" cy="412506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1825370345"/>
                    </a:ext>
                  </a:extLst>
                </a:gridCol>
              </a:tblGrid>
              <a:tr h="283926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MODULE: </a:t>
                      </a:r>
                      <a:r>
                        <a:rPr lang="sr-Latn-BA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Forestry</a:t>
                      </a:r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 4+1</a:t>
                      </a:r>
                      <a:endParaRPr lang="en-US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818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 </a:t>
                      </a:r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cycle studies</a:t>
                      </a: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:</a:t>
                      </a:r>
                      <a:endParaRPr lang="en-US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Obligatory</a:t>
                      </a:r>
                      <a:r>
                        <a:rPr lang="sr-Latn-BA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subjects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en-US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Petrography with Geology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Dendrology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Soil science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r-Latn-BA" sz="1600" b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lang="en-US" sz="16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hytoceno</a:t>
                      </a:r>
                      <a:r>
                        <a:rPr lang="sr-Latn-BA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logy</a:t>
                      </a:r>
                      <a:endParaRPr lang="sr-Latn-BA" sz="160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Forest and environment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Forest ecolimatology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Forest</a:t>
                      </a:r>
                      <a:r>
                        <a:rPr lang="sr-Latn-BA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soils</a:t>
                      </a:r>
                      <a:endParaRPr lang="en-US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endParaRPr lang="sr-Latn-BA" sz="1600" b="1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Elective subjects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Forest biodiversity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Land degradation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Forest ecology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Nature protection</a:t>
                      </a:r>
                      <a:endParaRPr lang="en-US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ECTS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957072"/>
            <a:ext cx="861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BACHELOR STUDY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PROGRAMME</a:t>
            </a:r>
            <a:endParaRPr lang="sr-Latn-B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sr-Latn-BA" sz="2400" dirty="0">
                <a:solidFill>
                  <a:schemeClr val="accent3">
                    <a:lumMod val="75000"/>
                  </a:schemeClr>
                </a:solidFill>
              </a:rPr>
              <a:t>Department of </a:t>
            </a:r>
            <a:r>
              <a:rPr lang="sr-Latn-BA" sz="2400" dirty="0" smtClean="0">
                <a:solidFill>
                  <a:schemeClr val="accent3">
                    <a:lumMod val="75000"/>
                  </a:schemeClr>
                </a:solidFill>
              </a:rPr>
              <a:t>Silviecology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13281"/>
              </p:ext>
            </p:extLst>
          </p:nvPr>
        </p:nvGraphicFramePr>
        <p:xfrm>
          <a:off x="533400" y="1792224"/>
          <a:ext cx="8229600" cy="412506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1825370345"/>
                    </a:ext>
                  </a:extLst>
                </a:gridCol>
              </a:tblGrid>
              <a:tr h="283926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MODULE: </a:t>
                      </a:r>
                      <a:r>
                        <a:rPr lang="sr-Latn-BA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Forestry</a:t>
                      </a:r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 4+1</a:t>
                      </a:r>
                      <a:endParaRPr lang="en-US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818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 </a:t>
                      </a:r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cycle studies</a:t>
                      </a: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:</a:t>
                      </a:r>
                      <a:endParaRPr lang="en-US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Obligatory</a:t>
                      </a:r>
                      <a:r>
                        <a:rPr lang="sr-Latn-BA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subjects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en-US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Petrography with Geology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Dendrology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Soil science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r-Latn-BA" sz="1600" b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lang="en-US" sz="16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hytoceno</a:t>
                      </a:r>
                      <a:r>
                        <a:rPr lang="sr-Latn-BA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logy</a:t>
                      </a:r>
                      <a:endParaRPr lang="sr-Latn-BA" sz="160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 and environment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Forest ecolimatology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Forest</a:t>
                      </a:r>
                      <a:r>
                        <a:rPr lang="sr-Latn-BA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soils</a:t>
                      </a:r>
                      <a:endParaRPr lang="en-US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endParaRPr lang="sr-Latn-BA" sz="1600" b="1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Elective subjects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 biodiversity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Land degradation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 ecology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Nature protection</a:t>
                      </a:r>
                      <a:endParaRPr lang="en-US" sz="16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ECTS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957072"/>
            <a:ext cx="861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BACHELOR STUDY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PROGRAMME</a:t>
            </a:r>
            <a:endParaRPr lang="sr-Latn-B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sr-Latn-BA" sz="2400" dirty="0">
                <a:solidFill>
                  <a:schemeClr val="accent3">
                    <a:lumMod val="75000"/>
                  </a:schemeClr>
                </a:solidFill>
              </a:rPr>
              <a:t>Department of </a:t>
            </a:r>
            <a:r>
              <a:rPr lang="sr-Latn-BA" sz="2400" dirty="0" smtClean="0">
                <a:solidFill>
                  <a:schemeClr val="accent3">
                    <a:lumMod val="75000"/>
                  </a:schemeClr>
                </a:solidFill>
              </a:rPr>
              <a:t>Silviecology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19624"/>
              </p:ext>
            </p:extLst>
          </p:nvPr>
        </p:nvGraphicFramePr>
        <p:xfrm>
          <a:off x="609600" y="1981200"/>
          <a:ext cx="8229600" cy="314970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1877232349"/>
                    </a:ext>
                  </a:extLst>
                </a:gridCol>
              </a:tblGrid>
              <a:tr h="283926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2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MODULE: </a:t>
                      </a:r>
                      <a:r>
                        <a:rPr lang="sr-Latn-BA" sz="2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Forestry</a:t>
                      </a:r>
                      <a:r>
                        <a:rPr lang="en-US" sz="2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4+1</a:t>
                      </a:r>
                      <a:endParaRPr lang="en-US" sz="24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818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 </a:t>
                      </a:r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cycle studies</a:t>
                      </a: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:</a:t>
                      </a:r>
                      <a:endParaRPr lang="en-US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Obligatory</a:t>
                      </a:r>
                      <a:r>
                        <a:rPr lang="sr-Latn-BA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subjects</a:t>
                      </a:r>
                      <a:endParaRPr lang="en-US" sz="16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r>
                        <a:rPr lang="en-US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Forest use I</a:t>
                      </a:r>
                    </a:p>
                    <a:p>
                      <a:pPr algn="l" fontAlgn="t"/>
                      <a:r>
                        <a:rPr lang="en-US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Forest use II</a:t>
                      </a:r>
                    </a:p>
                    <a:p>
                      <a:pPr algn="l" fontAlgn="t"/>
                      <a:r>
                        <a:rPr lang="en-US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Forest communication</a:t>
                      </a:r>
                    </a:p>
                    <a:p>
                      <a:pPr algn="l" fontAlgn="t"/>
                      <a:r>
                        <a:rPr lang="en-US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Mechanization in forestry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Elective subjects</a:t>
                      </a:r>
                      <a:endParaRPr lang="en-US" sz="16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r>
                        <a:rPr lang="en-US" sz="1600" b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</a:rPr>
                        <a:t>Produces forests of animal origin</a:t>
                      </a:r>
                    </a:p>
                    <a:p>
                      <a:pPr algn="l" fontAlgn="t"/>
                      <a:r>
                        <a:rPr lang="en-US" sz="1600" b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</a:rPr>
                        <a:t>Ergonomics in forestry</a:t>
                      </a:r>
                    </a:p>
                    <a:p>
                      <a:pPr algn="l" fontAlgn="t"/>
                      <a:r>
                        <a:rPr lang="en-US" sz="1600" b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</a:rPr>
                        <a:t>Basics of wood processing</a:t>
                      </a:r>
                    </a:p>
                    <a:p>
                      <a:pPr algn="l" fontAlgn="t"/>
                      <a:endParaRPr lang="en-US" sz="16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ECTS</a:t>
                      </a:r>
                    </a:p>
                    <a:p>
                      <a:pPr algn="ctr" fontAlgn="t"/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  <a:p>
                      <a:pPr algn="ctr" fontAlgn="t"/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  <a:p>
                      <a:pPr algn="ctr" fontAlgn="t"/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  <a:p>
                      <a:pPr algn="ctr" fontAlgn="t"/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  <a:p>
                      <a:pPr algn="ctr" fontAlgn="t"/>
                      <a:endParaRPr lang="en-US" sz="16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endParaRPr lang="en-US" sz="16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r>
                        <a:rPr lang="en-US" sz="1600" b="1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/>
                      <a:r>
                        <a:rPr lang="en-US" sz="1600" b="1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/>
                      <a:r>
                        <a:rPr lang="en-US" sz="1600" b="1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/>
                      <a:endParaRPr lang="en-US" sz="16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33400" y="1066800"/>
            <a:ext cx="88011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BACHELOR STUDY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PROGRAMME</a:t>
            </a:r>
            <a:endParaRPr lang="sr-Latn-B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sr-Latn-BA" sz="2400" dirty="0">
                <a:solidFill>
                  <a:schemeClr val="accent3">
                    <a:lumMod val="75000"/>
                  </a:schemeClr>
                </a:solidFill>
              </a:rPr>
              <a:t>DEPARTMENT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USE OF FOREST RESOURCES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5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564746"/>
              </p:ext>
            </p:extLst>
          </p:nvPr>
        </p:nvGraphicFramePr>
        <p:xfrm>
          <a:off x="609600" y="1981200"/>
          <a:ext cx="8153400" cy="241818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591898986"/>
                    </a:ext>
                  </a:extLst>
                </a:gridCol>
              </a:tblGrid>
              <a:tr h="283926">
                <a:tc gridSpan="3">
                  <a:txBody>
                    <a:bodyPr/>
                    <a:lstStyle/>
                    <a:p>
                      <a:pPr algn="l" fontAlgn="t"/>
                      <a:r>
                        <a:rPr lang="sr-Latn-BA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MODULE:</a:t>
                      </a:r>
                      <a:r>
                        <a:rPr lang="sr-Latn-BA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r-Latn-BA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Silviecology and Forest formation</a:t>
                      </a:r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4+1</a:t>
                      </a:r>
                      <a:endParaRPr lang="en-US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639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II c</a:t>
                      </a:r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ycle studies:</a:t>
                      </a:r>
                    </a:p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60 ECTS</a:t>
                      </a:r>
                      <a:endParaRPr lang="en-US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Obligatory</a:t>
                      </a:r>
                      <a:r>
                        <a:rPr lang="sr-Latn-BA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subjects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sr-Latn-BA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lang="en-US" sz="16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ndynamic</a:t>
                      </a:r>
                      <a:r>
                        <a:rPr lang="en-US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of forest </a:t>
                      </a:r>
                      <a:r>
                        <a:rPr lang="en-US" sz="16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phytocenosis</a:t>
                      </a:r>
                      <a:endParaRPr lang="en-US" sz="16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Forest Soils – classification and usage</a:t>
                      </a:r>
                    </a:p>
                    <a:p>
                      <a:pPr algn="l" fontAlgn="t"/>
                      <a:endParaRPr lang="sr-Latn-BA" sz="16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Elective subjects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Forest functions</a:t>
                      </a:r>
                      <a:endParaRPr lang="sr-Latn-BA" sz="1600" baseline="0" dirty="0" smtClean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Mapping of forest vegetation</a:t>
                      </a:r>
                      <a:endParaRPr lang="en-US" sz="16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 Forest and climate change</a:t>
                      </a:r>
                      <a:endParaRPr lang="en-US" sz="16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ECTS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6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33400" y="1066800"/>
            <a:ext cx="861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MASTER STUDY PROGRAMME 4+1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638887"/>
              </p:ext>
            </p:extLst>
          </p:nvPr>
        </p:nvGraphicFramePr>
        <p:xfrm>
          <a:off x="609600" y="1981200"/>
          <a:ext cx="8153400" cy="241818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591898986"/>
                    </a:ext>
                  </a:extLst>
                </a:gridCol>
              </a:tblGrid>
              <a:tr h="283926">
                <a:tc gridSpan="3">
                  <a:txBody>
                    <a:bodyPr/>
                    <a:lstStyle/>
                    <a:p>
                      <a:pPr algn="l" fontAlgn="t"/>
                      <a:r>
                        <a:rPr lang="sr-Latn-BA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MODULE:</a:t>
                      </a:r>
                      <a:r>
                        <a:rPr lang="sr-Latn-BA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r-Latn-BA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Silviecology and Forest formation</a:t>
                      </a:r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4+1</a:t>
                      </a:r>
                      <a:endParaRPr lang="en-US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639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II c</a:t>
                      </a:r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ycle studies:</a:t>
                      </a:r>
                    </a:p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60 ECTS</a:t>
                      </a:r>
                      <a:endParaRPr lang="en-US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Obligatory</a:t>
                      </a:r>
                      <a:r>
                        <a:rPr lang="sr-Latn-BA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subjects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sr-Latn-BA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lang="en-US" sz="16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ndynamic</a:t>
                      </a:r>
                      <a:r>
                        <a:rPr lang="en-US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of forest </a:t>
                      </a:r>
                      <a:r>
                        <a:rPr lang="en-US" sz="16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phytocenosis</a:t>
                      </a:r>
                      <a:endParaRPr lang="en-US" sz="16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Forest Soils – classification and use</a:t>
                      </a:r>
                    </a:p>
                    <a:p>
                      <a:pPr algn="l" fontAlgn="t"/>
                      <a:endParaRPr lang="sr-Latn-BA" sz="16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Elective subjects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Forest functions</a:t>
                      </a:r>
                      <a:endParaRPr lang="sr-Latn-BA" sz="1600" baseline="0" dirty="0" smtClean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Mapping of forest vegetation</a:t>
                      </a:r>
                      <a:endParaRPr lang="en-US" sz="16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 Forest and climate change</a:t>
                      </a:r>
                      <a:endParaRPr lang="en-US" sz="16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ECTS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6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33400" y="1066800"/>
            <a:ext cx="861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MASTER STUDY PROGRAMME 4+1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973211"/>
              </p:ext>
            </p:extLst>
          </p:nvPr>
        </p:nvGraphicFramePr>
        <p:xfrm>
          <a:off x="609600" y="1981200"/>
          <a:ext cx="8153400" cy="241818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591898986"/>
                    </a:ext>
                  </a:extLst>
                </a:gridCol>
              </a:tblGrid>
              <a:tr h="283926">
                <a:tc gridSpan="3">
                  <a:txBody>
                    <a:bodyPr/>
                    <a:lstStyle/>
                    <a:p>
                      <a:pPr algn="l" fontAlgn="t"/>
                      <a:r>
                        <a:rPr lang="sr-Latn-BA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MODULE:</a:t>
                      </a:r>
                      <a:r>
                        <a:rPr lang="sr-Latn-BA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r-Latn-BA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Silviecology and Forest formation</a:t>
                      </a:r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4+1</a:t>
                      </a:r>
                      <a:endParaRPr lang="en-US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639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II c</a:t>
                      </a:r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ycle studies:</a:t>
                      </a:r>
                    </a:p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60 ECTS</a:t>
                      </a:r>
                      <a:endParaRPr lang="en-US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Obligatory</a:t>
                      </a:r>
                      <a:r>
                        <a:rPr lang="sr-Latn-BA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subjects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sr-Latn-BA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lang="en-US" sz="16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ndynamic</a:t>
                      </a:r>
                      <a:r>
                        <a:rPr lang="en-US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of forest </a:t>
                      </a:r>
                      <a:r>
                        <a:rPr lang="en-US" sz="16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phytocenosis</a:t>
                      </a:r>
                      <a:endParaRPr lang="en-US" sz="16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Forest Soils – classification and use</a:t>
                      </a:r>
                    </a:p>
                    <a:p>
                      <a:pPr algn="l" fontAlgn="t"/>
                      <a:endParaRPr lang="sr-Latn-BA" sz="16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Elective subjects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Forest functions</a:t>
                      </a:r>
                      <a:endParaRPr lang="sr-Latn-BA" sz="1600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</a:rPr>
                        <a:t>Mapping of forest vegetation</a:t>
                      </a:r>
                      <a:endParaRPr lang="en-US" sz="16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 Forest and climate change</a:t>
                      </a:r>
                      <a:endParaRPr lang="en-US" sz="16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ECTS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6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33400" y="1066800"/>
            <a:ext cx="861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MASTER STUDY PROGRAMME 4+1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660602"/>
              </p:ext>
            </p:extLst>
          </p:nvPr>
        </p:nvGraphicFramePr>
        <p:xfrm>
          <a:off x="609600" y="1981200"/>
          <a:ext cx="8153400" cy="241818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591898986"/>
                    </a:ext>
                  </a:extLst>
                </a:gridCol>
              </a:tblGrid>
              <a:tr h="283926">
                <a:tc gridSpan="3">
                  <a:txBody>
                    <a:bodyPr/>
                    <a:lstStyle/>
                    <a:p>
                      <a:pPr algn="l" fontAlgn="t"/>
                      <a:r>
                        <a:rPr lang="sr-Latn-BA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MODULE:</a:t>
                      </a:r>
                      <a:r>
                        <a:rPr lang="sr-Latn-BA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r-Latn-BA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Silviecology and Forest formation</a:t>
                      </a:r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4+1</a:t>
                      </a:r>
                      <a:endParaRPr lang="en-US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639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II c</a:t>
                      </a:r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ycle studies:</a:t>
                      </a:r>
                    </a:p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60 ECTS</a:t>
                      </a:r>
                      <a:endParaRPr lang="en-US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Obligatory</a:t>
                      </a:r>
                      <a:r>
                        <a:rPr lang="sr-Latn-BA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subjects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sr-Latn-BA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lang="en-US" sz="16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ndynamic</a:t>
                      </a:r>
                      <a:r>
                        <a:rPr lang="en-US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of forest </a:t>
                      </a:r>
                      <a:r>
                        <a:rPr lang="en-US" sz="16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phytocenosis</a:t>
                      </a:r>
                      <a:endParaRPr lang="en-US" sz="16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Forest Soils – classification and use</a:t>
                      </a:r>
                    </a:p>
                    <a:p>
                      <a:pPr algn="l" fontAlgn="t"/>
                      <a:endParaRPr lang="sr-Latn-BA" sz="16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Elective subjects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Forest functions</a:t>
                      </a:r>
                      <a:endParaRPr lang="sr-Latn-BA" sz="1600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Mapping of forest vegetation</a:t>
                      </a:r>
                      <a:endParaRPr lang="en-US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 Forest and climate change</a:t>
                      </a:r>
                      <a:endParaRPr lang="en-US" sz="16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ECTS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6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33400" y="1066800"/>
            <a:ext cx="861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MASTER STUDY PROGRAMME 4+1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7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2106956"/>
            <a:ext cx="7391400" cy="3340729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US" sz="1800" b="1" i="1" dirty="0" smtClean="0">
                <a:solidFill>
                  <a:schemeClr val="accent3">
                    <a:lumMod val="50000"/>
                  </a:schemeClr>
                </a:solidFill>
              </a:rPr>
              <a:t>Overview of existing subjects syllabuses in the field of soil erosion and torrential flood prevention</a:t>
            </a:r>
          </a:p>
          <a:p>
            <a:pPr>
              <a:buAutoNum type="arabicPeriod"/>
            </a:pPr>
            <a:endParaRPr lang="en-US" sz="18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AutoNum type="arabicPeriod"/>
            </a:pPr>
            <a:r>
              <a:rPr lang="en-US" sz="1800" b="1" i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Proposal for new and improved subjects on existing Bachelor and Master </a:t>
            </a:r>
            <a:r>
              <a:rPr lang="en-US" sz="1800" b="1" i="1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programmes</a:t>
            </a:r>
            <a:endParaRPr lang="en-US" sz="1800" b="1" i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AutoNum type="arabicPeriod"/>
            </a:pPr>
            <a:endParaRPr lang="en-US" sz="18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AutoNum type="arabicPeriod"/>
            </a:pPr>
            <a:endParaRPr lang="en-US" sz="18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sr-Latn-BA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237046"/>
            <a:ext cx="594851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Content of presentation: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371600" y="5410200"/>
            <a:ext cx="5856596" cy="734020"/>
            <a:chOff x="1371600" y="5410200"/>
            <a:chExt cx="5856596" cy="734020"/>
          </a:xfrm>
        </p:grpSpPr>
        <p:pic>
          <p:nvPicPr>
            <p:cNvPr id="6" name="Picture 2" descr="Sample image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5422271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Sample image 2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026" y="5422271"/>
              <a:ext cx="721949" cy="721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Sample imag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8196" y="5422271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Sample image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196" y="5422271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Sample image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196" y="541020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Sample image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8196" y="541020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Sample image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8196" y="541020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Sample image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8196" y="541020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79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227309"/>
              </p:ext>
            </p:extLst>
          </p:nvPr>
        </p:nvGraphicFramePr>
        <p:xfrm>
          <a:off x="609600" y="1981200"/>
          <a:ext cx="8153400" cy="241818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591898986"/>
                    </a:ext>
                  </a:extLst>
                </a:gridCol>
              </a:tblGrid>
              <a:tr h="283926">
                <a:tc gridSpan="3">
                  <a:txBody>
                    <a:bodyPr/>
                    <a:lstStyle/>
                    <a:p>
                      <a:pPr algn="l" fontAlgn="t"/>
                      <a:r>
                        <a:rPr lang="sr-Latn-BA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MODULE:</a:t>
                      </a:r>
                      <a:r>
                        <a:rPr lang="sr-Latn-BA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r-Latn-BA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Silviecology and Forest formation</a:t>
                      </a:r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4+1</a:t>
                      </a:r>
                      <a:endParaRPr lang="en-US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639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II c</a:t>
                      </a:r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ycle studies:</a:t>
                      </a:r>
                    </a:p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60 ECTS</a:t>
                      </a:r>
                      <a:endParaRPr lang="en-US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Obligatory</a:t>
                      </a:r>
                      <a:r>
                        <a:rPr lang="sr-Latn-BA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subjects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sr-Latn-BA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lang="en-US" sz="16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ndynamic</a:t>
                      </a:r>
                      <a:r>
                        <a:rPr lang="en-US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of forest </a:t>
                      </a:r>
                      <a:r>
                        <a:rPr lang="en-US" sz="16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phytocenosis</a:t>
                      </a:r>
                      <a:endParaRPr lang="en-US" sz="16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Forest Soils – classification and use</a:t>
                      </a:r>
                    </a:p>
                    <a:p>
                      <a:pPr algn="l" fontAlgn="t"/>
                      <a:endParaRPr lang="sr-Latn-BA" sz="16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Elective subjects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Forest functions</a:t>
                      </a:r>
                      <a:endParaRPr lang="sr-Latn-BA" sz="1600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Mapping of forest vegetation</a:t>
                      </a:r>
                      <a:endParaRPr lang="en-US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Forest and climate change</a:t>
                      </a:r>
                      <a:endParaRPr lang="en-US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ECTS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33400" y="1066800"/>
            <a:ext cx="861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MASTER STUDY PROGRAMME 4+1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833594"/>
              </p:ext>
            </p:extLst>
          </p:nvPr>
        </p:nvGraphicFramePr>
        <p:xfrm>
          <a:off x="609600" y="1981200"/>
          <a:ext cx="8153400" cy="241818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591898986"/>
                    </a:ext>
                  </a:extLst>
                </a:gridCol>
              </a:tblGrid>
              <a:tr h="283926">
                <a:tc gridSpan="3">
                  <a:txBody>
                    <a:bodyPr/>
                    <a:lstStyle/>
                    <a:p>
                      <a:pPr algn="l" fontAlgn="t"/>
                      <a:r>
                        <a:rPr lang="sr-Latn-BA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MODULE:</a:t>
                      </a:r>
                      <a:r>
                        <a:rPr lang="sr-Latn-BA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r-Latn-BA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Silviecology and Forest formation</a:t>
                      </a:r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4+1</a:t>
                      </a:r>
                      <a:endParaRPr lang="en-US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639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II c</a:t>
                      </a:r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ycle studies:</a:t>
                      </a:r>
                    </a:p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60 ECTS</a:t>
                      </a:r>
                      <a:endParaRPr lang="en-US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Obligatory</a:t>
                      </a:r>
                      <a:r>
                        <a:rPr lang="sr-Latn-BA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subjects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sr-Latn-BA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lang="en-US" sz="16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ndynamic</a:t>
                      </a:r>
                      <a:r>
                        <a:rPr lang="en-US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of forest </a:t>
                      </a:r>
                      <a:r>
                        <a:rPr lang="en-US" sz="16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phytocenosis</a:t>
                      </a:r>
                      <a:endParaRPr lang="en-US" sz="16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Forest Soils – classification and use</a:t>
                      </a:r>
                    </a:p>
                    <a:p>
                      <a:pPr algn="l" fontAlgn="t"/>
                      <a:endParaRPr lang="sr-Latn-BA" sz="16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Elective subjects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Forest functions</a:t>
                      </a:r>
                      <a:endParaRPr lang="sr-Latn-BA" sz="1600" baseline="0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Mapping of forest vegetation</a:t>
                      </a:r>
                      <a:endParaRPr lang="en-US" sz="16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 Forest and climate change</a:t>
                      </a:r>
                      <a:endParaRPr lang="en-US" sz="16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ECTS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6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33400" y="1066800"/>
            <a:ext cx="861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MASTER STUDY PROGRAMME 4+1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579658"/>
              </p:ext>
            </p:extLst>
          </p:nvPr>
        </p:nvGraphicFramePr>
        <p:xfrm>
          <a:off x="609600" y="1981200"/>
          <a:ext cx="8153400" cy="2946454"/>
        </p:xfrm>
        <a:graphic>
          <a:graphicData uri="http://schemas.openxmlformats.org/drawingml/2006/table">
            <a:tbl>
              <a:tblPr/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7525">
                  <a:extLst>
                    <a:ext uri="{9D8B030D-6E8A-4147-A177-3AD203B41FA5}">
                      <a16:colId xmlns:a16="http://schemas.microsoft.com/office/drawing/2014/main" val="4167054666"/>
                    </a:ext>
                  </a:extLst>
                </a:gridCol>
              </a:tblGrid>
              <a:tr h="457200">
                <a:tc gridSpan="3">
                  <a:txBody>
                    <a:bodyPr/>
                    <a:lstStyle/>
                    <a:p>
                      <a:pPr algn="l" fontAlgn="t"/>
                      <a:r>
                        <a:rPr lang="sr-Latn-BA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MODULE:</a:t>
                      </a:r>
                      <a:r>
                        <a:rPr lang="sr-Latn-BA" sz="20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Forest Use, Forest Economics and Organization and Hunting 4+1</a:t>
                      </a:r>
                      <a:endParaRPr lang="sr-Latn-BA" sz="2000" b="1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639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II </a:t>
                      </a: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</a:t>
                      </a:r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ycle studies:</a:t>
                      </a:r>
                    </a:p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60 ECTS</a:t>
                      </a:r>
                      <a:endParaRPr lang="en-US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Obligatory</a:t>
                      </a:r>
                      <a:r>
                        <a:rPr lang="sr-Latn-BA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subjects</a:t>
                      </a:r>
                    </a:p>
                    <a:p>
                      <a:pPr algn="l" fontAlgn="t"/>
                      <a:r>
                        <a:rPr lang="en-US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Forest use technologies</a:t>
                      </a:r>
                    </a:p>
                    <a:p>
                      <a:pPr algn="l" fontAlgn="t"/>
                      <a:r>
                        <a:rPr lang="en-US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Opening forests</a:t>
                      </a:r>
                    </a:p>
                    <a:p>
                      <a:pPr algn="l" fontAlgn="t"/>
                      <a:endParaRPr lang="en-US" sz="16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endParaRPr lang="en-US" sz="16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Elective subjects</a:t>
                      </a:r>
                    </a:p>
                    <a:p>
                      <a:pPr algn="l" fontAlgn="t"/>
                      <a:r>
                        <a:rPr lang="en-US" sz="1600" b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</a:rPr>
                        <a:t>Collection and processing of non-timber products in forestry</a:t>
                      </a:r>
                    </a:p>
                    <a:p>
                      <a:pPr algn="l" fontAlgn="t"/>
                      <a:r>
                        <a:rPr lang="en-US" sz="1600" b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</a:rPr>
                        <a:t>Use of wood and biomass</a:t>
                      </a:r>
                    </a:p>
                    <a:p>
                      <a:pPr algn="l" fontAlgn="t"/>
                      <a:endParaRPr lang="en-US" sz="16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ECTS</a:t>
                      </a:r>
                    </a:p>
                    <a:p>
                      <a:pPr algn="ctr" fontAlgn="t"/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  <a:p>
                      <a:pPr algn="ctr" fontAlgn="t"/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  <a:p>
                      <a:pPr algn="ctr" fontAlgn="t"/>
                      <a:endParaRPr lang="en-US" sz="16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endParaRPr lang="en-US" sz="16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endParaRPr lang="en-US" sz="16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  <a:p>
                      <a:pPr algn="ctr" fontAlgn="t"/>
                      <a:endParaRPr lang="en-US" sz="16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  <a:p>
                      <a:pPr algn="ctr" fontAlgn="t"/>
                      <a:endParaRPr lang="en-US" sz="16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33400" y="1066800"/>
            <a:ext cx="861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MASTER STUDY PROGRAMME 4+1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5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56240"/>
              </p:ext>
            </p:extLst>
          </p:nvPr>
        </p:nvGraphicFramePr>
        <p:xfrm>
          <a:off x="609600" y="1981200"/>
          <a:ext cx="8153400" cy="3820268"/>
        </p:xfrm>
        <a:graphic>
          <a:graphicData uri="http://schemas.openxmlformats.org/drawingml/2006/table">
            <a:tbl>
              <a:tblPr/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7525">
                  <a:extLst>
                    <a:ext uri="{9D8B030D-6E8A-4147-A177-3AD203B41FA5}">
                      <a16:colId xmlns:a16="http://schemas.microsoft.com/office/drawing/2014/main" val="711868001"/>
                    </a:ext>
                  </a:extLst>
                </a:gridCol>
              </a:tblGrid>
              <a:tr h="283926">
                <a:tc gridSpan="3">
                  <a:txBody>
                    <a:bodyPr/>
                    <a:lstStyle/>
                    <a:p>
                      <a:pPr algn="l" fontAlgn="t"/>
                      <a:r>
                        <a:rPr lang="sr-Latn-BA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MODULE:</a:t>
                      </a:r>
                      <a:r>
                        <a:rPr lang="sr-Latn-BA" sz="20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Forest Use, Forest Economics and Organization and Hunting  3+2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639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II </a:t>
                      </a: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</a:t>
                      </a:r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ycle studies:</a:t>
                      </a:r>
                    </a:p>
                    <a:p>
                      <a:pPr algn="l" fontAlgn="t"/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120</a:t>
                      </a:r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ECTS</a:t>
                      </a:r>
                      <a:endParaRPr lang="en-US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Obligatory</a:t>
                      </a:r>
                      <a:r>
                        <a:rPr lang="sr-Latn-BA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subjects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</a:rPr>
                        <a:t>Collection and processing of non-timber products in forestry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Forest use technologies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</a:rPr>
                        <a:t>Mechanical processing of wood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Elective subjects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</a:rPr>
                        <a:t>Ergonomics in forestry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Opening forests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Transport of timber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</a:rPr>
                        <a:t>Use of wood and biomass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</a:rPr>
                        <a:t>Designing technological and production resources and systems</a:t>
                      </a: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ECTS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33400" y="1066800"/>
            <a:ext cx="861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MASTER STUDY PROGRAMME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2106956"/>
            <a:ext cx="7391400" cy="3340729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US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Overview of existing subjects syllabuses in the field of soil erosion and torrential flood prevention</a:t>
            </a:r>
          </a:p>
          <a:p>
            <a:pPr>
              <a:buAutoNum type="arabicPeriod"/>
            </a:pPr>
            <a:endParaRPr lang="en-US" sz="18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AutoNum type="arabicPeriod"/>
            </a:pPr>
            <a:r>
              <a:rPr lang="en-US" sz="1800" b="1" i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Proposal for new and improved subjects on existing Bachelor and Master </a:t>
            </a:r>
            <a:r>
              <a:rPr lang="en-US" sz="1800" b="1" i="1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programmes</a:t>
            </a:r>
            <a:endParaRPr lang="en-US" sz="1800" b="1" i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AutoNum type="arabicPeriod"/>
            </a:pPr>
            <a:endParaRPr lang="en-US" sz="18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AutoNum type="arabicPeriod"/>
            </a:pPr>
            <a:endParaRPr lang="en-US" sz="18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sr-Latn-BA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237046"/>
            <a:ext cx="594851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Content of presentation: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371600" y="5410200"/>
            <a:ext cx="5856596" cy="734020"/>
            <a:chOff x="1371600" y="5410200"/>
            <a:chExt cx="5856596" cy="734020"/>
          </a:xfrm>
        </p:grpSpPr>
        <p:pic>
          <p:nvPicPr>
            <p:cNvPr id="6" name="Picture 2" descr="Sample image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5422271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Sample image 2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026" y="5422271"/>
              <a:ext cx="721949" cy="721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Sample imag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8196" y="5422271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Sample image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196" y="5422271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Sample image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196" y="541020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Sample image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8196" y="541020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Sample image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8196" y="541020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Sample image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8196" y="541020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74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0196" y="1143000"/>
            <a:ext cx="691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b="1" dirty="0" smtClean="0">
                <a:solidFill>
                  <a:schemeClr val="accent3">
                    <a:lumMod val="50000"/>
                  </a:schemeClr>
                </a:solidFill>
              </a:rPr>
              <a:t>EXISTING SUBJECTS ON THE BACHELOR STUDY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- </a:t>
            </a:r>
            <a:r>
              <a:rPr lang="sr-Latn-BA" b="1" dirty="0" smtClean="0">
                <a:solidFill>
                  <a:schemeClr val="accent3">
                    <a:lumMod val="50000"/>
                  </a:schemeClr>
                </a:solidFill>
              </a:rPr>
              <a:t>MODERNIZED</a:t>
            </a:r>
            <a:endParaRPr lang="sr-Latn-B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986938"/>
              </p:ext>
            </p:extLst>
          </p:nvPr>
        </p:nvGraphicFramePr>
        <p:xfrm>
          <a:off x="860196" y="1588532"/>
          <a:ext cx="7543800" cy="292608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679018524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3835284723"/>
                    </a:ext>
                  </a:extLst>
                </a:gridCol>
              </a:tblGrid>
              <a:tr h="621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STUDY PROGRAM</a:t>
                      </a:r>
                      <a:endParaRPr lang="sr-Latn-BA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FORESTRY 4+1</a:t>
                      </a:r>
                      <a:endParaRPr lang="sr-Latn-BA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sr-Latn-BA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999666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Level of study</a:t>
                      </a:r>
                      <a:endParaRPr lang="sr-Latn-BA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Bachelor study</a:t>
                      </a:r>
                      <a:endParaRPr lang="sr-Latn-BA" sz="16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sr-Latn-BA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5009974"/>
                  </a:ext>
                </a:extLst>
              </a:tr>
              <a:tr h="856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r-Latn-BA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r-Latn-BA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Forest eco-climatology (4 ECTS</a:t>
                      </a:r>
                      <a:r>
                        <a:rPr lang="en-GB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) - obligatory</a:t>
                      </a:r>
                      <a:endParaRPr lang="sr-Latn-BA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Forest soils (4 ECTS</a:t>
                      </a:r>
                      <a:r>
                        <a:rPr lang="en-GB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) - obligatory</a:t>
                      </a:r>
                      <a:endParaRPr lang="sr-Latn-BA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Forest </a:t>
                      </a:r>
                      <a:r>
                        <a:rPr lang="en-GB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use 2 (5 ECTS</a:t>
                      </a:r>
                      <a:r>
                        <a:rPr lang="en-GB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) - obligatory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Land degradation (4 ECTS) - elective</a:t>
                      </a:r>
                      <a:endParaRPr lang="sr-Latn-BA" sz="14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sr-Latn-BA" sz="14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sr-Latn-BA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316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912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496413"/>
              </p:ext>
            </p:extLst>
          </p:nvPr>
        </p:nvGraphicFramePr>
        <p:xfrm>
          <a:off x="914400" y="1828800"/>
          <a:ext cx="7391401" cy="224028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209801">
                  <a:extLst>
                    <a:ext uri="{9D8B030D-6E8A-4147-A177-3AD203B41FA5}">
                      <a16:colId xmlns:a16="http://schemas.microsoft.com/office/drawing/2014/main" val="36530128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36094117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STUDY PROGRAM</a:t>
                      </a:r>
                      <a:endParaRPr lang="sr-Latn-BA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FORESTRY 4+1</a:t>
                      </a:r>
                      <a:endParaRPr lang="sr-Latn-BA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696313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Level of study</a:t>
                      </a:r>
                      <a:endParaRPr lang="sr-Latn-BA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Master study</a:t>
                      </a:r>
                      <a:endParaRPr lang="sr-Latn-BA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9983118"/>
                  </a:ext>
                </a:extLst>
              </a:tr>
              <a:tr h="701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r-Latn-BA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BA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4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xisting</a:t>
                      </a:r>
                      <a:r>
                        <a:rPr lang="en-GB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subject</a:t>
                      </a:r>
                      <a:r>
                        <a:rPr lang="en-GB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sr-Latn-BA" sz="14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r-Latn-BA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         1. </a:t>
                      </a:r>
                      <a:r>
                        <a:rPr lang="en-GB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Forest </a:t>
                      </a:r>
                      <a:r>
                        <a:rPr lang="en-GB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Soils – classifications and usage (6 ECTS</a:t>
                      </a:r>
                      <a:r>
                        <a:rPr lang="en-GB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sr-Latn-BA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sr-Latn-BA" sz="12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New subject: </a:t>
                      </a:r>
                      <a:endParaRPr lang="sr-Latn-BA" sz="14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r-Latn-BA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          1.</a:t>
                      </a:r>
                      <a:r>
                        <a:rPr lang="sr-Latn-BA" sz="12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Sustainable </a:t>
                      </a:r>
                      <a:r>
                        <a:rPr lang="en-GB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lang="en-GB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and M</a:t>
                      </a:r>
                      <a:r>
                        <a:rPr lang="sr-Latn-BA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anagement</a:t>
                      </a:r>
                      <a:r>
                        <a:rPr lang="en-GB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(6 ECTS</a:t>
                      </a:r>
                      <a:r>
                        <a:rPr lang="en-GB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sr-Latn-BA" sz="14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sr-Latn-BA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267937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1371600"/>
            <a:ext cx="5297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b="1" dirty="0" smtClean="0">
                <a:solidFill>
                  <a:schemeClr val="accent3">
                    <a:lumMod val="50000"/>
                  </a:schemeClr>
                </a:solidFill>
              </a:rPr>
              <a:t>NEW SUBJECT INTRODUCED ON THE MASTER STUDY</a:t>
            </a:r>
            <a:endParaRPr lang="sr-Latn-BA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01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340196"/>
              </p:ext>
            </p:extLst>
          </p:nvPr>
        </p:nvGraphicFramePr>
        <p:xfrm>
          <a:off x="909687" y="1905000"/>
          <a:ext cx="7548513" cy="181356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747913">
                  <a:extLst>
                    <a:ext uri="{9D8B030D-6E8A-4147-A177-3AD203B41FA5}">
                      <a16:colId xmlns:a16="http://schemas.microsoft.com/office/drawing/2014/main" val="36530128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6094117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STUDY PROGRAM</a:t>
                      </a:r>
                      <a:endParaRPr lang="sr-Latn-BA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FORESTRY 4+1</a:t>
                      </a:r>
                      <a:endParaRPr lang="sr-Latn-BA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696313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Level of study</a:t>
                      </a:r>
                      <a:endParaRPr lang="sr-Latn-BA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Master study</a:t>
                      </a:r>
                      <a:endParaRPr lang="sr-Latn-BA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7691503"/>
                  </a:ext>
                </a:extLst>
              </a:tr>
              <a:tr h="620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r-Latn-BA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r-Latn-BA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Forest </a:t>
                      </a:r>
                      <a:r>
                        <a:rPr lang="en-GB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use </a:t>
                      </a:r>
                      <a:r>
                        <a:rPr lang="en-GB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technologies (6 ECTS</a:t>
                      </a:r>
                      <a:r>
                        <a:rPr lang="en-GB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sr-Latn-BA" sz="14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Syndinamics</a:t>
                      </a:r>
                      <a:r>
                        <a:rPr lang="en-GB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of forest </a:t>
                      </a:r>
                      <a:r>
                        <a:rPr lang="en-GB" sz="14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phytocenosis</a:t>
                      </a:r>
                      <a:r>
                        <a:rPr lang="en-GB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(6 ECTS</a:t>
                      </a:r>
                      <a:r>
                        <a:rPr lang="en-GB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sr-Latn-BA" sz="14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sr-Latn-BA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998311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1371600"/>
            <a:ext cx="691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b="1" dirty="0" smtClean="0">
                <a:solidFill>
                  <a:schemeClr val="accent3">
                    <a:lumMod val="50000"/>
                  </a:schemeClr>
                </a:solidFill>
              </a:rPr>
              <a:t>EXISTING SUBJECTS ON THE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MASTER</a:t>
            </a:r>
            <a:r>
              <a:rPr lang="sr-Latn-BA" b="1" dirty="0" smtClean="0">
                <a:solidFill>
                  <a:schemeClr val="accent3">
                    <a:lumMod val="50000"/>
                  </a:schemeClr>
                </a:solidFill>
              </a:rPr>
              <a:t> STUDY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- </a:t>
            </a:r>
            <a:r>
              <a:rPr lang="sr-Latn-BA" b="1" dirty="0" smtClean="0">
                <a:solidFill>
                  <a:schemeClr val="accent3">
                    <a:lumMod val="50000"/>
                  </a:schemeClr>
                </a:solidFill>
              </a:rPr>
              <a:t>MODERNIZED</a:t>
            </a:r>
            <a:endParaRPr lang="sr-Latn-BA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92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295400"/>
            <a:ext cx="7315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GOALS AND EXPECTED OUTCOMES</a:t>
            </a:r>
          </a:p>
          <a:p>
            <a:endParaRPr lang="en-GB" sz="12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Improved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level of knowledge of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mproved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teaching process </a:t>
            </a:r>
            <a:endParaRPr lang="en-GB" sz="1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nhance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capacity of faculties and universities for enrolment of students and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employment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Improved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syllabuses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new and improved bachelor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subjects considering new  and modern knowledge in line with SDGs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Adoption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a uniform methodology in solving the problems of land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degradation, erosion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 prevention of torrential floods at the regional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implemented in curriculum represents the new experiences of EU universities and partner countries with their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specificities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and skills will be presented to engineers employed in forestry and water management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companies </a:t>
            </a:r>
          </a:p>
        </p:txBody>
      </p:sp>
    </p:spTree>
    <p:extLst>
      <p:ext uri="{BB962C8B-B14F-4D97-AF65-F5344CB8AC3E}">
        <p14:creationId xmlns:p14="http://schemas.microsoft.com/office/powerpoint/2010/main" val="2221402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295400"/>
            <a:ext cx="7315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GOALS AND EXPECTED OUTCOMES</a:t>
            </a:r>
          </a:p>
          <a:p>
            <a:endParaRPr lang="en-GB" sz="12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Improved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level of knowledge of 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mproved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teaching process </a:t>
            </a:r>
            <a:endParaRPr lang="en-GB" sz="1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nhance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capacity of faculties and universities for enrolment of students and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employment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Improved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syllabuses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new and improved bachelor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subjects considering new  and modern knowledge in line with SDGs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Adoption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a uniform methodology in solving the problems of land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degradation, erosion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 prevention of torrential floods at the regional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implemented in curriculum represents the new experiences of EU universities and partner countries with their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specificities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and skills will be presented to engineers employed in forestry and water management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companies </a:t>
            </a:r>
          </a:p>
        </p:txBody>
      </p:sp>
    </p:spTree>
    <p:extLst>
      <p:ext uri="{BB962C8B-B14F-4D97-AF65-F5344CB8AC3E}">
        <p14:creationId xmlns:p14="http://schemas.microsoft.com/office/powerpoint/2010/main" val="458449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2106956"/>
            <a:ext cx="7391400" cy="3340729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US" sz="1800" b="1" i="1" dirty="0" smtClean="0">
                <a:solidFill>
                  <a:schemeClr val="accent3">
                    <a:lumMod val="50000"/>
                  </a:schemeClr>
                </a:solidFill>
              </a:rPr>
              <a:t>Overview of existing subjects syllabuses in the field of soil erosion and torrential flood prevention</a:t>
            </a:r>
          </a:p>
          <a:p>
            <a:pPr>
              <a:buAutoNum type="arabicPeriod"/>
            </a:pPr>
            <a:endParaRPr lang="en-US" sz="18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AutoNum type="arabicPeriod"/>
            </a:pPr>
            <a:r>
              <a:rPr lang="en-US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Proposal for new and improved subjects on existing Bachelor and Master </a:t>
            </a:r>
            <a:r>
              <a:rPr lang="en-US" sz="18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programmes</a:t>
            </a:r>
            <a:endParaRPr lang="en-US" sz="1800" b="1" i="1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AutoNum type="arabicPeriod"/>
            </a:pPr>
            <a:endParaRPr lang="en-US" sz="18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AutoNum type="arabicPeriod"/>
            </a:pPr>
            <a:endParaRPr lang="en-US" sz="18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sr-Latn-BA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237046"/>
            <a:ext cx="594851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Content of presentation: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371600" y="5410200"/>
            <a:ext cx="5856596" cy="734020"/>
            <a:chOff x="1371600" y="5410200"/>
            <a:chExt cx="5856596" cy="734020"/>
          </a:xfrm>
        </p:grpSpPr>
        <p:pic>
          <p:nvPicPr>
            <p:cNvPr id="6" name="Picture 2" descr="Sample image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5422271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Sample image 2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026" y="5422271"/>
              <a:ext cx="721949" cy="721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Sample imag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8196" y="5422271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Sample image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196" y="5422271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Sample image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196" y="541020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Sample image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8196" y="541020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Sample image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8196" y="541020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Sample image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8196" y="541020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34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295400"/>
            <a:ext cx="7315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GOALS AND EXPECTED OUTCOMES</a:t>
            </a:r>
          </a:p>
          <a:p>
            <a:endParaRPr lang="en-GB" sz="12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Improved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level of knowledge of 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mproved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teaching process </a:t>
            </a: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nhance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capacity of faculties and universities for enrolment of students and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employment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Improved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syllabuses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new and improved bachelor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subjects considering new  and modern knowledge in line with SDGs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Adoption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a uniform methodology in solving the problems of land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degradation, erosion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 prevention of torrential floods at the regional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implemented in curriculum represents the new experiences of EU universities and partner countries with their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specificities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and skills will be presented to engineers employed in forestry and water management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companies </a:t>
            </a:r>
          </a:p>
        </p:txBody>
      </p:sp>
    </p:spTree>
    <p:extLst>
      <p:ext uri="{BB962C8B-B14F-4D97-AF65-F5344CB8AC3E}">
        <p14:creationId xmlns:p14="http://schemas.microsoft.com/office/powerpoint/2010/main" val="4037813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295400"/>
            <a:ext cx="7315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GOALS AND EXPECTED OUTCOMES</a:t>
            </a:r>
          </a:p>
          <a:p>
            <a:endParaRPr lang="en-GB" sz="12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Improved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level of knowledge of 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mproved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teaching process </a:t>
            </a: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nhance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capacity of faculties and universities for enrolment of students and 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employment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Improved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syllabuses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new and improved bachelor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subjects considering new  and modern knowledge in line with SDGs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Adoption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a uniform methodology in solving the problems of land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degradation, erosion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 prevention of torrential floods at the regional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implemented in curriculum represents the new experiences of EU universities and partner countries with their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specificities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and skills will be presented to engineers employed in forestry and water management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companies </a:t>
            </a:r>
          </a:p>
        </p:txBody>
      </p:sp>
    </p:spTree>
    <p:extLst>
      <p:ext uri="{BB962C8B-B14F-4D97-AF65-F5344CB8AC3E}">
        <p14:creationId xmlns:p14="http://schemas.microsoft.com/office/powerpoint/2010/main" val="1259712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295400"/>
            <a:ext cx="7315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GOALS AND EXPECTED OUTCOMES</a:t>
            </a:r>
          </a:p>
          <a:p>
            <a:endParaRPr lang="en-GB" sz="12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Improved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level of knowledge of 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mproved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teaching process </a:t>
            </a: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nhance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capacity of faculties and universities for enrolment of students and 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employment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Improved 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syllabuses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new and improved bachelor 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subjects considering new  and modern knowledge in line with SDGs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Adoption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a uniform methodology in solving the problems of land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degradation, erosion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 prevention of torrential floods at the regional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implemented in curriculum represents the new experiences of EU universities and partner countries with their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specificities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and skills will be presented to engineers employed in forestry and water management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companies </a:t>
            </a:r>
          </a:p>
        </p:txBody>
      </p:sp>
    </p:spTree>
    <p:extLst>
      <p:ext uri="{BB962C8B-B14F-4D97-AF65-F5344CB8AC3E}">
        <p14:creationId xmlns:p14="http://schemas.microsoft.com/office/powerpoint/2010/main" val="1149557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295400"/>
            <a:ext cx="7315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GOALS AND EXPECTED OUTCOMES</a:t>
            </a:r>
          </a:p>
          <a:p>
            <a:endParaRPr lang="en-GB" sz="12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Improved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level of knowledge of 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mproved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teaching process </a:t>
            </a: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nhance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capacity of faculties and universities for enrolment of students and 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employment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Improved 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syllabuses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new and improved bachelor 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subjects considering new  and modern knowledge in line with SDGs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Adoption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a uniform methodology in solving the problems of land 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degradation, erosion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 prevention of torrential floods at the regional 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implemented in curriculum represents the new experiences of EU universities and partner countries with their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specificities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and skills will be presented to engineers employed in forestry and water management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companies </a:t>
            </a:r>
          </a:p>
        </p:txBody>
      </p:sp>
    </p:spTree>
    <p:extLst>
      <p:ext uri="{BB962C8B-B14F-4D97-AF65-F5344CB8AC3E}">
        <p14:creationId xmlns:p14="http://schemas.microsoft.com/office/powerpoint/2010/main" val="353752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295400"/>
            <a:ext cx="7315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GOALS AND EXPECTED OUTCOMES</a:t>
            </a:r>
          </a:p>
          <a:p>
            <a:endParaRPr lang="en-GB" sz="12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Improved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level of knowledge of 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mproved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teaching process </a:t>
            </a: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nhance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capacity of faculties and universities for enrolment of students and 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employment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Improved 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syllabuses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new and improved bachelor 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subjects considering new  and modern knowledge in line with SDGs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Adoption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a uniform methodology in solving the problems of land 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degradation, erosion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 prevention of torrential floods at the regional 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implemented in curriculum represents the new experiences of EU universities and partner countries with their 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specificities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and skills will be presented to engineers employed in forestry and water management </a:t>
            </a:r>
            <a:r>
              <a:rPr lang="en-GB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companies </a:t>
            </a:r>
          </a:p>
        </p:txBody>
      </p:sp>
    </p:spTree>
    <p:extLst>
      <p:ext uri="{BB962C8B-B14F-4D97-AF65-F5344CB8AC3E}">
        <p14:creationId xmlns:p14="http://schemas.microsoft.com/office/powerpoint/2010/main" val="327940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295400"/>
            <a:ext cx="7315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GOALS AND EXPECTED OUTCOMES</a:t>
            </a:r>
          </a:p>
          <a:p>
            <a:endParaRPr lang="en-GB" sz="12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Improved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level of knowledge of 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mproved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teaching process </a:t>
            </a: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nhance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capacity of faculties and universities for enrolment of students and 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employment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Improved 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syllabuses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new and improved bachelor 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subjects considering new  and modern knowledge in line with SDGs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Adoption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a uniform methodology in solving the problems of land 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degradation, erosion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 prevention of torrential floods at the regional 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implemented in curriculum represents the new experiences of EU universities and partner countries with their 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specificities</a:t>
            </a:r>
          </a:p>
          <a:p>
            <a:pPr marL="171450" indent="-171450">
              <a:buFontTx/>
              <a:buChar char="-"/>
            </a:pPr>
            <a:endParaRPr lang="en-GB" sz="1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and skills will be presented to engineers employed in forestry and water management </a:t>
            </a:r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companies </a:t>
            </a:r>
          </a:p>
        </p:txBody>
      </p:sp>
    </p:spTree>
    <p:extLst>
      <p:ext uri="{BB962C8B-B14F-4D97-AF65-F5344CB8AC3E}">
        <p14:creationId xmlns:p14="http://schemas.microsoft.com/office/powerpoint/2010/main" val="32586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 ÐµÐ·ÑÐ»ÑÐ°Ñ ÑÐ»Ð¸ÐºÐ° Ð·Ð° ERAS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149220" cy="514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1200" y="1524000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Latn-BA" b="1" dirty="0" smtClean="0">
                <a:solidFill>
                  <a:schemeClr val="accent3">
                    <a:lumMod val="50000"/>
                  </a:schemeClr>
                </a:solidFill>
              </a:rPr>
              <a:t>THANK YOU FOR ATTENTION!</a:t>
            </a:r>
            <a:endParaRPr lang="sr-Latn-BA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endParaRPr lang="sr-Latn-BA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endParaRPr lang="sr-Latn-BA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1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905000"/>
            <a:ext cx="8229600" cy="33407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BA" sz="1900" b="1" dirty="0" smtClean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en-US" sz="1900" b="1" dirty="0" err="1" smtClean="0">
                <a:solidFill>
                  <a:schemeClr val="accent3">
                    <a:lumMod val="50000"/>
                  </a:schemeClr>
                </a:solidFill>
              </a:rPr>
              <a:t>ight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 departments</a:t>
            </a:r>
            <a:endParaRPr lang="sr-Latn-BA" sz="19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1349375"/>
            <a:r>
              <a:rPr lang="sr-Latn-BA" sz="1800" i="1" dirty="0" smtClean="0">
                <a:solidFill>
                  <a:schemeClr val="accent3">
                    <a:lumMod val="50000"/>
                  </a:schemeClr>
                </a:solidFill>
              </a:rPr>
              <a:t>Department of </a:t>
            </a:r>
            <a:r>
              <a:rPr lang="en-US" sz="1800" i="1" dirty="0" smtClean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sr-Latn-BA" sz="1800" i="1" dirty="0" smtClean="0">
                <a:solidFill>
                  <a:schemeClr val="accent3">
                    <a:lumMod val="50000"/>
                  </a:schemeClr>
                </a:solidFill>
              </a:rPr>
              <a:t>ilviecology</a:t>
            </a:r>
          </a:p>
          <a:p>
            <a:pPr marL="1349375"/>
            <a:r>
              <a:rPr lang="sr-Latn-BA" sz="1800" i="1" dirty="0" smtClean="0">
                <a:solidFill>
                  <a:schemeClr val="accent3">
                    <a:lumMod val="50000"/>
                  </a:schemeClr>
                </a:solidFill>
              </a:rPr>
              <a:t>Department of forest genetics and forest establishment</a:t>
            </a:r>
          </a:p>
          <a:p>
            <a:pPr marL="1349375"/>
            <a:r>
              <a:rPr lang="sr-Latn-BA" sz="1800" i="1" dirty="0" smtClean="0">
                <a:solidFill>
                  <a:schemeClr val="accent3">
                    <a:lumMod val="50000"/>
                  </a:schemeClr>
                </a:solidFill>
              </a:rPr>
              <a:t>Department </a:t>
            </a:r>
            <a:r>
              <a:rPr lang="sr-Latn-BA" sz="1800" i="1" dirty="0">
                <a:solidFill>
                  <a:schemeClr val="accent3">
                    <a:lumMod val="50000"/>
                  </a:schemeClr>
                </a:solidFill>
              </a:rPr>
              <a:t>of integral protection of forest ecosystems </a:t>
            </a:r>
          </a:p>
          <a:p>
            <a:pPr marL="1349375"/>
            <a:r>
              <a:rPr lang="sr-Latn-BA" sz="1800" i="1" dirty="0">
                <a:solidFill>
                  <a:schemeClr val="accent3">
                    <a:lumMod val="50000"/>
                  </a:schemeClr>
                </a:solidFill>
              </a:rPr>
              <a:t>Department of forest resources usage</a:t>
            </a:r>
          </a:p>
          <a:p>
            <a:pPr marL="1349375"/>
            <a:r>
              <a:rPr lang="sr-Latn-BA" sz="1800" i="1" dirty="0">
                <a:solidFill>
                  <a:schemeClr val="accent3">
                    <a:lumMod val="50000"/>
                  </a:schemeClr>
                </a:solidFill>
              </a:rPr>
              <a:t>Department of economics and organization  </a:t>
            </a:r>
          </a:p>
          <a:p>
            <a:pPr marL="1349375"/>
            <a:r>
              <a:rPr lang="sr-Latn-BA" sz="1800" i="1" dirty="0">
                <a:solidFill>
                  <a:schemeClr val="accent3">
                    <a:lumMod val="50000"/>
                  </a:schemeClr>
                </a:solidFill>
              </a:rPr>
              <a:t>Department of silviculture </a:t>
            </a:r>
          </a:p>
          <a:p>
            <a:pPr marL="1349375"/>
            <a:r>
              <a:rPr lang="sr-Latn-BA" sz="1800" i="1" dirty="0">
                <a:solidFill>
                  <a:schemeClr val="accent3">
                    <a:lumMod val="50000"/>
                  </a:schemeClr>
                </a:solidFill>
              </a:rPr>
              <a:t>Department of forest management </a:t>
            </a:r>
          </a:p>
          <a:p>
            <a:pPr marL="1349375"/>
            <a:r>
              <a:rPr lang="sr-Latn-BA" sz="1800" i="1" dirty="0">
                <a:solidFill>
                  <a:schemeClr val="accent3">
                    <a:lumMod val="50000"/>
                  </a:schemeClr>
                </a:solidFill>
              </a:rPr>
              <a:t>Department of hunting</a:t>
            </a:r>
          </a:p>
          <a:p>
            <a:endParaRPr lang="sr-Latn-BA" dirty="0" smtClean="0"/>
          </a:p>
          <a:p>
            <a:endParaRPr lang="sr-Latn-BA" dirty="0" smtClean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237046"/>
            <a:ext cx="594851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BA" sz="2400" dirty="0" smtClean="0">
                <a:solidFill>
                  <a:schemeClr val="accent3">
                    <a:lumMod val="50000"/>
                  </a:schemeClr>
                </a:solidFill>
              </a:rPr>
              <a:t>FACULTY OF FORESTRY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371600" y="5410200"/>
            <a:ext cx="5856596" cy="734020"/>
            <a:chOff x="1371600" y="5410200"/>
            <a:chExt cx="5856596" cy="734020"/>
          </a:xfrm>
        </p:grpSpPr>
        <p:pic>
          <p:nvPicPr>
            <p:cNvPr id="6" name="Picture 2" descr="Sample image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5422271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Sample image 2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026" y="5422271"/>
              <a:ext cx="721949" cy="721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Sample imag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8196" y="5422271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Sample image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196" y="5422271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Sample image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196" y="541020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Sample image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8196" y="541020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Sample image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8196" y="541020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Sample image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8196" y="541020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Sample image">
            <a:hlinkClick r:id="rId2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600" y="2251788"/>
            <a:ext cx="454594" cy="45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Sample image">
            <a:hlinkClick r:id="rId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353" y="3221400"/>
            <a:ext cx="439087" cy="43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51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209800"/>
            <a:ext cx="8229600" cy="24161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sr-Latn-BA" sz="4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439863">
              <a:buFont typeface="Wingdings" panose="05000000000000000000" pitchFamily="2" charset="2"/>
              <a:buChar char="ü"/>
            </a:pPr>
            <a:r>
              <a:rPr lang="sr-Latn-BA" sz="4500" i="1" dirty="0" smtClean="0">
                <a:solidFill>
                  <a:schemeClr val="accent3">
                    <a:lumMod val="50000"/>
                  </a:schemeClr>
                </a:solidFill>
              </a:rPr>
              <a:t>L</a:t>
            </a:r>
            <a:r>
              <a:rPr lang="en-US" sz="4500" i="1" dirty="0" smtClean="0">
                <a:solidFill>
                  <a:schemeClr val="accent3">
                    <a:lumMod val="50000"/>
                  </a:schemeClr>
                </a:solidFill>
              </a:rPr>
              <a:t>and resources </a:t>
            </a:r>
            <a:endParaRPr lang="sr-Latn-BA" sz="45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1439863">
              <a:buFont typeface="Wingdings" panose="05000000000000000000" pitchFamily="2" charset="2"/>
              <a:buChar char="ü"/>
            </a:pPr>
            <a:r>
              <a:rPr lang="sr-Latn-BA" sz="4500" i="1" dirty="0" smtClean="0">
                <a:solidFill>
                  <a:schemeClr val="accent3">
                    <a:lumMod val="50000"/>
                  </a:schemeClr>
                </a:solidFill>
              </a:rPr>
              <a:t>Soil </a:t>
            </a:r>
            <a:r>
              <a:rPr lang="en-US" sz="4500" i="1" dirty="0" smtClean="0">
                <a:solidFill>
                  <a:schemeClr val="accent3">
                    <a:lumMod val="50000"/>
                  </a:schemeClr>
                </a:solidFill>
              </a:rPr>
              <a:t>erosion </a:t>
            </a:r>
            <a:r>
              <a:rPr lang="en-US" sz="4500" i="1" dirty="0">
                <a:solidFill>
                  <a:schemeClr val="accent3">
                    <a:lumMod val="50000"/>
                  </a:schemeClr>
                </a:solidFill>
              </a:rPr>
              <a:t>and conservation </a:t>
            </a:r>
            <a:endParaRPr lang="sr-Latn-BA" sz="45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1439863">
              <a:buFont typeface="Wingdings" panose="05000000000000000000" pitchFamily="2" charset="2"/>
              <a:buChar char="ü"/>
            </a:pPr>
            <a:r>
              <a:rPr lang="sr-Latn-BA" sz="4500" i="1" dirty="0" smtClean="0">
                <a:solidFill>
                  <a:schemeClr val="accent3">
                    <a:lumMod val="50000"/>
                  </a:schemeClr>
                </a:solidFill>
              </a:rPr>
              <a:t>Biodiversity</a:t>
            </a:r>
          </a:p>
          <a:p>
            <a:pPr marL="1439863">
              <a:buFont typeface="Wingdings" panose="05000000000000000000" pitchFamily="2" charset="2"/>
              <a:buChar char="ü"/>
            </a:pPr>
            <a:r>
              <a:rPr lang="sr-Latn-BA" sz="4500" i="1" dirty="0" smtClean="0">
                <a:solidFill>
                  <a:schemeClr val="accent3">
                    <a:lumMod val="50000"/>
                  </a:schemeClr>
                </a:solidFill>
              </a:rPr>
              <a:t>Dendrology</a:t>
            </a:r>
          </a:p>
          <a:p>
            <a:pPr marL="1439863">
              <a:buFont typeface="Wingdings" panose="05000000000000000000" pitchFamily="2" charset="2"/>
              <a:buChar char="ü"/>
            </a:pPr>
            <a:r>
              <a:rPr lang="sr-Latn-BA" sz="4500" i="1" dirty="0" smtClean="0">
                <a:solidFill>
                  <a:schemeClr val="accent3">
                    <a:lumMod val="50000"/>
                  </a:schemeClr>
                </a:solidFill>
              </a:rPr>
              <a:t>Fitocenology</a:t>
            </a:r>
          </a:p>
          <a:p>
            <a:pPr marL="1439863">
              <a:buFont typeface="Wingdings" panose="05000000000000000000" pitchFamily="2" charset="2"/>
              <a:buChar char="ü"/>
            </a:pPr>
            <a:r>
              <a:rPr lang="sr-Latn-BA" sz="4500" i="1" dirty="0" smtClean="0">
                <a:solidFill>
                  <a:schemeClr val="accent3">
                    <a:lumMod val="50000"/>
                  </a:schemeClr>
                </a:solidFill>
              </a:rPr>
              <a:t>Forests and Climate change etc.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	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676400"/>
            <a:ext cx="594851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BA" sz="2400" dirty="0" smtClean="0">
                <a:solidFill>
                  <a:schemeClr val="accent3">
                    <a:lumMod val="75000"/>
                  </a:schemeClr>
                </a:solidFill>
              </a:rPr>
              <a:t>DEPARTMENT OF SILVIECOLOGY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Sampl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38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807257"/>
              </p:ext>
            </p:extLst>
          </p:nvPr>
        </p:nvGraphicFramePr>
        <p:xfrm>
          <a:off x="533400" y="1792224"/>
          <a:ext cx="8229600" cy="412506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1825370345"/>
                    </a:ext>
                  </a:extLst>
                </a:gridCol>
              </a:tblGrid>
              <a:tr h="283926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MODULE: </a:t>
                      </a:r>
                      <a:r>
                        <a:rPr lang="sr-Latn-BA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Forestry</a:t>
                      </a:r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 4+1</a:t>
                      </a:r>
                      <a:endParaRPr lang="en-US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818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 </a:t>
                      </a:r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cycle studies</a:t>
                      </a: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:</a:t>
                      </a:r>
                      <a:endParaRPr lang="en-US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Obligatory</a:t>
                      </a:r>
                      <a:r>
                        <a:rPr lang="sr-Latn-BA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subjects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en-US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Petrography with Geology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Dendrology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Soil science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r-Latn-BA" sz="1600" b="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lang="en-US" sz="1600" b="0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hytoceno</a:t>
                      </a:r>
                      <a:r>
                        <a:rPr lang="sr-Latn-BA" sz="16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logy</a:t>
                      </a:r>
                      <a:endParaRPr lang="sr-Latn-BA" sz="1600" u="none" strike="noStrike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 and environment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 ecolimatology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</a:t>
                      </a:r>
                      <a:r>
                        <a:rPr lang="sr-Latn-BA" sz="1600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soils</a:t>
                      </a:r>
                      <a:endParaRPr lang="en-US" sz="1600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endParaRPr lang="sr-Latn-BA" sz="1600" b="1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Elective subjects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 biodiversity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Land degradation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 ecology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Nature protection</a:t>
                      </a:r>
                      <a:endParaRPr lang="en-US" sz="16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ECTS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957072"/>
            <a:ext cx="861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BACHELOR STUDY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PROGRAMME</a:t>
            </a:r>
            <a:endParaRPr lang="sr-Latn-B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sr-Latn-BA" sz="2400" dirty="0">
                <a:solidFill>
                  <a:schemeClr val="accent3">
                    <a:lumMod val="75000"/>
                  </a:schemeClr>
                </a:solidFill>
              </a:rPr>
              <a:t>Department of </a:t>
            </a:r>
            <a:r>
              <a:rPr lang="sr-Latn-BA" sz="2400" dirty="0" smtClean="0">
                <a:solidFill>
                  <a:schemeClr val="accent3">
                    <a:lumMod val="75000"/>
                  </a:schemeClr>
                </a:solidFill>
              </a:rPr>
              <a:t>Silviecology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1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597979"/>
              </p:ext>
            </p:extLst>
          </p:nvPr>
        </p:nvGraphicFramePr>
        <p:xfrm>
          <a:off x="533400" y="1792224"/>
          <a:ext cx="8229600" cy="412506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1825370345"/>
                    </a:ext>
                  </a:extLst>
                </a:gridCol>
              </a:tblGrid>
              <a:tr h="283926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MODULE: </a:t>
                      </a:r>
                      <a:r>
                        <a:rPr lang="sr-Latn-BA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Forestry</a:t>
                      </a:r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 4+1</a:t>
                      </a:r>
                      <a:endParaRPr lang="en-US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818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 </a:t>
                      </a:r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cycle studies</a:t>
                      </a: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:</a:t>
                      </a:r>
                      <a:endParaRPr lang="en-US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Obligatory</a:t>
                      </a:r>
                      <a:r>
                        <a:rPr lang="sr-Latn-BA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subjects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en-US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Petrography with Geology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Dendrology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Soil science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r-Latn-BA" sz="1600" b="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lang="en-US" sz="1600" b="0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hytoceno</a:t>
                      </a:r>
                      <a:r>
                        <a:rPr lang="sr-Latn-BA" sz="16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logy</a:t>
                      </a:r>
                      <a:endParaRPr lang="sr-Latn-BA" sz="1600" u="none" strike="noStrike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 and environment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 ecolimatology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</a:t>
                      </a:r>
                      <a:r>
                        <a:rPr lang="sr-Latn-BA" sz="1600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soils</a:t>
                      </a:r>
                      <a:endParaRPr lang="en-US" sz="1600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endParaRPr lang="sr-Latn-BA" sz="1600" b="1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Elective subjects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 biodiversity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Land degradation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 ecology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Nature protection</a:t>
                      </a:r>
                      <a:endParaRPr lang="en-US" sz="16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ECTS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957072"/>
            <a:ext cx="861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BACHELOR STUDY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PROGRAMME</a:t>
            </a:r>
            <a:endParaRPr lang="sr-Latn-B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sr-Latn-BA" sz="2400" dirty="0">
                <a:solidFill>
                  <a:schemeClr val="accent3">
                    <a:lumMod val="75000"/>
                  </a:schemeClr>
                </a:solidFill>
              </a:rPr>
              <a:t>Department of </a:t>
            </a:r>
            <a:r>
              <a:rPr lang="sr-Latn-BA" sz="2400" dirty="0" smtClean="0">
                <a:solidFill>
                  <a:schemeClr val="accent3">
                    <a:lumMod val="75000"/>
                  </a:schemeClr>
                </a:solidFill>
              </a:rPr>
              <a:t>Silviecology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113682"/>
              </p:ext>
            </p:extLst>
          </p:nvPr>
        </p:nvGraphicFramePr>
        <p:xfrm>
          <a:off x="533400" y="1792224"/>
          <a:ext cx="8229600" cy="412506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1825370345"/>
                    </a:ext>
                  </a:extLst>
                </a:gridCol>
              </a:tblGrid>
              <a:tr h="283926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MODULE: </a:t>
                      </a:r>
                      <a:r>
                        <a:rPr lang="sr-Latn-BA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Forestry</a:t>
                      </a:r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 4+1</a:t>
                      </a:r>
                      <a:endParaRPr lang="en-US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818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 </a:t>
                      </a:r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cycle studies</a:t>
                      </a: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:</a:t>
                      </a:r>
                      <a:endParaRPr lang="en-US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Obligatory</a:t>
                      </a:r>
                      <a:r>
                        <a:rPr lang="sr-Latn-BA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subjects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en-US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Petrography with Geology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Dendrology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Soil science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r-Latn-BA" sz="1600" b="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lang="en-US" sz="1600" b="0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hytoceno</a:t>
                      </a:r>
                      <a:r>
                        <a:rPr lang="sr-Latn-BA" sz="16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logy</a:t>
                      </a:r>
                      <a:endParaRPr lang="sr-Latn-BA" sz="1600" u="none" strike="noStrike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 and environment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 ecolimatology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</a:t>
                      </a:r>
                      <a:r>
                        <a:rPr lang="sr-Latn-BA" sz="1600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soils</a:t>
                      </a:r>
                      <a:endParaRPr lang="en-US" sz="1600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endParaRPr lang="sr-Latn-BA" sz="1600" b="1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Elective subjects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 biodiversity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Land degradation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 ecology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Nature protection</a:t>
                      </a:r>
                      <a:endParaRPr lang="en-US" sz="16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ECTS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957072"/>
            <a:ext cx="861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BACHELOR STUDY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PROGRAMME</a:t>
            </a:r>
            <a:endParaRPr lang="sr-Latn-B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sr-Latn-BA" sz="2400" dirty="0">
                <a:solidFill>
                  <a:schemeClr val="accent3">
                    <a:lumMod val="75000"/>
                  </a:schemeClr>
                </a:solidFill>
              </a:rPr>
              <a:t>Department of </a:t>
            </a:r>
            <a:r>
              <a:rPr lang="sr-Latn-BA" sz="2400" dirty="0" smtClean="0">
                <a:solidFill>
                  <a:schemeClr val="accent3">
                    <a:lumMod val="75000"/>
                  </a:schemeClr>
                </a:solidFill>
              </a:rPr>
              <a:t>Silviecology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638567"/>
              </p:ext>
            </p:extLst>
          </p:nvPr>
        </p:nvGraphicFramePr>
        <p:xfrm>
          <a:off x="533400" y="1792224"/>
          <a:ext cx="8229600" cy="412506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1825370345"/>
                    </a:ext>
                  </a:extLst>
                </a:gridCol>
              </a:tblGrid>
              <a:tr h="283926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MODULE: </a:t>
                      </a:r>
                      <a:r>
                        <a:rPr lang="sr-Latn-BA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Forestry</a:t>
                      </a:r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 4+1</a:t>
                      </a:r>
                      <a:endParaRPr lang="en-US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818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 </a:t>
                      </a:r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cycle studies</a:t>
                      </a: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:</a:t>
                      </a:r>
                      <a:endParaRPr lang="en-US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0854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Obligatory</a:t>
                      </a:r>
                      <a:r>
                        <a:rPr lang="sr-Latn-BA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subjects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en-US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Petrography with Geology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Dendrology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Soil science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r-Latn-BA" sz="1600" b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lang="en-US" sz="16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hytoceno</a:t>
                      </a:r>
                      <a:r>
                        <a:rPr lang="sr-Latn-BA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logy</a:t>
                      </a:r>
                      <a:endParaRPr lang="sr-Latn-BA" sz="160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 and environment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 ecolimatology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</a:t>
                      </a:r>
                      <a:r>
                        <a:rPr lang="sr-Latn-BA" sz="1600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soils</a:t>
                      </a:r>
                      <a:endParaRPr lang="en-US" sz="1600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endParaRPr lang="sr-Latn-BA" sz="1600" b="1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r>
                        <a:rPr lang="sr-Latn-BA" sz="16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Elective subjects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 biodiversity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Land degradation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Forest ecology</a:t>
                      </a:r>
                    </a:p>
                    <a:p>
                      <a:pPr algn="l" fontAlgn="t">
                        <a:buFont typeface="+mj-lt"/>
                        <a:buAutoNum type="arabicPeriod"/>
                      </a:pPr>
                      <a:r>
                        <a:rPr lang="sr-Latn-BA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 Nature protection</a:t>
                      </a:r>
                      <a:endParaRPr lang="en-US" sz="16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ECTS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t">
                        <a:buFont typeface="+mj-lt"/>
                        <a:buNone/>
                      </a:pPr>
                      <a:endParaRPr lang="en-US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58917" marR="50854" marT="25427" marB="2542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957072"/>
            <a:ext cx="861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BACHELOR STUDY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PROGRAMME</a:t>
            </a:r>
            <a:endParaRPr lang="sr-Latn-B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sr-Latn-BA" sz="2400" dirty="0">
                <a:solidFill>
                  <a:schemeClr val="accent3">
                    <a:lumMod val="75000"/>
                  </a:schemeClr>
                </a:solidFill>
              </a:rPr>
              <a:t>Department of </a:t>
            </a:r>
            <a:r>
              <a:rPr lang="sr-Latn-BA" sz="2400" dirty="0" smtClean="0">
                <a:solidFill>
                  <a:schemeClr val="accent3">
                    <a:lumMod val="75000"/>
                  </a:schemeClr>
                </a:solidFill>
              </a:rPr>
              <a:t>Silviecology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2177</Words>
  <Application>Microsoft Office PowerPoint</Application>
  <PresentationFormat>On-screen Show (4:3)</PresentationFormat>
  <Paragraphs>676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Marijana Kapovic Solomun</dc:creator>
  <cp:lastModifiedBy>Marijana Kapović-Sol</cp:lastModifiedBy>
  <cp:revision>39</cp:revision>
  <dcterms:created xsi:type="dcterms:W3CDTF">2018-10-30T13:46:04Z</dcterms:created>
  <dcterms:modified xsi:type="dcterms:W3CDTF">2019-11-18T07:07:12Z</dcterms:modified>
</cp:coreProperties>
</file>