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58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8690-93EF-444E-88F1-63A654B8533D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8077-9DE4-404D-9467-127835481AED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D6C1-0841-4E4A-8A8F-A7BAEF4E119A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0A2E-59F9-4B5C-9F25-637A4FE5EACF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7925-D48A-472A-8C8A-ED6D3FAB6669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0CB0-7479-4731-BF08-2592CC643DAC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CD48-F645-462B-9EE6-492241F0C61A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0FFF-F05C-4B93-A555-E4A6AE4BD5E7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9756-8A76-4363-AB74-944E3EBEEAD4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1814-B012-4C65-AF98-B2926DA2D12C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29C3-C114-4ACC-A877-9399AA93B5EC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EED3-5180-4811-8310-B79434CB574C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406" y="365125"/>
            <a:ext cx="760798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E529-AF04-400E-92A9-610A212307FB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6884-A5B5-40F5-B646-7E64A4A2A15D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77C4-5D39-4FA7-91EC-5C4FBF952F65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70AE-6225-4377-9569-4976447F9424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40D5-A87E-4EB7-8B5D-6DA9715A0FCF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D62D-D425-4B58-8C36-7608D9DDA154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BBE6-1E49-4CBF-B3DE-D11F53A97B9C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DA1C-28EE-4CB2-B1CE-F87F3FDA8959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F279-D8A7-45DF-83EC-974492353D17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FB94-E555-4587-A357-6370BBBFAD6F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3175" y="384175"/>
            <a:ext cx="75596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86D2C-2A80-408A-A9CB-E2B6EA2D2E2B}" type="datetimeFigureOut">
              <a:rPr lang="sr-Cyrl-RS"/>
              <a:pPr>
                <a:defRPr/>
              </a:pPr>
              <a:t>17.11.2019.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01DCA0E-8FD8-44A7-A791-2D2737E41514}" type="slidenum">
              <a:rPr lang="sr-Cyrl-RS" altLang="de-DE"/>
              <a:pPr>
                <a:defRPr/>
              </a:pPr>
              <a:t>‹#›</a:t>
            </a:fld>
            <a:endParaRPr lang="sr-Cyrl-R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76499" y="3085626"/>
            <a:ext cx="9144000" cy="13684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Proposal for new and improved subjects on existing bachelor and master </a:t>
            </a:r>
            <a:r>
              <a:rPr lang="en-US" sz="3200" b="1" dirty="0" err="1" smtClean="0"/>
              <a:t>programmes</a:t>
            </a:r>
            <a:r>
              <a:rPr lang="en-US" sz="3200" b="1" dirty="0" smtClean="0"/>
              <a:t> at the </a:t>
            </a:r>
            <a:r>
              <a:rPr lang="en-GB" sz="3200" b="1" dirty="0" smtClean="0"/>
              <a:t>Faculty of Forestry UB </a:t>
            </a:r>
            <a:endParaRPr lang="sr-Latn-RS" sz="3200" b="1" dirty="0" smtClean="0"/>
          </a:p>
          <a:p>
            <a:pPr eaLnBrk="1" hangingPunct="1"/>
            <a:endParaRPr lang="sr-Latn-RS" sz="3200" b="1" dirty="0" smtClean="0"/>
          </a:p>
          <a:p>
            <a:pPr eaLnBrk="1" hangingPunct="1"/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</a:rPr>
              <a:t>Ratko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</a:rPr>
              <a:t>Ristić</a:t>
            </a:r>
            <a:endParaRPr lang="de-AT" altLang="de-DE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3377" y="1751756"/>
            <a:ext cx="9144000" cy="979569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Presentation of existing subject syllabuses in the field of soil erosion and torrential flood prevention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53377" y="1306286"/>
            <a:ext cx="4964451" cy="5266835"/>
            <a:chOff x="379446" y="985652"/>
            <a:chExt cx="4964451" cy="52668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/>
            <a:srcRect l="34858" t="26376" r="50293" b="21132"/>
            <a:stretch/>
          </p:blipFill>
          <p:spPr>
            <a:xfrm>
              <a:off x="379446" y="985652"/>
              <a:ext cx="2648762" cy="52668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69481" t="26376" r="19257" b="31371"/>
            <a:stretch/>
          </p:blipFill>
          <p:spPr>
            <a:xfrm>
              <a:off x="3016333" y="985652"/>
              <a:ext cx="2008780" cy="42394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57974" t="69004" r="28444" b="21132"/>
            <a:stretch/>
          </p:blipFill>
          <p:spPr>
            <a:xfrm>
              <a:off x="2921331" y="5260769"/>
              <a:ext cx="2422566" cy="98973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746" t="38942" r="27572" b="20353"/>
          <a:stretch>
            <a:fillRect/>
          </a:stretch>
        </p:blipFill>
        <p:spPr bwMode="auto">
          <a:xfrm>
            <a:off x="1724297" y="1371600"/>
            <a:ext cx="4689565" cy="22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5387" t="38800" r="27233" b="29395"/>
          <a:stretch>
            <a:fillRect/>
          </a:stretch>
        </p:blipFill>
        <p:spPr bwMode="auto">
          <a:xfrm>
            <a:off x="1736603" y="4336868"/>
            <a:ext cx="4638071" cy="17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6335486" y="4937760"/>
            <a:ext cx="613954" cy="50945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53051" y="3291840"/>
            <a:ext cx="561703" cy="12932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84" y="692331"/>
            <a:ext cx="3223894" cy="2280876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5BC992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D:\ERASMUS I god\za sajt\foto za Home\Tara (1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790" y="2050868"/>
            <a:ext cx="3634535" cy="2413982"/>
          </a:xfrm>
          <a:prstGeom prst="rect">
            <a:avLst/>
          </a:prstGeom>
          <a:noFill/>
        </p:spPr>
      </p:pic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1019" y="3422468"/>
            <a:ext cx="3478417" cy="236691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ERASMUS I god\za sajt\foto za Home\Krupanj (14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429" y="1802674"/>
            <a:ext cx="4214885" cy="27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44633" t="19200" r="19408" b="20054"/>
          <a:stretch/>
        </p:blipFill>
        <p:spPr>
          <a:xfrm>
            <a:off x="352697" y="1179262"/>
            <a:ext cx="5434149" cy="51636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9283" t="37020" r="28121" b="8256"/>
          <a:stretch>
            <a:fillRect/>
          </a:stretch>
        </p:blipFill>
        <p:spPr bwMode="auto">
          <a:xfrm>
            <a:off x="6167921" y="1175657"/>
            <a:ext cx="5262078" cy="25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84301" y="670299"/>
            <a:ext cx="738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 – Protection of water resources </a:t>
            </a:r>
            <a:r>
              <a:rPr lang="en-US" b="1" i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i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hilly-mountainous areas</a:t>
            </a:r>
            <a:endParaRPr lang="sr-Latn-R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8942" t="30712" r="27638" b="9587"/>
          <a:stretch>
            <a:fillRect/>
          </a:stretch>
        </p:blipFill>
        <p:spPr bwMode="auto">
          <a:xfrm>
            <a:off x="6217920" y="3929560"/>
            <a:ext cx="4767943" cy="252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161211" y="1815737"/>
            <a:ext cx="2913018" cy="9144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82983" y="2973978"/>
            <a:ext cx="2956560" cy="166333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381" y="634674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 – Degradation and protection of soil resources</a:t>
            </a:r>
            <a:endParaRPr lang="sr-Latn-R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44698" t="21045" r="19338" b="23542"/>
          <a:stretch/>
        </p:blipFill>
        <p:spPr>
          <a:xfrm>
            <a:off x="274320" y="1205345"/>
            <a:ext cx="5904059" cy="511707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9421" t="46301" r="28503" b="12877"/>
          <a:stretch>
            <a:fillRect/>
          </a:stretch>
        </p:blipFill>
        <p:spPr bwMode="auto">
          <a:xfrm>
            <a:off x="6466114" y="1227909"/>
            <a:ext cx="5264331" cy="19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9481" t="46231" r="27912" b="16226"/>
          <a:stretch>
            <a:fillRect/>
          </a:stretch>
        </p:blipFill>
        <p:spPr bwMode="auto">
          <a:xfrm>
            <a:off x="6511059" y="3657601"/>
            <a:ext cx="5075695" cy="17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161212" y="2233749"/>
            <a:ext cx="3200399" cy="26125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7965" y="3148149"/>
            <a:ext cx="2978331" cy="5878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157" y="653955"/>
            <a:ext cx="7592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– Management of sustainable development in degraded areas</a:t>
            </a:r>
            <a:endParaRPr lang="sr-Latn-R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/>
          <a:srcRect l="45004" t="27146" r="19795" b="13999"/>
          <a:stretch/>
        </p:blipFill>
        <p:spPr>
          <a:xfrm>
            <a:off x="378824" y="1092720"/>
            <a:ext cx="5826034" cy="532862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8907" t="42908" r="28240" b="22119"/>
          <a:stretch>
            <a:fillRect/>
          </a:stretch>
        </p:blipFill>
        <p:spPr bwMode="auto">
          <a:xfrm>
            <a:off x="5107577" y="2860765"/>
            <a:ext cx="4885509" cy="152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9497" t="46897" r="28449" b="7057"/>
          <a:stretch>
            <a:fillRect/>
          </a:stretch>
        </p:blipFill>
        <p:spPr bwMode="auto">
          <a:xfrm>
            <a:off x="7053943" y="993516"/>
            <a:ext cx="4820193" cy="201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l="9715" t="34109" r="28083" b="12508"/>
          <a:stretch>
            <a:fillRect/>
          </a:stretch>
        </p:blipFill>
        <p:spPr bwMode="auto">
          <a:xfrm>
            <a:off x="7106193" y="4413237"/>
            <a:ext cx="4741817" cy="228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526972" y="1645920"/>
            <a:ext cx="3344091" cy="44413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13909" y="4101737"/>
            <a:ext cx="3304902" cy="12801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33749" y="2364377"/>
            <a:ext cx="2769326" cy="88827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12790"/>
              </p:ext>
            </p:extLst>
          </p:nvPr>
        </p:nvGraphicFramePr>
        <p:xfrm>
          <a:off x="1722884" y="1461188"/>
          <a:ext cx="8869682" cy="429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0"/>
                <a:gridCol w="4237706"/>
                <a:gridCol w="1118066"/>
              </a:tblGrid>
              <a:tr h="8206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Title 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800" dirty="0" smtClean="0">
                          <a:latin typeface="+mn-lt"/>
                          <a:ea typeface="Times New Roman"/>
                          <a:cs typeface="Calibri"/>
                        </a:rPr>
                        <a:t>Ecological engineering for soil and water resources protection 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43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Level of study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Bachelor study programme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417402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List of</a:t>
                      </a:r>
                      <a:r>
                        <a:rPr lang="sr-Latn-RS" sz="20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subjects and credits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(ECTS or comparable credit system)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for each of them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of a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subjects:</a:t>
                      </a:r>
                      <a:endParaRPr lang="sr-Latn-R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r-Latn-R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Revitalization of small water courses </a:t>
                      </a:r>
                      <a:endParaRPr lang="sr-Latn-R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5 ECTS</a:t>
                      </a: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risks from natural disasters and climate change </a:t>
                      </a:r>
                      <a:endParaRPr lang="sr-Latn-R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Fundamentals of forest hydrology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Hydraulics of open channels </a:t>
                      </a:r>
                      <a:endParaRPr lang="sr-Latn-R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 of soil and water resources protections </a:t>
                      </a:r>
                      <a:endParaRPr lang="sr-Latn-R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6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5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94043"/>
              </p:ext>
            </p:extLst>
          </p:nvPr>
        </p:nvGraphicFramePr>
        <p:xfrm>
          <a:off x="1648743" y="1650659"/>
          <a:ext cx="8869682" cy="346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0"/>
                <a:gridCol w="4237706"/>
                <a:gridCol w="1118066"/>
              </a:tblGrid>
              <a:tr h="730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Title 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800" dirty="0" smtClean="0">
                          <a:latin typeface="+mn-lt"/>
                          <a:ea typeface="Times New Roman"/>
                          <a:cs typeface="Calibri"/>
                        </a:rPr>
                        <a:t>Ecological engineering for soil and water resources protection 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/>
                </a:tc>
              </a:tr>
              <a:tr h="43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Level of study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Bachelor study programme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417402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List of</a:t>
                      </a:r>
                      <a:r>
                        <a:rPr lang="sr-Latn-RS" sz="20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subjects and credits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(ECTS or comparable credit system)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for each of them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of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modernised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subjects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endParaRPr lang="sr-Latn-R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 conservation</a:t>
                      </a:r>
                      <a:endParaRPr lang="sr-Latn-R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7 ECTS</a:t>
                      </a: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sr-Latn-R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Sediment management</a:t>
                      </a:r>
                      <a:endParaRPr lang="sr-Latn-R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 of anti-erosion work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6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2828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sr-Latn-R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of soil and water resources in protected areas</a:t>
                      </a:r>
                      <a:endParaRPr lang="sr-Latn-R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7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86833" y="1421218"/>
          <a:ext cx="812799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861"/>
                <a:gridCol w="3883510"/>
                <a:gridCol w="1146628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RS" sz="20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Title 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800" dirty="0" smtClean="0">
                          <a:latin typeface="+mn-lt"/>
                          <a:ea typeface="Times New Roman"/>
                          <a:cs typeface="Calibri"/>
                        </a:rPr>
                        <a:t>Ecological engineering for soil and water resources protection 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Level of study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Master study programme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List </a:t>
                      </a:r>
                      <a:r>
                        <a:rPr lang="en-GB" sz="2000" dirty="0" err="1" smtClean="0">
                          <a:latin typeface="+mn-lt"/>
                          <a:ea typeface="Calibri"/>
                          <a:cs typeface="Times New Roman"/>
                        </a:rPr>
                        <a:t>ofsubjects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 and credits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(ECTS or comparable credit system)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for each of them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List of a new subjects: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Surface water resources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Morphological changes of regulated riverbed and aquatic ecosystems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Stabilization of the terrain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6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4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4 ECTS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8170" y="1255242"/>
          <a:ext cx="8869682" cy="449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0"/>
                <a:gridCol w="4237706"/>
                <a:gridCol w="1118066"/>
              </a:tblGrid>
              <a:tr h="10871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Title 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800" dirty="0" smtClean="0">
                          <a:latin typeface="+mn-lt"/>
                          <a:ea typeface="Times New Roman"/>
                          <a:cs typeface="Calibri"/>
                        </a:rPr>
                        <a:t>Ecological engineering for soil and water resources protection 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/>
                </a:tc>
              </a:tr>
              <a:tr h="757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Level of study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Master study programme</a:t>
                      </a: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/>
                </a:tc>
              </a:tr>
              <a:tr h="20755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List </a:t>
                      </a:r>
                      <a:r>
                        <a:rPr lang="en-GB" sz="2000" dirty="0" err="1" smtClean="0">
                          <a:latin typeface="+mn-lt"/>
                          <a:ea typeface="Calibri"/>
                          <a:cs typeface="Times New Roman"/>
                        </a:rPr>
                        <a:t>ofsubjects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 and credits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(ECTS or comparable credit system) 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for each of them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List of a modernised subjects: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Water resources in hilly-mountainous</a:t>
                      </a:r>
                      <a:endParaRPr lang="en-US" sz="2000" u="none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Quality management in soil and water resources protection</a:t>
                      </a:r>
                      <a:endParaRPr lang="en-US" sz="2000" u="none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Natural capital valuation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6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buFontTx/>
                        <a:buNone/>
                      </a:pP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4 ECTS</a:t>
                      </a: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buFontTx/>
                        <a:buNone/>
                      </a:pPr>
                      <a:endParaRPr lang="sr-Latn-RS" sz="2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6 ECTS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428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47083" y="1616937"/>
            <a:ext cx="8857879" cy="4500562"/>
            <a:chOff x="428625" y="1643063"/>
            <a:chExt cx="8857879" cy="4500562"/>
          </a:xfrm>
        </p:grpSpPr>
        <p:sp>
          <p:nvSpPr>
            <p:cNvPr id="2" name="Isosceles Triangle 1"/>
            <p:cNvSpPr/>
            <p:nvPr/>
          </p:nvSpPr>
          <p:spPr>
            <a:xfrm>
              <a:off x="1643063" y="1643063"/>
              <a:ext cx="5572125" cy="4500562"/>
            </a:xfrm>
            <a:prstGeom prst="triangle">
              <a:avLst/>
            </a:prstGeom>
            <a:solidFill>
              <a:srgbClr val="008080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r-Latn-C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00750" y="2773363"/>
              <a:ext cx="3285754" cy="369332"/>
            </a:xfrm>
            <a:prstGeom prst="rect">
              <a:avLst/>
            </a:prstGeom>
            <a:solidFill>
              <a:srgbClr val="74C9BE"/>
            </a:solidFill>
            <a:ln w="28575">
              <a:solidFill>
                <a:srgbClr val="1F5B42"/>
              </a:solidFill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sr-Latn-CS" b="1" dirty="0" smtClean="0">
                  <a:latin typeface="+mn-lt"/>
                </a:rPr>
                <a:t>doctor of biotechnical sciences</a:t>
              </a:r>
              <a:endParaRPr lang="sr-Latn-CS" b="1" dirty="0">
                <a:latin typeface="+mn-lt"/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45651" y="4014379"/>
              <a:ext cx="2125662" cy="369888"/>
            </a:xfrm>
            <a:prstGeom prst="rect">
              <a:avLst/>
            </a:prstGeom>
            <a:solidFill>
              <a:srgbClr val="74C9BE"/>
            </a:solidFill>
            <a:ln w="28575">
              <a:solidFill>
                <a:srgbClr val="1F5B42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Cyrl-CS" b="1" dirty="0">
                  <a:latin typeface="+mn-lt"/>
                  <a:cs typeface="Arial" charset="0"/>
                </a:rPr>
                <a:t> </a:t>
              </a:r>
              <a:r>
                <a:rPr lang="en-US" b="1" dirty="0" smtClean="0">
                  <a:latin typeface="+mn-lt"/>
                </a:rPr>
                <a:t>master engineer</a:t>
              </a:r>
              <a:endParaRPr lang="sr-Cyrl-CS" b="1" dirty="0">
                <a:latin typeface="+mn-lt"/>
                <a:cs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30687" y="5225142"/>
              <a:ext cx="2091690" cy="369332"/>
            </a:xfrm>
            <a:prstGeom prst="rect">
              <a:avLst/>
            </a:prstGeom>
            <a:solidFill>
              <a:srgbClr val="74C9BE"/>
            </a:solidFill>
            <a:ln w="28575">
              <a:solidFill>
                <a:srgbClr val="1F5B42"/>
              </a:solidFill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sr-Latn-CS" b="1" dirty="0" smtClean="0">
                  <a:latin typeface="+mn-lt"/>
                </a:rPr>
                <a:t>graduate engineer</a:t>
              </a:r>
              <a:endParaRPr lang="sr-Latn-CS" b="1" dirty="0">
                <a:latin typeface="+mn-lt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59874" y="5006749"/>
              <a:ext cx="431074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 eaLnBrk="1" hangingPunct="1">
                <a:buAutoNum type="arabicPeriod"/>
                <a:defRPr/>
              </a:pPr>
              <a:r>
                <a:rPr lang="sr-Latn-RS" b="1" dirty="0" smtClean="0">
                  <a:solidFill>
                    <a:schemeClr val="bg1"/>
                  </a:solidFill>
                  <a:latin typeface="+mn-lt"/>
                </a:rPr>
                <a:t>level</a:t>
              </a:r>
              <a:endParaRPr lang="sr-Cyrl-C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marL="342900" indent="-342900" algn="ctr" eaLnBrk="1" hangingPunct="1">
                <a:defRPr/>
              </a:pPr>
              <a:r>
                <a:rPr lang="en-US" b="1" dirty="0" smtClean="0"/>
                <a:t>UNDERGRADUATE STUDY</a:t>
              </a:r>
              <a:r>
                <a:rPr lang="sr-Latn-RS" b="1" dirty="0" smtClean="0"/>
                <a:t> PROGRAMME  </a:t>
              </a:r>
              <a:r>
                <a:rPr lang="en-U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(</a:t>
              </a:r>
              <a:r>
                <a:rPr lang="en-US" b="1" dirty="0" err="1" smtClean="0">
                  <a:solidFill>
                    <a:schemeClr val="bg1"/>
                  </a:solidFill>
                  <a:latin typeface="+mn-lt"/>
                  <a:cs typeface="Arial" charset="0"/>
                </a:rPr>
                <a:t>BSc</a:t>
              </a: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)</a:t>
              </a:r>
              <a:r>
                <a:rPr lang="sr-Cyrl-CS" b="1" dirty="0">
                  <a:solidFill>
                    <a:schemeClr val="bg1"/>
                  </a:solidFill>
                  <a:latin typeface="+mn-lt"/>
                  <a:cs typeface="Arial" charset="0"/>
                </a:rPr>
                <a:t>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  </a:t>
              </a:r>
              <a:r>
                <a:rPr lang="sr-Cyrl-C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240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</a:rPr>
                <a:t>ECTS</a:t>
              </a:r>
              <a:endParaRPr lang="sr-Latn-C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500" y="2500313"/>
              <a:ext cx="314325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algn="ctr" eaLnBrk="1" hangingPunct="1">
                <a:defRPr/>
              </a:pPr>
              <a:r>
                <a:rPr lang="sr-Cyrl-CS" b="1" dirty="0">
                  <a:solidFill>
                    <a:schemeClr val="bg1"/>
                  </a:solidFill>
                  <a:latin typeface="+mn-lt"/>
                  <a:cs typeface="Arial" charset="0"/>
                </a:rPr>
                <a:t>3.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</a:rPr>
                <a:t>level</a:t>
              </a:r>
              <a:endParaRPr lang="sr-Cyrl-C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marL="342900" indent="-342900" algn="ctr" eaLnBrk="1" hangingPunct="1">
                <a:defRPr/>
              </a:pPr>
              <a:r>
                <a:rPr lang="sr-Latn-RS" b="1" dirty="0" smtClean="0">
                  <a:latin typeface="+mn-lt"/>
                  <a:cs typeface="Arial" charset="0"/>
                </a:rPr>
                <a:t>DOCTORAL  </a:t>
              </a:r>
            </a:p>
            <a:p>
              <a:pPr marL="342900" indent="-342900" algn="ctr" eaLnBrk="1" hangingPunct="1">
                <a:defRPr/>
              </a:pPr>
              <a:r>
                <a:rPr lang="sr-Latn-RS" b="1" dirty="0" smtClean="0">
                  <a:latin typeface="+mn-lt"/>
                  <a:cs typeface="Arial" charset="0"/>
                </a:rPr>
                <a:t>STUDY</a:t>
              </a:r>
            </a:p>
            <a:p>
              <a:pPr marL="342900" indent="-342900"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(PhD)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  </a:t>
              </a:r>
              <a:r>
                <a:rPr lang="sr-Cyrl-C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180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ECTS</a:t>
              </a:r>
              <a:endParaRPr lang="sr-Latn-C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1775" y="3789363"/>
              <a:ext cx="3228975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algn="ctr" eaLnBrk="1" hangingPunct="1">
                <a:defRPr/>
              </a:pPr>
              <a:r>
                <a:rPr lang="sr-Cyrl-CS" b="1" dirty="0">
                  <a:solidFill>
                    <a:schemeClr val="bg1"/>
                  </a:solidFill>
                  <a:latin typeface="+mn-lt"/>
                  <a:cs typeface="Arial" charset="0"/>
                </a:rPr>
                <a:t>2.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</a:rPr>
                <a:t>level</a:t>
              </a:r>
              <a:endParaRPr lang="sr-Cyrl-C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marL="342900" indent="-342900" algn="ctr" eaLnBrk="1" hangingPunct="1">
                <a:defRPr/>
              </a:pPr>
              <a:r>
                <a:rPr lang="sr-Latn-RS" b="1" dirty="0" smtClean="0">
                  <a:latin typeface="+mn-lt"/>
                  <a:cs typeface="Arial" charset="0"/>
                </a:rPr>
                <a:t>MASTER STADY PROGRAMME </a:t>
              </a:r>
              <a:r>
                <a:rPr lang="en-U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(</a:t>
              </a:r>
              <a:r>
                <a:rPr lang="en-US" b="1" dirty="0" err="1" smtClean="0">
                  <a:solidFill>
                    <a:schemeClr val="bg1"/>
                  </a:solidFill>
                  <a:latin typeface="+mn-lt"/>
                  <a:cs typeface="Arial" charset="0"/>
                </a:rPr>
                <a:t>MSc</a:t>
              </a: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)</a:t>
              </a:r>
              <a:r>
                <a:rPr lang="sr-Cyrl-CS" b="1" dirty="0">
                  <a:solidFill>
                    <a:schemeClr val="bg1"/>
                  </a:solidFill>
                  <a:latin typeface="+mn-lt"/>
                  <a:cs typeface="Arial" charset="0"/>
                </a:rPr>
                <a:t>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  </a:t>
              </a:r>
              <a:r>
                <a:rPr lang="sr-Cyrl-CS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60 </a:t>
              </a:r>
              <a:r>
                <a:rPr lang="sr-Latn-RS" b="1" dirty="0" smtClean="0">
                  <a:solidFill>
                    <a:schemeClr val="bg1"/>
                  </a:solidFill>
                  <a:latin typeface="+mn-lt"/>
                </a:rPr>
                <a:t>ECTS</a:t>
              </a:r>
              <a:endParaRPr lang="sr-Latn-C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625" y="4071938"/>
              <a:ext cx="1143000" cy="369887"/>
            </a:xfrm>
            <a:prstGeom prst="rect">
              <a:avLst/>
            </a:prstGeom>
            <a:solidFill>
              <a:srgbClr val="74C9BE"/>
            </a:solidFill>
            <a:ln w="28575">
              <a:solidFill>
                <a:srgbClr val="1F5B42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Cyrl-C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300 </a:t>
              </a:r>
              <a:r>
                <a:rPr lang="sr-Latn-R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ECTS</a:t>
              </a:r>
              <a:endPara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625" y="2773363"/>
              <a:ext cx="1143000" cy="369887"/>
            </a:xfrm>
            <a:prstGeom prst="rect">
              <a:avLst/>
            </a:prstGeom>
            <a:solidFill>
              <a:srgbClr val="74C9BE"/>
            </a:solidFill>
            <a:ln w="28575">
              <a:solidFill>
                <a:srgbClr val="1F5B42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Cyrl-C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480 </a:t>
              </a:r>
              <a:r>
                <a:rPr lang="sr-Latn-R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ECTS</a:t>
              </a:r>
              <a:endPara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625" y="5273675"/>
              <a:ext cx="1143000" cy="369888"/>
            </a:xfrm>
            <a:prstGeom prst="rect">
              <a:avLst/>
            </a:prstGeom>
            <a:solidFill>
              <a:srgbClr val="74C9BE"/>
            </a:solidFill>
            <a:ln w="28575">
              <a:solidFill>
                <a:srgbClr val="1F5B42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Cyrl-C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240 </a:t>
              </a:r>
              <a:r>
                <a:rPr lang="sr-Latn-R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ECTS</a:t>
              </a:r>
              <a:endPara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143250" y="3786188"/>
              <a:ext cx="2571750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28875" y="4929188"/>
              <a:ext cx="3929063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713582" y="4858544"/>
              <a:ext cx="571500" cy="1587"/>
            </a:xfrm>
            <a:prstGeom prst="straightConnector1">
              <a:avLst/>
            </a:prstGeom>
            <a:ln w="28575">
              <a:solidFill>
                <a:srgbClr val="0080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643019" y="4856956"/>
              <a:ext cx="571500" cy="1588"/>
            </a:xfrm>
            <a:prstGeom prst="straightConnector1">
              <a:avLst/>
            </a:prstGeom>
            <a:ln w="28575">
              <a:solidFill>
                <a:srgbClr val="0080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713582" y="3571081"/>
              <a:ext cx="571500" cy="1587"/>
            </a:xfrm>
            <a:prstGeom prst="straightConnector1">
              <a:avLst/>
            </a:prstGeom>
            <a:ln w="28575">
              <a:solidFill>
                <a:srgbClr val="0080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7643019" y="3499644"/>
              <a:ext cx="571500" cy="1588"/>
            </a:xfrm>
            <a:prstGeom prst="straightConnector1">
              <a:avLst/>
            </a:prstGeom>
            <a:ln w="28575">
              <a:solidFill>
                <a:srgbClr val="0080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32564" y="475015"/>
            <a:ext cx="522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/>
              <a:t>STUDY PROGRAMME</a:t>
            </a:r>
          </a:p>
          <a:p>
            <a:pPr algn="ctr"/>
            <a:r>
              <a:rPr lang="sr-Latn-RS" sz="2000" b="1" dirty="0" smtClean="0"/>
              <a:t>OF ECOLOGICAL ENGINEERING IN SOIL AND WATER RESOURCES PROTECTION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1067549"/>
            <a:ext cx="4807527" cy="5353244"/>
            <a:chOff x="665018" y="996297"/>
            <a:chExt cx="4807527" cy="5353244"/>
          </a:xfrm>
        </p:grpSpPr>
        <p:pic>
          <p:nvPicPr>
            <p:cNvPr id="2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34441" t="19005" r="48717" b="23170"/>
            <a:stretch/>
          </p:blipFill>
          <p:spPr>
            <a:xfrm>
              <a:off x="665018" y="998276"/>
              <a:ext cx="2814452" cy="5351265"/>
            </a:xfrm>
            <a:prstGeom prst="rect">
              <a:avLst/>
            </a:prstGeom>
          </p:spPr>
        </p:pic>
        <p:pic>
          <p:nvPicPr>
            <p:cNvPr id="3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69204" t="19005" r="18585" b="23170"/>
            <a:stretch/>
          </p:blipFill>
          <p:spPr>
            <a:xfrm>
              <a:off x="3431969" y="996297"/>
              <a:ext cx="2040576" cy="535126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211782" y="493264"/>
            <a:ext cx="724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Ecological engineering for soil and water resources protection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7555" y="1928545"/>
            <a:ext cx="463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Undergraduate study program</a:t>
            </a:r>
            <a:r>
              <a:rPr lang="sr-Latn-RS" sz="2400" b="1" dirty="0" smtClean="0"/>
              <a:t>me</a:t>
            </a:r>
            <a:endParaRPr lang="sr-Latn-R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48353" y="2470067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I year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3527" y="1246910"/>
            <a:ext cx="4735931" cy="5163786"/>
            <a:chOff x="483527" y="1246910"/>
            <a:chExt cx="4735931" cy="5163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/>
            <a:srcRect l="35165" t="17630" r="46930" b="29289"/>
            <a:stretch/>
          </p:blipFill>
          <p:spPr>
            <a:xfrm>
              <a:off x="483527" y="1246910"/>
              <a:ext cx="2900941" cy="51538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69439" t="17630" r="19088" b="29289"/>
            <a:stretch/>
          </p:blipFill>
          <p:spPr>
            <a:xfrm>
              <a:off x="3360717" y="1252728"/>
              <a:ext cx="1858741" cy="51538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/>
            <a:srcRect l="58066" t="60702" r="27128" b="29289"/>
            <a:stretch/>
          </p:blipFill>
          <p:spPr>
            <a:xfrm>
              <a:off x="2790702" y="5438899"/>
              <a:ext cx="2398815" cy="971797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89" t="23726" r="8841" b="34753"/>
          <a:stretch>
            <a:fillRect/>
          </a:stretch>
        </p:blipFill>
        <p:spPr bwMode="auto">
          <a:xfrm>
            <a:off x="6448300" y="902525"/>
            <a:ext cx="4815132" cy="19950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330037" y="1710046"/>
            <a:ext cx="4975761" cy="96190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731" t="20126" r="23849" b="47111"/>
          <a:stretch>
            <a:fillRect/>
          </a:stretch>
        </p:blipFill>
        <p:spPr bwMode="auto">
          <a:xfrm>
            <a:off x="6590806" y="3437905"/>
            <a:ext cx="4500748" cy="225037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444341" y="4215740"/>
            <a:ext cx="4015837" cy="73428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8883" y="546265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II year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7298" y="1173678"/>
            <a:ext cx="7659585" cy="5167745"/>
            <a:chOff x="1195449" y="330530"/>
            <a:chExt cx="7659585" cy="5167745"/>
          </a:xfrm>
        </p:grpSpPr>
        <p:pic>
          <p:nvPicPr>
            <p:cNvPr id="2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34878" t="19990" r="48849" b="36870"/>
            <a:stretch/>
          </p:blipFill>
          <p:spPr>
            <a:xfrm>
              <a:off x="1211282" y="332509"/>
              <a:ext cx="2707575" cy="4037610"/>
            </a:xfrm>
            <a:prstGeom prst="rect">
              <a:avLst/>
            </a:prstGeom>
          </p:spPr>
        </p:pic>
        <p:pic>
          <p:nvPicPr>
            <p:cNvPr id="3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69077" t="19990" r="19087" b="36976"/>
            <a:stretch/>
          </p:blipFill>
          <p:spPr>
            <a:xfrm>
              <a:off x="3895107" y="330530"/>
              <a:ext cx="1969325" cy="4027714"/>
            </a:xfrm>
            <a:prstGeom prst="rect">
              <a:avLst/>
            </a:prstGeom>
          </p:spPr>
        </p:pic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34878" t="63045" r="19087" b="24647"/>
            <a:stretch/>
          </p:blipFill>
          <p:spPr>
            <a:xfrm>
              <a:off x="1195449" y="4346368"/>
              <a:ext cx="7659585" cy="115190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93870" y="439386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III year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2523" t="24003" r="10668" b="33210"/>
          <a:stretch>
            <a:fillRect/>
          </a:stretch>
        </p:blipFill>
        <p:spPr bwMode="auto">
          <a:xfrm>
            <a:off x="5625135" y="427511"/>
            <a:ext cx="5169535" cy="230381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2369" t="24351" r="10173" b="35258"/>
          <a:stretch>
            <a:fillRect/>
          </a:stretch>
        </p:blipFill>
        <p:spPr bwMode="auto">
          <a:xfrm>
            <a:off x="6305797" y="2922775"/>
            <a:ext cx="5035138" cy="21004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5631" y="2921330"/>
            <a:ext cx="2624447" cy="12944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099464" y="3051958"/>
            <a:ext cx="2873825" cy="4393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512" y="3801290"/>
            <a:ext cx="3888937" cy="2478861"/>
          </a:xfrm>
          <a:prstGeom prst="rect">
            <a:avLst/>
          </a:prstGeom>
          <a:noFill/>
        </p:spPr>
      </p:pic>
      <p:pic>
        <p:nvPicPr>
          <p:cNvPr id="5" name="Picture 3" descr="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43" y="1776550"/>
            <a:ext cx="2917269" cy="403284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3074" name="Picture 2" descr="D:\ERASMUS I god\za sajt\foto za Home\Bild 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103" y="795384"/>
            <a:ext cx="4166538" cy="2777692"/>
          </a:xfrm>
          <a:prstGeom prst="rect">
            <a:avLst/>
          </a:prstGeom>
          <a:noFill/>
        </p:spPr>
      </p:pic>
      <p:pic>
        <p:nvPicPr>
          <p:cNvPr id="3075" name="Picture 3" descr="D:\ERASMUS I god\za sajt\foto za Home\DSCN1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157" y="1123405"/>
            <a:ext cx="3477986" cy="463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298" y="1173678"/>
            <a:ext cx="7659585" cy="5167745"/>
            <a:chOff x="1195449" y="330530"/>
            <a:chExt cx="7659585" cy="5167745"/>
          </a:xfrm>
        </p:grpSpPr>
        <p:pic>
          <p:nvPicPr>
            <p:cNvPr id="3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34878" t="19990" r="48849" b="36870"/>
            <a:stretch/>
          </p:blipFill>
          <p:spPr>
            <a:xfrm>
              <a:off x="1211282" y="332509"/>
              <a:ext cx="2707575" cy="4037610"/>
            </a:xfrm>
            <a:prstGeom prst="rect">
              <a:avLst/>
            </a:prstGeom>
          </p:spPr>
        </p:pic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69077" t="19990" r="19087" b="36976"/>
            <a:stretch/>
          </p:blipFill>
          <p:spPr>
            <a:xfrm>
              <a:off x="3895107" y="330530"/>
              <a:ext cx="1969325" cy="4027714"/>
            </a:xfrm>
            <a:prstGeom prst="rect">
              <a:avLst/>
            </a:prstGeom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 cstate="print"/>
            <a:srcRect l="34878" t="63045" r="19087" b="24647"/>
            <a:stretch/>
          </p:blipFill>
          <p:spPr>
            <a:xfrm>
              <a:off x="1195449" y="4346368"/>
              <a:ext cx="7659585" cy="115190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95107" y="49876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III year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278" t="37149" r="9945" b="18404"/>
          <a:stretch>
            <a:fillRect/>
          </a:stretch>
        </p:blipFill>
        <p:spPr bwMode="auto">
          <a:xfrm>
            <a:off x="5159460" y="522515"/>
            <a:ext cx="4264795" cy="192498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2468" t="37296" r="10779" b="13322"/>
          <a:stretch>
            <a:fillRect/>
          </a:stretch>
        </p:blipFill>
        <p:spPr bwMode="auto">
          <a:xfrm>
            <a:off x="8087778" y="2233748"/>
            <a:ext cx="3790713" cy="19511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3921" t="30961" r="24943" b="50060"/>
          <a:stretch>
            <a:fillRect/>
          </a:stretch>
        </p:blipFill>
        <p:spPr bwMode="auto">
          <a:xfrm>
            <a:off x="6733308" y="4310743"/>
            <a:ext cx="4239491" cy="125878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422570" y="1769423"/>
            <a:ext cx="2873825" cy="4393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695705" y="2850078"/>
            <a:ext cx="5332015" cy="14369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633856" y="4536373"/>
            <a:ext cx="2909449" cy="10687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053377" y="1306286"/>
            <a:ext cx="4964451" cy="5266835"/>
            <a:chOff x="379446" y="985652"/>
            <a:chExt cx="4964451" cy="52668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/>
            <a:srcRect l="34858" t="26376" r="50293" b="21132"/>
            <a:stretch/>
          </p:blipFill>
          <p:spPr>
            <a:xfrm>
              <a:off x="379446" y="985652"/>
              <a:ext cx="2648762" cy="52668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/>
            <a:srcRect l="69481" t="26376" r="19257" b="31371"/>
            <a:stretch/>
          </p:blipFill>
          <p:spPr>
            <a:xfrm>
              <a:off x="3016333" y="985652"/>
              <a:ext cx="2008780" cy="42394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57974" t="69004" r="28444" b="21132"/>
            <a:stretch/>
          </p:blipFill>
          <p:spPr>
            <a:xfrm>
              <a:off x="2921331" y="5260769"/>
              <a:ext cx="2422566" cy="98973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660" t="38154" r="26932" b="13718"/>
          <a:stretch>
            <a:fillRect/>
          </a:stretch>
        </p:blipFill>
        <p:spPr bwMode="auto">
          <a:xfrm>
            <a:off x="2416630" y="4807133"/>
            <a:ext cx="4415246" cy="185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5517" t="39219" r="26654" b="36197"/>
          <a:stretch>
            <a:fillRect/>
          </a:stretch>
        </p:blipFill>
        <p:spPr bwMode="auto">
          <a:xfrm>
            <a:off x="182880" y="302094"/>
            <a:ext cx="5554330" cy="16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5118" t="38951" r="26786" b="36681"/>
          <a:stretch>
            <a:fillRect/>
          </a:stretch>
        </p:blipFill>
        <p:spPr bwMode="auto">
          <a:xfrm>
            <a:off x="169817" y="3513909"/>
            <a:ext cx="4402183" cy="12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5353" t="38587" r="26824" b="25248"/>
          <a:stretch>
            <a:fillRect/>
          </a:stretch>
        </p:blipFill>
        <p:spPr bwMode="auto">
          <a:xfrm>
            <a:off x="1705785" y="1423852"/>
            <a:ext cx="5100039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408023" y="809897"/>
            <a:ext cx="1998617" cy="129322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18366" y="2834640"/>
            <a:ext cx="509451" cy="2873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80560" y="2521132"/>
            <a:ext cx="2625635" cy="15152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58937" y="4389120"/>
            <a:ext cx="2403566" cy="7445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9418" y="61395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IV year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327" y="1136469"/>
            <a:ext cx="3700583" cy="2608353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http://www.blic.rs/data/images/2011-10-23/186089_vojpojas6-jedni-seku-drugi-posumljavaju_f.jpg?ver=1319406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4240" y="4088674"/>
            <a:ext cx="4081570" cy="2344511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M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70" y="4045222"/>
            <a:ext cx="3508375" cy="235267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fig4privat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4108632" y="4032160"/>
            <a:ext cx="3522663" cy="235267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3" descr="kadovi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1825" y="1097278"/>
            <a:ext cx="3708090" cy="268895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408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Candara</vt:lpstr>
      <vt:lpstr>Times New Roman</vt:lpstr>
      <vt:lpstr>Office Theme</vt:lpstr>
      <vt:lpstr>Presentation of existing subject syllabuses in the field of soil erosion and torrential flood prevention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Ratko Ristic</cp:lastModifiedBy>
  <cp:revision>42</cp:revision>
  <dcterms:created xsi:type="dcterms:W3CDTF">2018-12-08T13:16:54Z</dcterms:created>
  <dcterms:modified xsi:type="dcterms:W3CDTF">2019-11-17T08:23:58Z</dcterms:modified>
</cp:coreProperties>
</file>