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99" r:id="rId3"/>
    <p:sldId id="300" r:id="rId4"/>
    <p:sldId id="301" r:id="rId5"/>
    <p:sldId id="278" r:id="rId6"/>
    <p:sldId id="298" r:id="rId7"/>
    <p:sldId id="297" r:id="rId8"/>
    <p:sldId id="279" r:id="rId9"/>
    <p:sldId id="277" r:id="rId10"/>
    <p:sldId id="283" r:id="rId11"/>
    <p:sldId id="282" r:id="rId12"/>
    <p:sldId id="290" r:id="rId13"/>
    <p:sldId id="291" r:id="rId14"/>
    <p:sldId id="292" r:id="rId15"/>
    <p:sldId id="294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316" r:id="rId31"/>
    <p:sldId id="317" r:id="rId32"/>
    <p:sldId id="318" r:id="rId33"/>
    <p:sldId id="284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Google Drive\Springer\Slike za Springer\prizori sa javora\DSCN3303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8" r="74853" b="13517"/>
          <a:stretch/>
        </p:blipFill>
        <p:spPr bwMode="auto">
          <a:xfrm>
            <a:off x="0" y="1066800"/>
            <a:ext cx="1532965" cy="485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logo-67a6d21a53d554d7cfd329e7194e351c2becc7562b90de3c7b4d47674c970f41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26" y="336155"/>
            <a:ext cx="2494774" cy="56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logo_veliki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36155"/>
            <a:ext cx="2286000" cy="54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:\Medjunarodni projekti\ERAZMUS II\logo\SETOF.jpg"/>
          <p:cNvPicPr/>
          <p:nvPr userDrawn="1"/>
        </p:nvPicPr>
        <p:blipFill>
          <a:blip r:embed="rId5" cstate="print"/>
          <a:srcRect l="51885" t="3895" r="15997" b="52889"/>
          <a:stretch>
            <a:fillRect/>
          </a:stretch>
        </p:blipFill>
        <p:spPr bwMode="auto">
          <a:xfrm>
            <a:off x="324626" y="5965340"/>
            <a:ext cx="895350" cy="861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 userDrawn="1"/>
        </p:nvSpPr>
        <p:spPr>
          <a:xfrm>
            <a:off x="1476375" y="6165037"/>
            <a:ext cx="61912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Soil Erosion and Torrential Flood Prevention: Curriculum Development </a:t>
            </a:r>
            <a:endParaRPr lang="sr-Latn-BA" sz="1200" b="1" i="1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at the Universities of Western Balkans Countries</a:t>
            </a:r>
            <a:endParaRPr lang="en-US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1066800"/>
            <a:ext cx="91440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0" y="5934188"/>
            <a:ext cx="91440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6" name="Picture 15"/>
          <p:cNvPicPr/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36360" y="6074875"/>
            <a:ext cx="2174240" cy="751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User\Desktop\Slika-1.jp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" r="73422"/>
          <a:stretch/>
        </p:blipFill>
        <p:spPr bwMode="auto">
          <a:xfrm>
            <a:off x="7667625" y="1086970"/>
            <a:ext cx="1476375" cy="481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667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80DCD-63FE-4B81-8B2E-B38D90769468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4B0A-AE30-4050-827F-7BDD73B14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95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80DCD-63FE-4B81-8B2E-B38D90769468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4B0A-AE30-4050-827F-7BDD73B14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04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sr-Cyrl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966D8-1B5F-427B-9A68-1B9F47A272C8}" type="datetimeFigureOut">
              <a:rPr lang="sr-Cyrl-RS"/>
              <a:pPr>
                <a:defRPr/>
              </a:pPr>
              <a:t>18.11.2019.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DC1E3-46BF-43A5-B7FA-26735D44FF16}" type="slidenum">
              <a:rPr lang="sr-Cyrl-RS"/>
              <a:pPr>
                <a:defRPr/>
              </a:pPr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1599825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User\Desktop\logo-67a6d21a53d554d7cfd329e7194e351c2becc7562b90de3c7b4d47674c970f4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37" y="297821"/>
            <a:ext cx="2002603" cy="44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User\Desktop\logo_veliki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236" y="319944"/>
            <a:ext cx="1788109" cy="42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:\Medjunarodni projekti\ERAZMUS II\logo\SETOF.jpg"/>
          <p:cNvPicPr/>
          <p:nvPr userDrawn="1"/>
        </p:nvPicPr>
        <p:blipFill>
          <a:blip r:embed="rId4" cstate="print"/>
          <a:srcRect l="51885" t="3895" r="15997" b="52889"/>
          <a:stretch>
            <a:fillRect/>
          </a:stretch>
        </p:blipFill>
        <p:spPr bwMode="auto">
          <a:xfrm>
            <a:off x="651837" y="6203582"/>
            <a:ext cx="6153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 userDrawn="1"/>
        </p:nvSpPr>
        <p:spPr>
          <a:xfrm>
            <a:off x="1004650" y="6315651"/>
            <a:ext cx="65080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i="1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Soil Erosion and Torrential Flood Prevention: Curriculum Development </a:t>
            </a:r>
            <a:endParaRPr lang="sr-Latn-BA" sz="1200" b="1" i="1" kern="1200" dirty="0">
              <a:solidFill>
                <a:schemeClr val="bg1">
                  <a:lumMod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algn="ctr"/>
            <a:r>
              <a:rPr lang="en-US" sz="1200" b="1" i="1" kern="120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at the Universities of Western Balkans Countries</a:t>
            </a:r>
            <a:endParaRPr lang="en-US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Picture 10"/>
          <p:cNvPicPr/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6279783"/>
            <a:ext cx="1469390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 userDrawn="1"/>
        </p:nvCxnSpPr>
        <p:spPr>
          <a:xfrm>
            <a:off x="0" y="838200"/>
            <a:ext cx="91440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0" y="6096000"/>
            <a:ext cx="91440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38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80DCD-63FE-4B81-8B2E-B38D90769468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4B0A-AE30-4050-827F-7BDD73B14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31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80DCD-63FE-4B81-8B2E-B38D90769468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4B0A-AE30-4050-827F-7BDD73B14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548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80DCD-63FE-4B81-8B2E-B38D90769468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4B0A-AE30-4050-827F-7BDD73B14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536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80DCD-63FE-4B81-8B2E-B38D90769468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4B0A-AE30-4050-827F-7BDD73B14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179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80DCD-63FE-4B81-8B2E-B38D90769468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4B0A-AE30-4050-827F-7BDD73B14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17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80DCD-63FE-4B81-8B2E-B38D90769468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4B0A-AE30-4050-827F-7BDD73B14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43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80DCD-63FE-4B81-8B2E-B38D90769468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4B0A-AE30-4050-827F-7BDD73B14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90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80DCD-63FE-4B81-8B2E-B38D90769468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94B0A-AE30-4050-827F-7BDD73B14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35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sf.unibl.org/index.php/lat/fakultet/katedre/koriscenje-sumskih-resursa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sf.unibl.org/index.php/lat/fakultet/katedre/koriscenje-sumskih-resursa" TargetMode="External"/><Relationship Id="rId13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hyperlink" Target="http://sf.unibl.org/index.php/lat/fakultet/katedre/gajenje-suma" TargetMode="External"/><Relationship Id="rId17" Type="http://schemas.openxmlformats.org/officeDocument/2006/relationships/image" Target="../media/image15.png"/><Relationship Id="rId2" Type="http://schemas.openxmlformats.org/officeDocument/2006/relationships/hyperlink" Target="http://sf.unibl.org/index.php/lat/fakultet/katedre/silviekologija" TargetMode="External"/><Relationship Id="rId16" Type="http://schemas.openxmlformats.org/officeDocument/2006/relationships/hyperlink" Target="http://sf.unibl.org/index.php/lat/fakultet/katedre/lovstv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f.unibl.org/index.php/lat/fakultet/katedre/integralna-zastita-sumskih-ekosistema" TargetMode="External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10" Type="http://schemas.openxmlformats.org/officeDocument/2006/relationships/hyperlink" Target="http://sf.unibl.org/index.php/lat/fakultet/katedre/organizacija-i-ekonomika-u-sumarstvu" TargetMode="External"/><Relationship Id="rId4" Type="http://schemas.openxmlformats.org/officeDocument/2006/relationships/hyperlink" Target="http://sf.unibl.org/index.php/lat/fakultet/katedre/sumarska-genetika-i-osnivanje-suma" TargetMode="External"/><Relationship Id="rId9" Type="http://schemas.openxmlformats.org/officeDocument/2006/relationships/image" Target="../media/image11.png"/><Relationship Id="rId14" Type="http://schemas.openxmlformats.org/officeDocument/2006/relationships/hyperlink" Target="http://sf.unibl.org/index.php/lat/fakultet/katedre/uredivanje-suma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sf.unibl.org/index.php/lat/fakultet/katedre/silviekologija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sf.unibl.org/index.php/lat/dendrologija1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sf.unibl.org/index.php/lat/fakultet/katedre/silviekologija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sf.unibl.org/index.php/lat/dendrologija1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55653" y="3086963"/>
            <a:ext cx="594851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Latn-BA" sz="1600" dirty="0"/>
              <a:t>Partner institution:</a:t>
            </a:r>
            <a:br>
              <a:rPr lang="sr-Latn-BA" sz="1600" dirty="0"/>
            </a:br>
            <a:r>
              <a:rPr lang="sr-Latn-BA" sz="1600" dirty="0"/>
              <a:t>UNIVERSITY OF BANJA LUKA</a:t>
            </a:r>
            <a:br>
              <a:rPr lang="sr-Latn-BA" sz="1600" dirty="0"/>
            </a:br>
            <a:r>
              <a:rPr lang="sr-Latn-BA" sz="1600" dirty="0"/>
              <a:t>Faculty of Forestry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523998" y="4950023"/>
            <a:ext cx="5948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BA" sz="1400" b="1" dirty="0"/>
              <a:t>Dr </a:t>
            </a:r>
            <a:r>
              <a:rPr lang="en-US" sz="1400" b="1" dirty="0"/>
              <a:t>Jugoslav </a:t>
            </a:r>
            <a:r>
              <a:rPr lang="en-US" sz="1400" b="1" dirty="0" err="1"/>
              <a:t>Brujic</a:t>
            </a:r>
            <a:endParaRPr lang="en-US" sz="1400" b="1" dirty="0"/>
          </a:p>
          <a:p>
            <a:pPr algn="ctr"/>
            <a:endParaRPr lang="en-US" sz="1400" b="1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4294967295"/>
          </p:nvPr>
        </p:nvSpPr>
        <p:spPr>
          <a:xfrm>
            <a:off x="1523998" y="5181600"/>
            <a:ext cx="5948515" cy="609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r-Latn-BA" sz="1400" b="1" dirty="0">
                <a:solidFill>
                  <a:schemeClr val="tx1"/>
                </a:solidFill>
              </a:rPr>
              <a:t>November, 18-19, 2019. Banja Luka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19200" y="2382133"/>
            <a:ext cx="7086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Overview of existing </a:t>
            </a:r>
            <a:r>
              <a:rPr lang="en-GB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bachelor and master programme at the Faculty of Forestry UBL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75472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430160"/>
              </p:ext>
            </p:extLst>
          </p:nvPr>
        </p:nvGraphicFramePr>
        <p:xfrm>
          <a:off x="609600" y="1981200"/>
          <a:ext cx="8153400" cy="3027788"/>
        </p:xfrm>
        <a:graphic>
          <a:graphicData uri="http://schemas.openxmlformats.org/drawingml/2006/table">
            <a:tbl>
              <a:tblPr/>
              <a:tblGrid>
                <a:gridCol w="2038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5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3926">
                <a:tc gridSpan="2">
                  <a:txBody>
                    <a:bodyPr/>
                    <a:lstStyle/>
                    <a:p>
                      <a:pPr algn="l" fontAlgn="t"/>
                      <a:r>
                        <a:rPr lang="sr-Latn-BA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MODULE:</a:t>
                      </a:r>
                      <a:r>
                        <a:rPr lang="sr-Latn-BA" sz="1600" b="1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sr-Latn-BA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Silviecology and Forest </a:t>
                      </a:r>
                      <a:r>
                        <a:rPr lang="sr-Latn-BA" sz="16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formation</a:t>
                      </a:r>
                      <a:r>
                        <a:rPr lang="en-US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sr-Latn-BA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algn="l" fontAlgn="t"/>
                      <a:r>
                        <a:rPr lang="en-US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4+1</a:t>
                      </a:r>
                    </a:p>
                  </a:txBody>
                  <a:tcPr marL="50854" marR="50854" marT="25427" marB="25427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639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II c</a:t>
                      </a:r>
                      <a:r>
                        <a:rPr lang="sr-Latn-BA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ycle studies:</a:t>
                      </a:r>
                    </a:p>
                    <a:p>
                      <a:pPr algn="l" fontAlgn="t"/>
                      <a:r>
                        <a:rPr lang="sr-Latn-BA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60 ECTS</a:t>
                      </a:r>
                      <a:endParaRPr lang="en-US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0854" marR="50854" marT="25427" marB="25427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r-Latn-BA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Obligatory</a:t>
                      </a:r>
                      <a:r>
                        <a:rPr lang="sr-Latn-BA" sz="1600" b="1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subjects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sr-Latn-BA" sz="16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Syndinamic</a:t>
                      </a:r>
                      <a:r>
                        <a:rPr lang="en-US" sz="16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of forest </a:t>
                      </a:r>
                      <a:r>
                        <a:rPr lang="en-US" sz="1600" b="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phytocoenoses</a:t>
                      </a:r>
                      <a:endParaRPr lang="en-US" sz="16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sr-Latn-BA" sz="1600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Management of Forest genetic resources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sr-Latn-BA" sz="1600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Forest soils-clasiffication and usage</a:t>
                      </a:r>
                    </a:p>
                    <a:p>
                      <a:pPr algn="l" fontAlgn="t"/>
                      <a:endParaRPr lang="sr-Latn-BA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algn="l" fontAlgn="t"/>
                      <a:r>
                        <a:rPr lang="sr-Latn-BA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Elective subjects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sr-Latn-BA" sz="16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Mapping of forest vegetation</a:t>
                      </a:r>
                      <a:endParaRPr lang="en-US" sz="16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sr-Latn-BA" sz="16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Forest and climate change</a:t>
                      </a:r>
                      <a:endParaRPr lang="en-US" sz="16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sr-Latn-BA" sz="16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Forest plantations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sr-Latn-BA" sz="16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Environmental forest functions</a:t>
                      </a:r>
                      <a:endParaRPr lang="en-US" sz="16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58917" marR="50854" marT="25427" marB="25427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533400" y="990600"/>
            <a:ext cx="5948515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r-Latn-BA" sz="2400" dirty="0">
                <a:solidFill>
                  <a:schemeClr val="accent3">
                    <a:lumMod val="75000"/>
                  </a:schemeClr>
                </a:solidFill>
              </a:rPr>
              <a:t>ID card</a:t>
            </a:r>
          </a:p>
          <a:p>
            <a:pPr algn="l"/>
            <a:r>
              <a:rPr lang="sr-Latn-BA" sz="2400" dirty="0">
                <a:solidFill>
                  <a:schemeClr val="accent3">
                    <a:lumMod val="75000"/>
                  </a:schemeClr>
                </a:solidFill>
              </a:rPr>
              <a:t>Department of Silviecology</a:t>
            </a: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536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310950"/>
              </p:ext>
            </p:extLst>
          </p:nvPr>
        </p:nvGraphicFramePr>
        <p:xfrm>
          <a:off x="609600" y="1981200"/>
          <a:ext cx="7924800" cy="3027788"/>
        </p:xfrm>
        <a:graphic>
          <a:graphicData uri="http://schemas.openxmlformats.org/drawingml/2006/table">
            <a:tbl>
              <a:tblPr/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3926">
                <a:tc gridSpan="2">
                  <a:txBody>
                    <a:bodyPr/>
                    <a:lstStyle/>
                    <a:p>
                      <a:pPr algn="l" fontAlgn="t"/>
                      <a:r>
                        <a:rPr lang="sr-Latn-BA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MODULE:</a:t>
                      </a:r>
                      <a:r>
                        <a:rPr lang="sr-Latn-BA" sz="1600" b="1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sr-Latn-BA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Forest management o</a:t>
                      </a:r>
                      <a:r>
                        <a:rPr lang="en-US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n</a:t>
                      </a:r>
                      <a:r>
                        <a:rPr lang="sr-Latn-BA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sustainable </a:t>
                      </a:r>
                      <a:r>
                        <a:rPr lang="sr-Latn-BA" sz="16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basis</a:t>
                      </a:r>
                      <a:r>
                        <a:rPr lang="en-US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sr-Latn-BA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algn="l" fontAlgn="t"/>
                      <a:r>
                        <a:rPr lang="en-US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3+2</a:t>
                      </a:r>
                    </a:p>
                  </a:txBody>
                  <a:tcPr marL="50854" marR="50854" marT="25427" marB="25427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639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II c</a:t>
                      </a:r>
                      <a:r>
                        <a:rPr lang="sr-Latn-BA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ycle studies:</a:t>
                      </a:r>
                    </a:p>
                    <a:p>
                      <a:pPr algn="l" fontAlgn="t"/>
                      <a:r>
                        <a:rPr lang="sr-Latn-BA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120 ECTS</a:t>
                      </a:r>
                      <a:endParaRPr lang="en-US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0854" marR="50854" marT="25427" marB="25427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r-Latn-BA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Obligatory</a:t>
                      </a:r>
                      <a:r>
                        <a:rPr lang="sr-Latn-BA" sz="1600" b="1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subjects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sr-Latn-BA" sz="16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6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S</a:t>
                      </a:r>
                      <a:r>
                        <a:rPr lang="sr-Latn-BA" sz="16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i</a:t>
                      </a:r>
                      <a:r>
                        <a:rPr lang="en-US" sz="1600" b="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ndynamic</a:t>
                      </a:r>
                      <a:r>
                        <a:rPr lang="en-US" sz="16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of forest </a:t>
                      </a:r>
                      <a:r>
                        <a:rPr lang="en-US" sz="1600" b="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phytocenosis</a:t>
                      </a:r>
                      <a:endParaRPr lang="en-US" sz="1600" b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sr-Latn-BA" sz="1600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Management of Forest genetic resources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sr-Latn-BA" sz="1600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Forest soils-clasiffication and usage</a:t>
                      </a:r>
                    </a:p>
                    <a:p>
                      <a:pPr algn="l" fontAlgn="t"/>
                      <a:endParaRPr lang="sr-Latn-BA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algn="l" fontAlgn="t"/>
                      <a:r>
                        <a:rPr lang="sr-Latn-BA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Elective subjects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sr-Latn-BA" sz="16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Mapping of forest vegetation</a:t>
                      </a:r>
                      <a:endParaRPr lang="en-US" sz="16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sr-Latn-BA" sz="16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Forest and climate change</a:t>
                      </a:r>
                      <a:endParaRPr lang="en-US" sz="16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sr-Latn-BA" sz="16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Forest plantations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sr-Latn-BA" sz="16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Environmental forest functions</a:t>
                      </a:r>
                      <a:endParaRPr lang="en-US" sz="16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158917" marR="50854" marT="25427" marB="25427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533400" y="990600"/>
            <a:ext cx="5948515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r-Latn-BA" sz="2400" dirty="0">
                <a:solidFill>
                  <a:schemeClr val="accent3">
                    <a:lumMod val="75000"/>
                  </a:schemeClr>
                </a:solidFill>
              </a:rPr>
              <a:t>ID card</a:t>
            </a:r>
          </a:p>
          <a:p>
            <a:pPr algn="l"/>
            <a:r>
              <a:rPr lang="sr-Latn-BA" sz="2400" dirty="0">
                <a:solidFill>
                  <a:schemeClr val="accent3">
                    <a:lumMod val="75000"/>
                  </a:schemeClr>
                </a:solidFill>
              </a:rPr>
              <a:t>Department of Silviecology</a:t>
            </a: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87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2274992"/>
            <a:ext cx="8229600" cy="1730375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sr-Latn-BA" sz="4200" dirty="0">
              <a:solidFill>
                <a:schemeClr val="accent3">
                  <a:lumMod val="75000"/>
                </a:schemeClr>
              </a:solidFill>
            </a:endParaRPr>
          </a:p>
          <a:p>
            <a:pPr marL="1439863">
              <a:buFont typeface="Wingdings" panose="05000000000000000000" pitchFamily="2" charset="2"/>
              <a:buChar char="ü"/>
            </a:pPr>
            <a:r>
              <a:rPr lang="sr-Latn-BA" sz="4500" i="1" dirty="0">
                <a:solidFill>
                  <a:schemeClr val="accent3">
                    <a:lumMod val="75000"/>
                  </a:schemeClr>
                </a:solidFill>
              </a:rPr>
              <a:t>Forest use I</a:t>
            </a:r>
          </a:p>
          <a:p>
            <a:pPr marL="1439863">
              <a:buFont typeface="Wingdings" panose="05000000000000000000" pitchFamily="2" charset="2"/>
              <a:buChar char="ü"/>
            </a:pPr>
            <a:r>
              <a:rPr lang="sr-Latn-BA" sz="4500" i="1" dirty="0">
                <a:solidFill>
                  <a:schemeClr val="accent3">
                    <a:lumMod val="75000"/>
                  </a:schemeClr>
                </a:solidFill>
              </a:rPr>
              <a:t>Forest use II</a:t>
            </a:r>
            <a:endParaRPr lang="en-US" sz="4500" i="1" dirty="0">
              <a:solidFill>
                <a:schemeClr val="accent3">
                  <a:lumMod val="75000"/>
                </a:schemeClr>
              </a:solidFill>
            </a:endParaRPr>
          </a:p>
          <a:p>
            <a:pPr marL="1439863">
              <a:buFont typeface="Wingdings" panose="05000000000000000000" pitchFamily="2" charset="2"/>
              <a:buChar char="ü"/>
            </a:pPr>
            <a:r>
              <a:rPr lang="en-US" sz="4500" i="1" dirty="0">
                <a:solidFill>
                  <a:schemeClr val="accent3">
                    <a:lumMod val="75000"/>
                  </a:schemeClr>
                </a:solidFill>
              </a:rPr>
              <a:t>Forest utilization technologies</a:t>
            </a:r>
          </a:p>
          <a:p>
            <a:pPr marL="1439863">
              <a:buFont typeface="Wingdings" panose="05000000000000000000" pitchFamily="2" charset="2"/>
              <a:buChar char="ü"/>
            </a:pPr>
            <a:r>
              <a:rPr lang="en-US" sz="4500" i="1" dirty="0">
                <a:solidFill>
                  <a:schemeClr val="accent3">
                    <a:lumMod val="75000"/>
                  </a:schemeClr>
                </a:solidFill>
              </a:rPr>
              <a:t>Forest communications etc.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	</a:t>
            </a: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78811" y="1855893"/>
            <a:ext cx="5948515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r-Latn-BA" sz="2400" dirty="0">
                <a:solidFill>
                  <a:schemeClr val="accent3">
                    <a:lumMod val="75000"/>
                  </a:schemeClr>
                </a:solidFill>
              </a:rPr>
              <a:t>DEPARTMENT 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USE OF FOREST RESOURCES</a:t>
            </a:r>
          </a:p>
        </p:txBody>
      </p:sp>
      <p:pic>
        <p:nvPicPr>
          <p:cNvPr id="6" name="Picture 5" descr="Sample imag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766" y="1936960"/>
            <a:ext cx="676065" cy="67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789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8669121"/>
              </p:ext>
            </p:extLst>
          </p:nvPr>
        </p:nvGraphicFramePr>
        <p:xfrm>
          <a:off x="609600" y="1981200"/>
          <a:ext cx="8229600" cy="3759308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3926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MODULE: </a:t>
                      </a:r>
                      <a:r>
                        <a:rPr lang="sr-Latn-BA" sz="16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Forestry</a:t>
                      </a:r>
                      <a:r>
                        <a:rPr lang="en-US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sr-Latn-BA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algn="l" fontAlgn="t"/>
                      <a:r>
                        <a:rPr lang="en-US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4+1</a:t>
                      </a:r>
                    </a:p>
                  </a:txBody>
                  <a:tcPr marL="50854" marR="50854" marT="25427" marB="25427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8186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I </a:t>
                      </a:r>
                      <a:r>
                        <a:rPr lang="sr-Latn-BA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cycle studies</a:t>
                      </a:r>
                      <a:r>
                        <a:rPr lang="en-US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:</a:t>
                      </a:r>
                    </a:p>
                  </a:txBody>
                  <a:tcPr marL="50854" marR="50854" marT="25427" marB="25427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BA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Obligatory</a:t>
                      </a:r>
                      <a:r>
                        <a:rPr lang="sr-Latn-BA" sz="1600" b="1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subjects</a:t>
                      </a:r>
                      <a:endParaRPr lang="en-US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algn="l" fontAlgn="t"/>
                      <a:r>
                        <a:rPr lang="en-US" sz="16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Anatomy and properties of wood</a:t>
                      </a:r>
                    </a:p>
                    <a:p>
                      <a:pPr algn="l" fontAlgn="t"/>
                      <a:r>
                        <a:rPr lang="en-US" sz="16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Forest utilization I</a:t>
                      </a:r>
                    </a:p>
                    <a:p>
                      <a:pPr algn="l" fontAlgn="t"/>
                      <a:r>
                        <a:rPr lang="en-US" sz="16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Forest utilization II</a:t>
                      </a:r>
                    </a:p>
                    <a:p>
                      <a:pPr algn="l" fontAlgn="t"/>
                      <a:r>
                        <a:rPr lang="en-US" sz="16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Forest communication</a:t>
                      </a:r>
                    </a:p>
                    <a:p>
                      <a:pPr algn="l" fontAlgn="t"/>
                      <a:r>
                        <a:rPr lang="en-US" sz="16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Mechanization in forestry</a:t>
                      </a:r>
                    </a:p>
                    <a:p>
                      <a:pPr algn="l" fontAlgn="t"/>
                      <a:r>
                        <a:rPr lang="en-US" sz="16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Forest products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BA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Elective subjects</a:t>
                      </a:r>
                      <a:endParaRPr lang="en-US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algn="l" fontAlgn="t"/>
                      <a:r>
                        <a:rPr lang="en-US" sz="16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Produces forests of animal origin</a:t>
                      </a:r>
                    </a:p>
                    <a:p>
                      <a:pPr algn="l" fontAlgn="t"/>
                      <a:r>
                        <a:rPr lang="en-US" sz="16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Ergonomics in forestry</a:t>
                      </a:r>
                    </a:p>
                    <a:p>
                      <a:pPr algn="l" fontAlgn="t"/>
                      <a:r>
                        <a:rPr lang="en-US" sz="16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Basics of wood processing</a:t>
                      </a:r>
                    </a:p>
                    <a:p>
                      <a:pPr algn="l" fontAlgn="t"/>
                      <a:endParaRPr lang="en-US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158917" marR="50854" marT="25427" marB="25427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533400" y="990600"/>
            <a:ext cx="5948515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r-Latn-BA" sz="2400" dirty="0">
                <a:solidFill>
                  <a:schemeClr val="accent3">
                    <a:lumMod val="75000"/>
                  </a:schemeClr>
                </a:solidFill>
              </a:rPr>
              <a:t>ID card</a:t>
            </a:r>
          </a:p>
          <a:p>
            <a:pPr algn="l"/>
            <a:r>
              <a:rPr lang="sr-Latn-BA" sz="2400" dirty="0">
                <a:solidFill>
                  <a:schemeClr val="accent3">
                    <a:lumMod val="75000"/>
                  </a:schemeClr>
                </a:solidFill>
              </a:rPr>
              <a:t>Department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:</a:t>
            </a:r>
            <a:r>
              <a:rPr lang="sr-Latn-BA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Use of Forest Resources</a:t>
            </a:r>
          </a:p>
        </p:txBody>
      </p:sp>
    </p:spTree>
    <p:extLst>
      <p:ext uri="{BB962C8B-B14F-4D97-AF65-F5344CB8AC3E}">
        <p14:creationId xmlns:p14="http://schemas.microsoft.com/office/powerpoint/2010/main" val="584551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997952"/>
              </p:ext>
            </p:extLst>
          </p:nvPr>
        </p:nvGraphicFramePr>
        <p:xfrm>
          <a:off x="609600" y="1981200"/>
          <a:ext cx="8153400" cy="2783948"/>
        </p:xfrm>
        <a:graphic>
          <a:graphicData uri="http://schemas.openxmlformats.org/drawingml/2006/table">
            <a:tbl>
              <a:tblPr/>
              <a:tblGrid>
                <a:gridCol w="2038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5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3926">
                <a:tc gridSpan="2">
                  <a:txBody>
                    <a:bodyPr/>
                    <a:lstStyle/>
                    <a:p>
                      <a:pPr algn="l" fontAlgn="t"/>
                      <a:r>
                        <a:rPr lang="sr-Latn-BA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MODULE:</a:t>
                      </a:r>
                      <a:r>
                        <a:rPr lang="sr-Latn-BA" sz="1600" b="1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600" b="1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Forest Use, Forest economics and organization and Hunting </a:t>
                      </a:r>
                      <a:endParaRPr lang="sr-Latn-BA" sz="1600" b="1" baseline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algn="l" fontAlgn="t"/>
                      <a:r>
                        <a:rPr lang="en-US" sz="1600" b="1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3+2</a:t>
                      </a:r>
                      <a:endParaRPr lang="en-US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0854" marR="50854" marT="25427" marB="25427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639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II c</a:t>
                      </a:r>
                      <a:r>
                        <a:rPr lang="sr-Latn-BA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ycle studies:</a:t>
                      </a:r>
                    </a:p>
                    <a:p>
                      <a:pPr algn="l" fontAlgn="t"/>
                      <a:r>
                        <a:rPr lang="sr-Latn-BA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60 ECTS</a:t>
                      </a:r>
                      <a:endParaRPr lang="en-US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0854" marR="50854" marT="25427" marB="25427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BA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Obligatory</a:t>
                      </a:r>
                      <a:r>
                        <a:rPr lang="sr-Latn-BA" sz="1600" b="1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subjects</a:t>
                      </a:r>
                    </a:p>
                    <a:p>
                      <a:pPr algn="l" fontAlgn="t"/>
                      <a:r>
                        <a:rPr lang="en-US" sz="16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Forest utilization technologies</a:t>
                      </a:r>
                    </a:p>
                    <a:p>
                      <a:pPr algn="l" fontAlgn="t"/>
                      <a:r>
                        <a:rPr lang="en-US" sz="16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Opening forests</a:t>
                      </a:r>
                    </a:p>
                    <a:p>
                      <a:pPr algn="l" fontAlgn="t"/>
                      <a:endParaRPr lang="en-US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algn="l" fontAlgn="t"/>
                      <a:endParaRPr lang="en-US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algn="l" fontAlgn="t"/>
                      <a:r>
                        <a:rPr lang="en-US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Elective subjects</a:t>
                      </a:r>
                    </a:p>
                    <a:p>
                      <a:pPr algn="l" fontAlgn="t"/>
                      <a:r>
                        <a:rPr lang="en-US" sz="16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Collection and processing of non-timber products in forestry</a:t>
                      </a:r>
                    </a:p>
                    <a:p>
                      <a:pPr algn="l" fontAlgn="t"/>
                      <a:r>
                        <a:rPr lang="en-US" sz="16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Use of wood and biomass</a:t>
                      </a:r>
                    </a:p>
                    <a:p>
                      <a:pPr algn="l" fontAlgn="t"/>
                      <a:endParaRPr lang="en-US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158917" marR="50854" marT="25427" marB="25427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533400" y="990600"/>
            <a:ext cx="5948515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r-Latn-BA" sz="2400" dirty="0">
                <a:solidFill>
                  <a:schemeClr val="accent3">
                    <a:lumMod val="75000"/>
                  </a:schemeClr>
                </a:solidFill>
              </a:rPr>
              <a:t>ID card</a:t>
            </a:r>
          </a:p>
          <a:p>
            <a:pPr algn="l"/>
            <a:r>
              <a:rPr lang="sr-Latn-BA" sz="2400" dirty="0">
                <a:solidFill>
                  <a:schemeClr val="accent3">
                    <a:lumMod val="75000"/>
                  </a:schemeClr>
                </a:solidFill>
              </a:rPr>
              <a:t>Department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:</a:t>
            </a:r>
            <a:r>
              <a:rPr lang="sr-Latn-BA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Use of Forest Resources</a:t>
            </a:r>
          </a:p>
        </p:txBody>
      </p:sp>
    </p:spTree>
    <p:extLst>
      <p:ext uri="{BB962C8B-B14F-4D97-AF65-F5344CB8AC3E}">
        <p14:creationId xmlns:p14="http://schemas.microsoft.com/office/powerpoint/2010/main" val="1347254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561353"/>
              </p:ext>
            </p:extLst>
          </p:nvPr>
        </p:nvGraphicFramePr>
        <p:xfrm>
          <a:off x="609600" y="1981200"/>
          <a:ext cx="8153400" cy="3515468"/>
        </p:xfrm>
        <a:graphic>
          <a:graphicData uri="http://schemas.openxmlformats.org/drawingml/2006/table">
            <a:tbl>
              <a:tblPr/>
              <a:tblGrid>
                <a:gridCol w="2038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5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3926">
                <a:tc gridSpan="2">
                  <a:txBody>
                    <a:bodyPr/>
                    <a:lstStyle/>
                    <a:p>
                      <a:pPr algn="l" fontAlgn="t"/>
                      <a:r>
                        <a:rPr lang="sr-Latn-BA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MODULE:</a:t>
                      </a:r>
                      <a:r>
                        <a:rPr lang="sr-Latn-BA" sz="1600" b="1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600" b="1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Forest Use, Forest economics and organization and Hunting </a:t>
                      </a:r>
                      <a:endParaRPr lang="sr-Latn-BA" sz="1600" b="1" baseline="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algn="l" fontAlgn="t"/>
                      <a:r>
                        <a:rPr lang="en-US" sz="1600" b="1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4+1</a:t>
                      </a:r>
                      <a:endParaRPr lang="en-US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0854" marR="50854" marT="25427" marB="25427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639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II c</a:t>
                      </a:r>
                      <a:r>
                        <a:rPr lang="sr-Latn-BA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ycle studies:</a:t>
                      </a:r>
                    </a:p>
                    <a:p>
                      <a:pPr algn="l" fontAlgn="t"/>
                      <a:r>
                        <a:rPr lang="en-US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120</a:t>
                      </a:r>
                      <a:r>
                        <a:rPr lang="sr-Latn-BA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ECTS</a:t>
                      </a:r>
                      <a:endParaRPr lang="en-US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50854" marR="50854" marT="25427" marB="25427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BA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Obligatory</a:t>
                      </a:r>
                      <a:r>
                        <a:rPr lang="sr-Latn-BA" sz="1600" b="1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subjects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Collection and processing of non-timber products in forestry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Forest harvesting technologies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Mechanical processing of wood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Elective subjects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Ergonomics in forestry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Opening forests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Transport of timber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Use of wood and biomass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Designing technological and production resources and systems</a:t>
                      </a:r>
                    </a:p>
                  </a:txBody>
                  <a:tcPr marL="158917" marR="50854" marT="25427" marB="25427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533400" y="990600"/>
            <a:ext cx="5948515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r-Latn-BA" sz="2400" dirty="0">
                <a:solidFill>
                  <a:schemeClr val="accent3">
                    <a:lumMod val="75000"/>
                  </a:schemeClr>
                </a:solidFill>
              </a:rPr>
              <a:t>ID card</a:t>
            </a:r>
          </a:p>
          <a:p>
            <a:pPr algn="l"/>
            <a:r>
              <a:rPr lang="sr-Latn-BA" sz="2400" dirty="0">
                <a:solidFill>
                  <a:schemeClr val="accent3">
                    <a:lumMod val="75000"/>
                  </a:schemeClr>
                </a:solidFill>
              </a:rPr>
              <a:t>Department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:</a:t>
            </a:r>
            <a:r>
              <a:rPr lang="sr-Latn-BA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Use of Forest Resources</a:t>
            </a:r>
          </a:p>
        </p:txBody>
      </p:sp>
    </p:spTree>
    <p:extLst>
      <p:ext uri="{BB962C8B-B14F-4D97-AF65-F5344CB8AC3E}">
        <p14:creationId xmlns:p14="http://schemas.microsoft.com/office/powerpoint/2010/main" val="1977981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4D7AFE-4B57-400B-8A84-FC32008BBE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95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9290EC-39A5-4C39-942F-0ABFB33393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99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ED2E2F-3A0A-4BC5-B6D8-E136CA179B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84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754EAE-5982-422F-9F5F-7B1D591497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05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917071"/>
            <a:ext cx="8229600" cy="3340729"/>
          </a:xfrm>
        </p:spPr>
        <p:txBody>
          <a:bodyPr>
            <a:normAutofit/>
          </a:bodyPr>
          <a:lstStyle/>
          <a:p>
            <a:pPr algn="just"/>
            <a:r>
              <a:rPr lang="sr-Latn-BA" sz="1900" dirty="0"/>
              <a:t>E</a:t>
            </a:r>
            <a:r>
              <a:rPr lang="en-US" sz="1900" dirty="0" err="1"/>
              <a:t>ight</a:t>
            </a:r>
            <a:r>
              <a:rPr lang="en-US" sz="1900" dirty="0"/>
              <a:t> departments</a:t>
            </a:r>
            <a:r>
              <a:rPr lang="sr-Latn-BA" sz="1900" dirty="0"/>
              <a:t>:</a:t>
            </a:r>
          </a:p>
          <a:p>
            <a:pPr marL="1349375"/>
            <a:r>
              <a:rPr lang="sr-Latn-BA" sz="1800" i="1" dirty="0">
                <a:solidFill>
                  <a:srgbClr val="FF0000"/>
                </a:solidFill>
              </a:rPr>
              <a:t>Department of Silviecology</a:t>
            </a:r>
          </a:p>
          <a:p>
            <a:pPr marL="1349375"/>
            <a:r>
              <a:rPr lang="sr-Latn-BA" sz="1800" i="1" dirty="0"/>
              <a:t>Department of forest genetics and forest establishment</a:t>
            </a:r>
          </a:p>
          <a:p>
            <a:pPr marL="1349375"/>
            <a:r>
              <a:rPr lang="sr-Latn-BA" sz="1800" i="1" dirty="0"/>
              <a:t>Department of integral protection of forest ecosystems </a:t>
            </a:r>
          </a:p>
          <a:p>
            <a:pPr marL="1349375"/>
            <a:r>
              <a:rPr lang="sr-Latn-BA" sz="1800" i="1" dirty="0">
                <a:solidFill>
                  <a:srgbClr val="FF0000"/>
                </a:solidFill>
              </a:rPr>
              <a:t>Department of forest resources usage</a:t>
            </a:r>
          </a:p>
          <a:p>
            <a:pPr marL="1349375"/>
            <a:r>
              <a:rPr lang="sr-Latn-BA" sz="1800" i="1" dirty="0"/>
              <a:t>Department of economics and organization  </a:t>
            </a:r>
          </a:p>
          <a:p>
            <a:pPr marL="1349375"/>
            <a:r>
              <a:rPr lang="sr-Latn-BA" sz="1800" i="1" dirty="0"/>
              <a:t>Department of silviculture </a:t>
            </a:r>
          </a:p>
          <a:p>
            <a:pPr marL="1349375"/>
            <a:r>
              <a:rPr lang="sr-Latn-BA" sz="1800" i="1" dirty="0"/>
              <a:t>Department of forest management </a:t>
            </a:r>
          </a:p>
          <a:p>
            <a:pPr marL="1349375"/>
            <a:r>
              <a:rPr lang="sr-Latn-BA" sz="1800" i="1" dirty="0"/>
              <a:t>Department of hunting</a:t>
            </a:r>
          </a:p>
          <a:p>
            <a:endParaRPr lang="sr-Latn-BA" dirty="0"/>
          </a:p>
          <a:p>
            <a:endParaRPr lang="sr-Latn-BA" dirty="0"/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1066800"/>
            <a:ext cx="5948515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r-Latn-BA" sz="2400" dirty="0">
                <a:solidFill>
                  <a:schemeClr val="accent3">
                    <a:lumMod val="75000"/>
                  </a:schemeClr>
                </a:solidFill>
              </a:rPr>
              <a:t>FACULTY OF FORESTRY</a:t>
            </a: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371600" y="5410200"/>
            <a:ext cx="5856596" cy="734020"/>
            <a:chOff x="1371600" y="5410200"/>
            <a:chExt cx="5856596" cy="734020"/>
          </a:xfrm>
        </p:grpSpPr>
        <p:pic>
          <p:nvPicPr>
            <p:cNvPr id="6" name="Picture 2" descr="Sample image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5422271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 descr="Sample image 2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026" y="5422271"/>
              <a:ext cx="721949" cy="721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Sample image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8196" y="5422271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Sample image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8196" y="5422271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Sample image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8196" y="541020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7" descr="Sample image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8196" y="541020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8" descr="Sample image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8196" y="541020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9" descr="Sample image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8196" y="541020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6250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005042-C7A9-4E4F-B5C1-0841E46B6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62" y="1828800"/>
            <a:ext cx="6278526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117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7D3F74-8D23-4598-81F8-196EDC9C85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09" y="633382"/>
            <a:ext cx="7454981" cy="55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966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071DE4-7F71-4EC7-AAD2-8B1BF9C90A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70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55C6A4-F386-47BC-B2E6-1501DB0760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05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3E2D87-B02F-42C6-9695-167BC9C7AE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09" y="633382"/>
            <a:ext cx="7454981" cy="55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038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AFA038-E43A-4E00-8557-EE2D35BF59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204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9BB056-1C00-43C2-8F8A-327FEEC1EC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47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F7C7C3-D5FC-4050-BE52-3D5F63193C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028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F31221-7032-42AE-A6E1-072E7C9A24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137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E6C90E-8A15-48C7-AE15-A5D75FB9D7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16" y="598437"/>
            <a:ext cx="7548168" cy="566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09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2613025"/>
            <a:ext cx="8229600" cy="2416175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4800" dirty="0"/>
              <a:t>Department of </a:t>
            </a:r>
            <a:r>
              <a:rPr lang="en-US" sz="4800" dirty="0" err="1"/>
              <a:t>Silviecology</a:t>
            </a:r>
            <a:r>
              <a:rPr lang="en-US" sz="4800" dirty="0"/>
              <a:t> is leading in activities directed towards</a:t>
            </a:r>
            <a:r>
              <a:rPr lang="sr-Latn-BA" sz="4800" dirty="0"/>
              <a:t>:</a:t>
            </a:r>
          </a:p>
          <a:p>
            <a:pPr marL="0" indent="0">
              <a:buNone/>
            </a:pPr>
            <a:endParaRPr lang="sr-Latn-BA" sz="4200" dirty="0"/>
          </a:p>
          <a:p>
            <a:pPr marL="1439863">
              <a:buFont typeface="Wingdings" panose="05000000000000000000" pitchFamily="2" charset="2"/>
              <a:buChar char="ü"/>
            </a:pPr>
            <a:r>
              <a:rPr lang="sr-Latn-BA" sz="4500" i="1" dirty="0"/>
              <a:t>L</a:t>
            </a:r>
            <a:r>
              <a:rPr lang="en-US" sz="4500" i="1" dirty="0"/>
              <a:t>and resources, </a:t>
            </a:r>
            <a:endParaRPr lang="sr-Latn-BA" sz="4500" i="1" dirty="0"/>
          </a:p>
          <a:p>
            <a:pPr marL="1439863">
              <a:buFont typeface="Wingdings" panose="05000000000000000000" pitchFamily="2" charset="2"/>
              <a:buChar char="ü"/>
            </a:pPr>
            <a:r>
              <a:rPr lang="sr-Latn-BA" sz="4500" i="1" dirty="0"/>
              <a:t>Soil </a:t>
            </a:r>
            <a:r>
              <a:rPr lang="en-US" sz="4500" i="1" dirty="0"/>
              <a:t>erosion and conservation </a:t>
            </a:r>
            <a:endParaRPr lang="sr-Latn-BA" sz="4500" i="1" dirty="0"/>
          </a:p>
          <a:p>
            <a:pPr marL="1439863">
              <a:buFont typeface="Wingdings" panose="05000000000000000000" pitchFamily="2" charset="2"/>
              <a:buChar char="ü"/>
            </a:pPr>
            <a:r>
              <a:rPr lang="sr-Latn-BA" sz="4500" i="1" dirty="0"/>
              <a:t>Biodiversity</a:t>
            </a:r>
          </a:p>
          <a:p>
            <a:pPr marL="1439863">
              <a:buFont typeface="Wingdings" panose="05000000000000000000" pitchFamily="2" charset="2"/>
              <a:buChar char="ü"/>
            </a:pPr>
            <a:r>
              <a:rPr lang="sr-Latn-BA" sz="4500" i="1" dirty="0"/>
              <a:t>Dendrology</a:t>
            </a:r>
          </a:p>
          <a:p>
            <a:pPr marL="1439863">
              <a:buFont typeface="Wingdings" panose="05000000000000000000" pitchFamily="2" charset="2"/>
              <a:buChar char="ü"/>
            </a:pPr>
            <a:r>
              <a:rPr lang="en-US" sz="4500" i="1" dirty="0" err="1"/>
              <a:t>Phy</a:t>
            </a:r>
            <a:r>
              <a:rPr lang="sr-Latn-BA" sz="4500" i="1" dirty="0"/>
              <a:t>toc</a:t>
            </a:r>
            <a:r>
              <a:rPr lang="en-US" sz="4500" i="1" dirty="0"/>
              <a:t>o</a:t>
            </a:r>
            <a:r>
              <a:rPr lang="sr-Latn-BA" sz="4500" i="1" dirty="0"/>
              <a:t>enology</a:t>
            </a:r>
          </a:p>
          <a:p>
            <a:pPr marL="1439863">
              <a:buFont typeface="Wingdings" panose="05000000000000000000" pitchFamily="2" charset="2"/>
              <a:buChar char="ü"/>
            </a:pPr>
            <a:r>
              <a:rPr lang="sr-Latn-BA" sz="4500" i="1" dirty="0"/>
              <a:t>Forests and Climate change etc.</a:t>
            </a:r>
            <a:r>
              <a:rPr lang="en-US" dirty="0"/>
              <a:t>	</a:t>
            </a:r>
          </a:p>
          <a:p>
            <a:endParaRPr lang="en-US" dirty="0"/>
          </a:p>
        </p:txBody>
      </p:sp>
      <p:pic>
        <p:nvPicPr>
          <p:cNvPr id="4" name="Picture 2" descr="Sample im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00" y="297180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4881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33D96B-E4AA-4649-A177-811CC6DB18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16" y="598437"/>
            <a:ext cx="7548168" cy="566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071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4603D4-2CB2-4D7B-8AC0-5F223DEDB0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007" y="1192505"/>
            <a:ext cx="5963985" cy="44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886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B51419-FBB3-4D1D-8F59-AC52676E04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007" y="1192505"/>
            <a:ext cx="5963985" cy="44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0161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 ÐµÐ·ÑÐ»ÑÐ°Ñ ÑÐ»Ð¸ÐºÐ° Ð·Ð° ERASM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7149220" cy="514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81200" y="1524000"/>
            <a:ext cx="61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r-Latn-BA" b="1" dirty="0">
                <a:solidFill>
                  <a:schemeClr val="accent3">
                    <a:lumMod val="50000"/>
                  </a:schemeClr>
                </a:solidFill>
              </a:rPr>
              <a:t>THANK YOU FOR ATTENTION!</a:t>
            </a:r>
            <a:endParaRPr lang="sr-Latn-BA" dirty="0">
              <a:solidFill>
                <a:schemeClr val="accent3">
                  <a:lumMod val="50000"/>
                </a:schemeClr>
              </a:solidFill>
            </a:endParaRPr>
          </a:p>
          <a:p>
            <a:pPr algn="r"/>
            <a:endParaRPr lang="sr-Latn-BA" dirty="0">
              <a:solidFill>
                <a:schemeClr val="accent3">
                  <a:lumMod val="50000"/>
                </a:schemeClr>
              </a:solidFill>
            </a:endParaRPr>
          </a:p>
          <a:p>
            <a:pPr algn="r"/>
            <a:endParaRPr lang="sr-Latn-BA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413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14400" y="3048000"/>
            <a:ext cx="7162800" cy="24161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500" b="1" dirty="0"/>
              <a:t>STUDY PROGRAMMES</a:t>
            </a:r>
          </a:p>
          <a:p>
            <a:pPr algn="ctr"/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4212376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331136"/>
              </p:ext>
            </p:extLst>
          </p:nvPr>
        </p:nvGraphicFramePr>
        <p:xfrm>
          <a:off x="304800" y="914400"/>
          <a:ext cx="8391906" cy="469207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129025385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38503437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339401246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13360740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423971754"/>
                    </a:ext>
                  </a:extLst>
                </a:gridCol>
                <a:gridCol w="1000506">
                  <a:extLst>
                    <a:ext uri="{9D8B030D-6E8A-4147-A177-3AD203B41FA5}">
                      <a16:colId xmlns:a16="http://schemas.microsoft.com/office/drawing/2014/main" val="3382185019"/>
                    </a:ext>
                  </a:extLst>
                </a:gridCol>
              </a:tblGrid>
              <a:tr h="119307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STUDY PROGRAMME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CYCLE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DEGREE</a:t>
                      </a:r>
                      <a:r>
                        <a:rPr lang="en-US" sz="1400" baseline="0" dirty="0"/>
                        <a:t> OBTAINED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OBLIGATORY</a:t>
                      </a:r>
                      <a:r>
                        <a:rPr lang="en-US" sz="1400" baseline="0" dirty="0"/>
                        <a:t> SUBJECTS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ELECTIVE SUBJECTS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6911692"/>
                  </a:ext>
                </a:extLst>
              </a:tr>
              <a:tr h="367098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Forestry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240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Bachelor of Forestry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7806212"/>
                  </a:ext>
                </a:extLst>
              </a:tr>
              <a:tr h="642422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Wood processing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240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Bachelor of Forestry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365423"/>
                  </a:ext>
                </a:extLst>
              </a:tr>
              <a:tr h="386364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Forestry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Master of Forestry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1397865"/>
                  </a:ext>
                </a:extLst>
              </a:tr>
              <a:tr h="386364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Forestry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Master of Forestry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1. </a:t>
                      </a:r>
                      <a:r>
                        <a:rPr lang="en-US" sz="1400" dirty="0" err="1"/>
                        <a:t>Silviculture</a:t>
                      </a:r>
                      <a:r>
                        <a:rPr lang="en-US" sz="1400" dirty="0"/>
                        <a:t> and forest protection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2. Forest utilization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3. Forest management planning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88839"/>
                  </a:ext>
                </a:extLst>
              </a:tr>
              <a:tr h="10632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Management of forest resources on natural basis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Master of Forestry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3695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7930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2963748"/>
              </p:ext>
            </p:extLst>
          </p:nvPr>
        </p:nvGraphicFramePr>
        <p:xfrm>
          <a:off x="304800" y="1371600"/>
          <a:ext cx="8391906" cy="156016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129025385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38503437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339401246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13360740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423971754"/>
                    </a:ext>
                  </a:extLst>
                </a:gridCol>
                <a:gridCol w="1000506">
                  <a:extLst>
                    <a:ext uri="{9D8B030D-6E8A-4147-A177-3AD203B41FA5}">
                      <a16:colId xmlns:a16="http://schemas.microsoft.com/office/drawing/2014/main" val="3382185019"/>
                    </a:ext>
                  </a:extLst>
                </a:gridCol>
              </a:tblGrid>
              <a:tr h="119307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STUDY PROGRAMME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CYCLE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DEGREE</a:t>
                      </a:r>
                      <a:r>
                        <a:rPr lang="en-US" sz="1400" baseline="0" dirty="0"/>
                        <a:t> OBTAINED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OBLIGATORY</a:t>
                      </a:r>
                      <a:r>
                        <a:rPr lang="en-US" sz="1400" baseline="0" dirty="0"/>
                        <a:t> SUBJECTS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ELECTIVE SUBJECTS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6911692"/>
                  </a:ext>
                </a:extLst>
              </a:tr>
              <a:tr h="367098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Forestry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PhD of Forestry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78062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884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39777"/>
              </p:ext>
            </p:extLst>
          </p:nvPr>
        </p:nvGraphicFramePr>
        <p:xfrm>
          <a:off x="533400" y="1792224"/>
          <a:ext cx="8229600" cy="3637388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3926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2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MODULE: </a:t>
                      </a:r>
                      <a:r>
                        <a:rPr lang="sr-Latn-BA" sz="2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Forestry</a:t>
                      </a:r>
                      <a:r>
                        <a:rPr lang="en-US" sz="24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 4+1</a:t>
                      </a:r>
                    </a:p>
                  </a:txBody>
                  <a:tcPr marL="50854" marR="50854" marT="25427" marB="25427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8186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I </a:t>
                      </a:r>
                      <a:r>
                        <a:rPr lang="sr-Latn-BA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cycle studies</a:t>
                      </a:r>
                      <a:r>
                        <a:rPr lang="en-US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:</a:t>
                      </a:r>
                    </a:p>
                  </a:txBody>
                  <a:tcPr marL="50854" marR="50854" marT="25427" marB="25427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r-Latn-BA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Obligatory</a:t>
                      </a:r>
                      <a:r>
                        <a:rPr lang="sr-Latn-BA" sz="1600" b="1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subjects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sr-Latn-BA" sz="160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  <a:hlinkClick r:id="rId2"/>
                        </a:rPr>
                        <a:t> </a:t>
                      </a:r>
                      <a:r>
                        <a:rPr lang="sr-Latn-BA" sz="160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Dendrology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sr-Latn-BA" sz="160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Soil science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sr-Latn-BA" sz="160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sr-Latn-BA" sz="1600" b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P</a:t>
                      </a:r>
                      <a:r>
                        <a:rPr lang="en-US" sz="1600" b="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hytocoeno</a:t>
                      </a:r>
                      <a:r>
                        <a:rPr lang="sr-Latn-BA" sz="16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logy</a:t>
                      </a:r>
                      <a:endParaRPr lang="sr-Latn-BA" sz="160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sr-Latn-BA" sz="160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Forest and environment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sr-Latn-BA" sz="16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Forest eco</a:t>
                      </a:r>
                      <a:r>
                        <a:rPr lang="en-US" sz="16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c</a:t>
                      </a:r>
                      <a:r>
                        <a:rPr lang="sr-Latn-BA" sz="16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limatology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sr-Latn-BA" sz="16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Forest</a:t>
                      </a:r>
                      <a:r>
                        <a:rPr lang="sr-Latn-BA" sz="1600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soils</a:t>
                      </a:r>
                      <a:endParaRPr lang="en-US" sz="16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algn="l" fontAlgn="t"/>
                      <a:endParaRPr lang="sr-Latn-BA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algn="l" fontAlgn="t"/>
                      <a:r>
                        <a:rPr lang="sr-Latn-BA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Elective subjects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sr-Latn-BA" sz="160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Forest biodiversity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sr-Latn-BA" sz="160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Land degradation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sr-Latn-BA" sz="160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Forest ecology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sr-Latn-BA" sz="16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Nature protection</a:t>
                      </a:r>
                      <a:endParaRPr lang="en-US" sz="16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158917" marR="50854" marT="25427" marB="25427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533400" y="990600"/>
            <a:ext cx="5948515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BACHELOR STUDY PROGRAMME</a:t>
            </a:r>
          </a:p>
        </p:txBody>
      </p:sp>
    </p:spTree>
    <p:extLst>
      <p:ext uri="{BB962C8B-B14F-4D97-AF65-F5344CB8AC3E}">
        <p14:creationId xmlns:p14="http://schemas.microsoft.com/office/powerpoint/2010/main" val="2228112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2209800"/>
            <a:ext cx="8229600" cy="2416175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sr-Latn-BA" sz="4200" dirty="0">
              <a:solidFill>
                <a:schemeClr val="accent3">
                  <a:lumMod val="75000"/>
                </a:schemeClr>
              </a:solidFill>
            </a:endParaRPr>
          </a:p>
          <a:p>
            <a:pPr marL="1439863">
              <a:buFont typeface="Wingdings" panose="05000000000000000000" pitchFamily="2" charset="2"/>
              <a:buChar char="ü"/>
            </a:pPr>
            <a:r>
              <a:rPr lang="sr-Latn-BA" sz="4500" i="1" dirty="0">
                <a:solidFill>
                  <a:schemeClr val="accent3">
                    <a:lumMod val="50000"/>
                  </a:schemeClr>
                </a:solidFill>
              </a:rPr>
              <a:t>L</a:t>
            </a:r>
            <a:r>
              <a:rPr lang="en-US" sz="4500" i="1" dirty="0">
                <a:solidFill>
                  <a:schemeClr val="accent3">
                    <a:lumMod val="50000"/>
                  </a:schemeClr>
                </a:solidFill>
              </a:rPr>
              <a:t>and resources, </a:t>
            </a:r>
            <a:endParaRPr lang="sr-Latn-BA" sz="4500" i="1" dirty="0">
              <a:solidFill>
                <a:schemeClr val="accent3">
                  <a:lumMod val="50000"/>
                </a:schemeClr>
              </a:solidFill>
            </a:endParaRPr>
          </a:p>
          <a:p>
            <a:pPr marL="1439863">
              <a:buFont typeface="Wingdings" panose="05000000000000000000" pitchFamily="2" charset="2"/>
              <a:buChar char="ü"/>
            </a:pPr>
            <a:r>
              <a:rPr lang="sr-Latn-BA" sz="4500" i="1" dirty="0">
                <a:solidFill>
                  <a:schemeClr val="accent3">
                    <a:lumMod val="50000"/>
                  </a:schemeClr>
                </a:solidFill>
              </a:rPr>
              <a:t>Soil </a:t>
            </a:r>
            <a:r>
              <a:rPr lang="en-US" sz="4500" i="1" dirty="0">
                <a:solidFill>
                  <a:schemeClr val="accent3">
                    <a:lumMod val="50000"/>
                  </a:schemeClr>
                </a:solidFill>
              </a:rPr>
              <a:t>erosion and conservation </a:t>
            </a:r>
            <a:endParaRPr lang="sr-Latn-BA" sz="4500" i="1" dirty="0">
              <a:solidFill>
                <a:schemeClr val="accent3">
                  <a:lumMod val="50000"/>
                </a:schemeClr>
              </a:solidFill>
            </a:endParaRPr>
          </a:p>
          <a:p>
            <a:pPr marL="1439863">
              <a:buFont typeface="Wingdings" panose="05000000000000000000" pitchFamily="2" charset="2"/>
              <a:buChar char="ü"/>
            </a:pPr>
            <a:r>
              <a:rPr lang="sr-Latn-BA" sz="4500" i="1" dirty="0">
                <a:solidFill>
                  <a:schemeClr val="accent3">
                    <a:lumMod val="50000"/>
                  </a:schemeClr>
                </a:solidFill>
              </a:rPr>
              <a:t>Biodiversity</a:t>
            </a:r>
          </a:p>
          <a:p>
            <a:pPr marL="1439863">
              <a:buFont typeface="Wingdings" panose="05000000000000000000" pitchFamily="2" charset="2"/>
              <a:buChar char="ü"/>
            </a:pPr>
            <a:r>
              <a:rPr lang="sr-Latn-BA" sz="4500" i="1" dirty="0">
                <a:solidFill>
                  <a:schemeClr val="accent3">
                    <a:lumMod val="50000"/>
                  </a:schemeClr>
                </a:solidFill>
              </a:rPr>
              <a:t>Dendrology</a:t>
            </a:r>
          </a:p>
          <a:p>
            <a:pPr marL="1439863">
              <a:buFont typeface="Wingdings" panose="05000000000000000000" pitchFamily="2" charset="2"/>
              <a:buChar char="ü"/>
            </a:pPr>
            <a:r>
              <a:rPr lang="en-US" sz="4500" i="1" dirty="0" err="1">
                <a:solidFill>
                  <a:schemeClr val="accent3">
                    <a:lumMod val="50000"/>
                  </a:schemeClr>
                </a:solidFill>
              </a:rPr>
              <a:t>Phy</a:t>
            </a:r>
            <a:r>
              <a:rPr lang="sr-Latn-BA" sz="4500" i="1" dirty="0">
                <a:solidFill>
                  <a:schemeClr val="accent3">
                    <a:lumMod val="50000"/>
                  </a:schemeClr>
                </a:solidFill>
              </a:rPr>
              <a:t>toc</a:t>
            </a:r>
            <a:r>
              <a:rPr lang="en-US" sz="4500" i="1" dirty="0">
                <a:solidFill>
                  <a:schemeClr val="accent3">
                    <a:lumMod val="50000"/>
                  </a:schemeClr>
                </a:solidFill>
              </a:rPr>
              <a:t>o</a:t>
            </a:r>
            <a:r>
              <a:rPr lang="sr-Latn-BA" sz="4500" i="1" dirty="0">
                <a:solidFill>
                  <a:schemeClr val="accent3">
                    <a:lumMod val="50000"/>
                  </a:schemeClr>
                </a:solidFill>
              </a:rPr>
              <a:t>enology</a:t>
            </a:r>
          </a:p>
          <a:p>
            <a:pPr marL="1439863">
              <a:buFont typeface="Wingdings" panose="05000000000000000000" pitchFamily="2" charset="2"/>
              <a:buChar char="ü"/>
            </a:pPr>
            <a:r>
              <a:rPr lang="sr-Latn-BA" sz="4500" i="1" dirty="0">
                <a:solidFill>
                  <a:schemeClr val="accent3">
                    <a:lumMod val="50000"/>
                  </a:schemeClr>
                </a:solidFill>
              </a:rPr>
              <a:t>Forests and Climate change etc.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	</a:t>
            </a: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1676400"/>
            <a:ext cx="5948515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r-Latn-BA" sz="2400" dirty="0">
                <a:solidFill>
                  <a:schemeClr val="accent3">
                    <a:lumMod val="75000"/>
                  </a:schemeClr>
                </a:solidFill>
              </a:rPr>
              <a:t>DEPARTMENT OF SILVIECOLOGY</a:t>
            </a: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2" descr="Sample im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20813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386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120156"/>
              </p:ext>
            </p:extLst>
          </p:nvPr>
        </p:nvGraphicFramePr>
        <p:xfrm>
          <a:off x="609600" y="1981200"/>
          <a:ext cx="8229600" cy="3759308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3926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MODULE: </a:t>
                      </a:r>
                      <a:r>
                        <a:rPr lang="sr-Latn-BA" sz="16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Forestry</a:t>
                      </a:r>
                      <a:r>
                        <a:rPr lang="en-US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sr-Latn-BA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algn="l" fontAlgn="t"/>
                      <a:r>
                        <a:rPr lang="en-US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4+1</a:t>
                      </a:r>
                    </a:p>
                  </a:txBody>
                  <a:tcPr marL="50854" marR="50854" marT="25427" marB="25427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8186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I </a:t>
                      </a:r>
                      <a:r>
                        <a:rPr lang="sr-Latn-BA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cycle studies</a:t>
                      </a:r>
                      <a:r>
                        <a:rPr lang="en-US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:</a:t>
                      </a:r>
                    </a:p>
                  </a:txBody>
                  <a:tcPr marL="50854" marR="50854" marT="25427" marB="25427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sr-Latn-BA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Obligatory</a:t>
                      </a:r>
                      <a:r>
                        <a:rPr lang="sr-Latn-BA" sz="1600" b="1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subjects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sr-Latn-BA" sz="160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  <a:hlinkClick r:id="rId2"/>
                        </a:rPr>
                        <a:t> </a:t>
                      </a:r>
                      <a:r>
                        <a:rPr lang="sr-Latn-BA" sz="160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Dendrology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sr-Latn-BA" sz="160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Soil science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sr-Latn-BA" sz="160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sr-Latn-BA" sz="1600" b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P</a:t>
                      </a:r>
                      <a:r>
                        <a:rPr lang="en-US" sz="1600" b="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hytocoeno</a:t>
                      </a:r>
                      <a:r>
                        <a:rPr lang="sr-Latn-BA" sz="16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logy</a:t>
                      </a:r>
                      <a:endParaRPr lang="sr-Latn-BA" sz="160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sr-Latn-BA" sz="160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Forest and environment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sr-Latn-BA" sz="16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Forest ecolimatology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sr-Latn-BA" sz="16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Forest</a:t>
                      </a:r>
                      <a:r>
                        <a:rPr lang="sr-Latn-BA" sz="1600" baseline="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soils</a:t>
                      </a:r>
                      <a:endParaRPr lang="en-US" sz="16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algn="l" fontAlgn="t"/>
                      <a:endParaRPr lang="sr-Latn-BA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  <a:p>
                      <a:pPr algn="l" fontAlgn="t"/>
                      <a:r>
                        <a:rPr lang="sr-Latn-BA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Elective subjects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sr-Latn-BA" sz="160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Forest biodiversity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sr-Latn-BA" sz="160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Land degradation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sr-Latn-BA" sz="160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Forest ecology</a:t>
                      </a:r>
                    </a:p>
                    <a:p>
                      <a:pPr algn="l" fontAlgn="t">
                        <a:buFont typeface="+mj-lt"/>
                        <a:buAutoNum type="arabicPeriod"/>
                      </a:pPr>
                      <a:r>
                        <a:rPr lang="sr-Latn-BA" sz="1600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 Nature protection</a:t>
                      </a:r>
                      <a:endParaRPr lang="en-US" sz="1600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158917" marR="50854" marT="25427" marB="25427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533400" y="990600"/>
            <a:ext cx="5948515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r-Latn-BA" sz="2400" dirty="0">
                <a:solidFill>
                  <a:schemeClr val="accent3">
                    <a:lumMod val="50000"/>
                  </a:schemeClr>
                </a:solidFill>
              </a:rPr>
              <a:t>ID card</a:t>
            </a:r>
          </a:p>
          <a:p>
            <a:pPr algn="l"/>
            <a:r>
              <a:rPr lang="sr-Latn-BA" sz="2400" dirty="0">
                <a:solidFill>
                  <a:schemeClr val="accent3">
                    <a:lumMod val="50000"/>
                  </a:schemeClr>
                </a:solidFill>
              </a:rPr>
              <a:t>Department of Silviecology</a:t>
            </a:r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8986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1619</TotalTime>
  <Words>624</Words>
  <Application>Microsoft Office PowerPoint</Application>
  <PresentationFormat>On-screen Show (4:3)</PresentationFormat>
  <Paragraphs>203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Marijana Kapovic Solomun</dc:creator>
  <cp:lastModifiedBy>USER</cp:lastModifiedBy>
  <cp:revision>36</cp:revision>
  <dcterms:created xsi:type="dcterms:W3CDTF">2018-10-30T13:46:04Z</dcterms:created>
  <dcterms:modified xsi:type="dcterms:W3CDTF">2019-11-18T09:16:19Z</dcterms:modified>
</cp:coreProperties>
</file>