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62" r:id="rId4"/>
    <p:sldId id="269" r:id="rId5"/>
    <p:sldId id="263" r:id="rId6"/>
    <p:sldId id="264" r:id="rId7"/>
    <p:sldId id="270" r:id="rId8"/>
    <p:sldId id="265" r:id="rId9"/>
    <p:sldId id="266" r:id="rId10"/>
    <p:sldId id="268" r:id="rId1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ndara" pitchFamily="34" charset="0"/>
        <a:ea typeface="+mn-ea"/>
        <a:cs typeface="+mn-cs"/>
      </a:defRPr>
    </a:lvl1pPr>
    <a:lvl2pPr marL="457200" algn="l" rtl="0" eaLnBrk="0" fontAlgn="base" hangingPunct="0">
      <a:spcBef>
        <a:spcPct val="0"/>
      </a:spcBef>
      <a:spcAft>
        <a:spcPct val="0"/>
      </a:spcAft>
      <a:defRPr kern="1200">
        <a:solidFill>
          <a:schemeClr val="tx1"/>
        </a:solidFill>
        <a:latin typeface="Candara" pitchFamily="34" charset="0"/>
        <a:ea typeface="+mn-ea"/>
        <a:cs typeface="+mn-cs"/>
      </a:defRPr>
    </a:lvl2pPr>
    <a:lvl3pPr marL="914400" algn="l" rtl="0" eaLnBrk="0" fontAlgn="base" hangingPunct="0">
      <a:spcBef>
        <a:spcPct val="0"/>
      </a:spcBef>
      <a:spcAft>
        <a:spcPct val="0"/>
      </a:spcAft>
      <a:defRPr kern="1200">
        <a:solidFill>
          <a:schemeClr val="tx1"/>
        </a:solidFill>
        <a:latin typeface="Candara" pitchFamily="34" charset="0"/>
        <a:ea typeface="+mn-ea"/>
        <a:cs typeface="+mn-cs"/>
      </a:defRPr>
    </a:lvl3pPr>
    <a:lvl4pPr marL="1371600" algn="l" rtl="0" eaLnBrk="0" fontAlgn="base" hangingPunct="0">
      <a:spcBef>
        <a:spcPct val="0"/>
      </a:spcBef>
      <a:spcAft>
        <a:spcPct val="0"/>
      </a:spcAft>
      <a:defRPr kern="1200">
        <a:solidFill>
          <a:schemeClr val="tx1"/>
        </a:solidFill>
        <a:latin typeface="Candara" pitchFamily="34" charset="0"/>
        <a:ea typeface="+mn-ea"/>
        <a:cs typeface="+mn-cs"/>
      </a:defRPr>
    </a:lvl4pPr>
    <a:lvl5pPr marL="1828800" algn="l" rtl="0" eaLnBrk="0" fontAlgn="base" hangingPunct="0">
      <a:spcBef>
        <a:spcPct val="0"/>
      </a:spcBef>
      <a:spcAft>
        <a:spcPct val="0"/>
      </a:spcAft>
      <a:defRPr kern="1200">
        <a:solidFill>
          <a:schemeClr val="tx1"/>
        </a:solidFill>
        <a:latin typeface="Candara" pitchFamily="34" charset="0"/>
        <a:ea typeface="+mn-ea"/>
        <a:cs typeface="+mn-cs"/>
      </a:defRPr>
    </a:lvl5pPr>
    <a:lvl6pPr marL="2286000" algn="l" defTabSz="914400" rtl="0" eaLnBrk="1" latinLnBrk="0" hangingPunct="1">
      <a:defRPr kern="1200">
        <a:solidFill>
          <a:schemeClr val="tx1"/>
        </a:solidFill>
        <a:latin typeface="Candara" pitchFamily="34" charset="0"/>
        <a:ea typeface="+mn-ea"/>
        <a:cs typeface="+mn-cs"/>
      </a:defRPr>
    </a:lvl6pPr>
    <a:lvl7pPr marL="2743200" algn="l" defTabSz="914400" rtl="0" eaLnBrk="1" latinLnBrk="0" hangingPunct="1">
      <a:defRPr kern="1200">
        <a:solidFill>
          <a:schemeClr val="tx1"/>
        </a:solidFill>
        <a:latin typeface="Candara" pitchFamily="34" charset="0"/>
        <a:ea typeface="+mn-ea"/>
        <a:cs typeface="+mn-cs"/>
      </a:defRPr>
    </a:lvl7pPr>
    <a:lvl8pPr marL="3200400" algn="l" defTabSz="914400" rtl="0" eaLnBrk="1" latinLnBrk="0" hangingPunct="1">
      <a:defRPr kern="1200">
        <a:solidFill>
          <a:schemeClr val="tx1"/>
        </a:solidFill>
        <a:latin typeface="Candara" pitchFamily="34" charset="0"/>
        <a:ea typeface="+mn-ea"/>
        <a:cs typeface="+mn-cs"/>
      </a:defRPr>
    </a:lvl8pPr>
    <a:lvl9pPr marL="3657600" algn="l" defTabSz="914400" rtl="0" eaLnBrk="1" latinLnBrk="0" hangingPunct="1">
      <a:defRPr kern="1200">
        <a:solidFill>
          <a:schemeClr val="tx1"/>
        </a:solidFill>
        <a:latin typeface="Candar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3047" autoAdjust="0"/>
  </p:normalViewPr>
  <p:slideViewPr>
    <p:cSldViewPr snapToGrid="0">
      <p:cViewPr varScale="1">
        <p:scale>
          <a:sx n="60" d="100"/>
          <a:sy n="60" d="100"/>
        </p:scale>
        <p:origin x="-1050"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DD80E-C56A-45B1-97C6-224D2713EBD2}" type="datetimeFigureOut">
              <a:rPr lang="en-US" smtClean="0"/>
              <a:pPr/>
              <a:t>11/18/2019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F505E8-13FB-45F6-B495-989CE17E2F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505E8-13FB-45F6-B495-989CE17E2F3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dirty="0" smtClean="0"/>
              <a:t>Wokplan</a:t>
            </a:r>
            <a:r>
              <a:rPr lang="sr-Latn-RS" baseline="0" dirty="0" smtClean="0"/>
              <a:t> for project realization was provided in Aplication form.</a:t>
            </a:r>
          </a:p>
          <a:p>
            <a:endParaRPr lang="sr-Latn-RS" baseline="0" dirty="0" smtClean="0"/>
          </a:p>
          <a:p>
            <a:r>
              <a:rPr lang="sr-Latn-RS" baseline="0" dirty="0" smtClean="0"/>
              <a:t>Here you can see workplan for the 2nd year of the project and especially activities planned in the </a:t>
            </a:r>
            <a:r>
              <a:rPr lang="sr-Latn-RS" baseline="0" dirty="0" smtClean="0">
                <a:solidFill>
                  <a:srgbClr val="00B050"/>
                </a:solidFill>
              </a:rPr>
              <a:t>next </a:t>
            </a:r>
            <a:r>
              <a:rPr lang="sr-Latn-RS" baseline="0" dirty="0" smtClean="0"/>
              <a:t>6 monts.</a:t>
            </a:r>
            <a:endParaRPr lang="en-US" dirty="0"/>
          </a:p>
        </p:txBody>
      </p:sp>
      <p:sp>
        <p:nvSpPr>
          <p:cNvPr id="4" name="Slide Number Placeholder 3"/>
          <p:cNvSpPr>
            <a:spLocks noGrp="1"/>
          </p:cNvSpPr>
          <p:nvPr>
            <p:ph type="sldNum" sz="quarter" idx="10"/>
          </p:nvPr>
        </p:nvSpPr>
        <p:spPr/>
        <p:txBody>
          <a:bodyPr/>
          <a:lstStyle/>
          <a:p>
            <a:fld id="{93F505E8-13FB-45F6-B495-989CE17E2F3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dirty="0" smtClean="0"/>
              <a:t>WP2</a:t>
            </a:r>
            <a:r>
              <a:rPr lang="sr-Latn-RS" baseline="0" dirty="0" smtClean="0"/>
              <a:t> Development of the curricula has six activities. Two activities were finished this year. Report on comliance requirements with Bologna (activity 2.1) was finished in September 2019. The activity 2.2. Defined goals, competence and learning outcomes finished by November 2019. </a:t>
            </a:r>
          </a:p>
          <a:p>
            <a:r>
              <a:rPr lang="sr-Latn-RS" baseline="0" dirty="0" smtClean="0"/>
              <a:t>The next two activities begin in this year but they end in 2020. </a:t>
            </a:r>
          </a:p>
          <a:p>
            <a:endParaRPr lang="en-US" dirty="0"/>
          </a:p>
        </p:txBody>
      </p:sp>
      <p:sp>
        <p:nvSpPr>
          <p:cNvPr id="4" name="Slide Number Placeholder 3"/>
          <p:cNvSpPr>
            <a:spLocks noGrp="1"/>
          </p:cNvSpPr>
          <p:nvPr>
            <p:ph type="sldNum" sz="quarter" idx="10"/>
          </p:nvPr>
        </p:nvSpPr>
        <p:spPr/>
        <p:txBody>
          <a:bodyPr/>
          <a:lstStyle/>
          <a:p>
            <a:fld id="{93F505E8-13FB-45F6-B495-989CE17E2F3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505E8-13FB-45F6-B495-989CE17E2F3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dirty="0" smtClean="0"/>
              <a:t>The </a:t>
            </a:r>
            <a:r>
              <a:rPr lang="en-US" dirty="0" smtClean="0"/>
              <a:t>implementation of the activities </a:t>
            </a:r>
            <a:r>
              <a:rPr lang="sr-Latn-RS" dirty="0" smtClean="0"/>
              <a:t>of WP</a:t>
            </a:r>
            <a:r>
              <a:rPr lang="en-US" dirty="0" smtClean="0"/>
              <a:t>4 </a:t>
            </a:r>
            <a:r>
              <a:rPr lang="sr-Latn-RS" dirty="0" smtClean="0"/>
              <a:t>was</a:t>
            </a:r>
            <a:r>
              <a:rPr lang="en-US" dirty="0" smtClean="0"/>
              <a:t> delayed due to the approval of the amendment </a:t>
            </a:r>
            <a:r>
              <a:rPr lang="sr-Latn-RS" dirty="0" smtClean="0"/>
              <a:t>for partner replacement. 1st Quality Assurence Committee</a:t>
            </a:r>
            <a:r>
              <a:rPr lang="sr-Latn-RS" baseline="0" dirty="0" smtClean="0"/>
              <a:t> meeting was held </a:t>
            </a:r>
            <a:r>
              <a:rPr lang="en-GB" baseline="0" dirty="0" smtClean="0"/>
              <a:t> on </a:t>
            </a:r>
            <a:r>
              <a:rPr lang="sr-Latn-RS" baseline="0" dirty="0" smtClean="0"/>
              <a:t>October 2 in Reggio Calabria,</a:t>
            </a:r>
            <a:r>
              <a:rPr lang="sr-Latn-RS" dirty="0" smtClean="0"/>
              <a:t> 2nd Quality assurance committee meeting</a:t>
            </a:r>
            <a:r>
              <a:rPr lang="en-GB" dirty="0" smtClean="0"/>
              <a:t> is being</a:t>
            </a:r>
            <a:r>
              <a:rPr lang="sr-Latn-RS" dirty="0" smtClean="0"/>
              <a:t> held today at University in Banja Luka and 3th QAC meeting will be held in mid May in Sarajevo.</a:t>
            </a:r>
            <a:endParaRPr lang="en-US" dirty="0"/>
          </a:p>
        </p:txBody>
      </p:sp>
      <p:sp>
        <p:nvSpPr>
          <p:cNvPr id="4" name="Slide Number Placeholder 3"/>
          <p:cNvSpPr>
            <a:spLocks noGrp="1"/>
          </p:cNvSpPr>
          <p:nvPr>
            <p:ph type="sldNum" sz="quarter" idx="10"/>
          </p:nvPr>
        </p:nvSpPr>
        <p:spPr/>
        <p:txBody>
          <a:bodyPr/>
          <a:lstStyle/>
          <a:p>
            <a:fld id="{D0439E86-9536-4637-B63E-9786F356444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website is maintained every month.</a:t>
            </a:r>
            <a:endParaRPr lang="sr-Latn-RS" dirty="0" smtClean="0"/>
          </a:p>
          <a:p>
            <a:r>
              <a:rPr lang="sr-Latn-RS" baseline="0" dirty="0" smtClean="0"/>
              <a:t>Procurement of promotion material shoud finished as soon as possible. </a:t>
            </a:r>
            <a:endParaRPr lang="en-US" dirty="0"/>
          </a:p>
        </p:txBody>
      </p:sp>
      <p:sp>
        <p:nvSpPr>
          <p:cNvPr id="4" name="Slide Number Placeholder 3"/>
          <p:cNvSpPr>
            <a:spLocks noGrp="1"/>
          </p:cNvSpPr>
          <p:nvPr>
            <p:ph type="sldNum" sz="quarter" idx="10"/>
          </p:nvPr>
        </p:nvSpPr>
        <p:spPr/>
        <p:txBody>
          <a:bodyPr/>
          <a:lstStyle/>
          <a:p>
            <a:fld id="{D0439E86-9536-4637-B63E-9786F356444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dirty="0" smtClean="0"/>
              <a:t>Project management and Steering committee meeting will be held in mid-May. Report of day-to-day coordination</a:t>
            </a:r>
            <a:r>
              <a:rPr lang="sr-Latn-RS" baseline="0" dirty="0" smtClean="0"/>
              <a:t> will be </a:t>
            </a:r>
            <a:r>
              <a:rPr lang="en-US" baseline="0" dirty="0" smtClean="0"/>
              <a:t>submitted</a:t>
            </a:r>
            <a:r>
              <a:rPr lang="sr-Latn-RS" baseline="0" dirty="0" smtClean="0"/>
              <a:t> aslo in mid-May.</a:t>
            </a:r>
            <a:endParaRPr lang="en-US" dirty="0"/>
          </a:p>
        </p:txBody>
      </p:sp>
      <p:sp>
        <p:nvSpPr>
          <p:cNvPr id="4" name="Slide Number Placeholder 3"/>
          <p:cNvSpPr>
            <a:spLocks noGrp="1"/>
          </p:cNvSpPr>
          <p:nvPr>
            <p:ph type="sldNum" sz="quarter" idx="10"/>
          </p:nvPr>
        </p:nvSpPr>
        <p:spPr/>
        <p:txBody>
          <a:bodyPr/>
          <a:lstStyle/>
          <a:p>
            <a:fld id="{D0439E86-9536-4637-B63E-9786F3564443}"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dirty="0" smtClean="0"/>
              <a:t>This </a:t>
            </a:r>
            <a:r>
              <a:rPr lang="sr-Latn-RS" baseline="0" dirty="0" smtClean="0"/>
              <a:t>slide provides the list of the activities that should be done in the next six months. </a:t>
            </a:r>
          </a:p>
          <a:p>
            <a:r>
              <a:rPr lang="sr-Latn-RS" baseline="0" dirty="0" smtClean="0"/>
              <a:t>Quality Assurance Committee meeting, Project management meeting as well as Sterring Committese meeting in plan to occure once innext six months, while Project website created and maintenance and Promotion material created are performing permamnently.</a:t>
            </a:r>
            <a:endParaRPr lang="en-US" dirty="0"/>
          </a:p>
        </p:txBody>
      </p:sp>
      <p:sp>
        <p:nvSpPr>
          <p:cNvPr id="4" name="Slide Number Placeholder 3"/>
          <p:cNvSpPr>
            <a:spLocks noGrp="1"/>
          </p:cNvSpPr>
          <p:nvPr>
            <p:ph type="sldNum" sz="quarter" idx="10"/>
          </p:nvPr>
        </p:nvSpPr>
        <p:spPr/>
        <p:txBody>
          <a:bodyPr/>
          <a:lstStyle/>
          <a:p>
            <a:fld id="{93F505E8-13FB-45F6-B495-989CE17E2F3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establish a new master program, syllabus of subjects and learning materials, it is necessary to hold 1-2 meetings of universities from Serbia and B</a:t>
            </a:r>
            <a:r>
              <a:rPr lang="sr-Latn-RS" dirty="0" smtClean="0"/>
              <a:t>&amp;H.</a:t>
            </a:r>
            <a:endParaRPr lang="en-US" dirty="0"/>
          </a:p>
        </p:txBody>
      </p:sp>
      <p:sp>
        <p:nvSpPr>
          <p:cNvPr id="4" name="Slide Number Placeholder 3"/>
          <p:cNvSpPr>
            <a:spLocks noGrp="1"/>
          </p:cNvSpPr>
          <p:nvPr>
            <p:ph type="sldNum" sz="quarter" idx="10"/>
          </p:nvPr>
        </p:nvSpPr>
        <p:spPr/>
        <p:txBody>
          <a:bodyPr/>
          <a:lstStyle/>
          <a:p>
            <a:fld id="{93F505E8-13FB-45F6-B495-989CE17E2F3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Cyrl-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Cyrl-RS"/>
          </a:p>
        </p:txBody>
      </p:sp>
      <p:sp>
        <p:nvSpPr>
          <p:cNvPr id="4" name="Date Placeholder 3"/>
          <p:cNvSpPr>
            <a:spLocks noGrp="1"/>
          </p:cNvSpPr>
          <p:nvPr>
            <p:ph type="dt" sz="half" idx="10"/>
          </p:nvPr>
        </p:nvSpPr>
        <p:spPr/>
        <p:txBody>
          <a:bodyPr/>
          <a:lstStyle>
            <a:lvl1pPr>
              <a:defRPr/>
            </a:lvl1pPr>
          </a:lstStyle>
          <a:p>
            <a:pPr>
              <a:defRPr/>
            </a:pPr>
            <a:fld id="{C07B983F-279F-41F9-B125-C02790AE9AFC}" type="datetimeFigureOut">
              <a:rPr lang="sr-Cyrl-RS"/>
              <a:pPr>
                <a:defRPr/>
              </a:pPr>
              <a:t>18.11.2019.</a:t>
            </a:fld>
            <a:endParaRPr lang="sr-Cyrl-RS"/>
          </a:p>
        </p:txBody>
      </p:sp>
      <p:sp>
        <p:nvSpPr>
          <p:cNvPr id="5" name="Footer Placeholder 4"/>
          <p:cNvSpPr>
            <a:spLocks noGrp="1"/>
          </p:cNvSpPr>
          <p:nvPr>
            <p:ph type="ftr" sz="quarter" idx="11"/>
          </p:nvPr>
        </p:nvSpPr>
        <p:spPr/>
        <p:txBody>
          <a:bodyPr/>
          <a:lstStyle>
            <a:lvl1pPr>
              <a:defRPr/>
            </a:lvl1pPr>
          </a:lstStyle>
          <a:p>
            <a:pPr>
              <a:defRPr/>
            </a:pPr>
            <a:endParaRPr lang="sr-Cyrl-RS"/>
          </a:p>
        </p:txBody>
      </p:sp>
      <p:sp>
        <p:nvSpPr>
          <p:cNvPr id="6" name="Slide Number Placeholder 5"/>
          <p:cNvSpPr>
            <a:spLocks noGrp="1"/>
          </p:cNvSpPr>
          <p:nvPr>
            <p:ph type="sldNum" sz="quarter" idx="12"/>
          </p:nvPr>
        </p:nvSpPr>
        <p:spPr/>
        <p:txBody>
          <a:bodyPr/>
          <a:lstStyle>
            <a:lvl1pPr>
              <a:defRPr/>
            </a:lvl1pPr>
          </a:lstStyle>
          <a:p>
            <a:fld id="{F29D068D-0C1B-4802-87A0-5D783372718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lvl1pPr>
              <a:defRPr/>
            </a:lvl1pPr>
          </a:lstStyle>
          <a:p>
            <a:pPr>
              <a:defRPr/>
            </a:pPr>
            <a:fld id="{B5DEE36F-5D65-42D3-B200-5D1B2B66C858}" type="datetimeFigureOut">
              <a:rPr lang="sr-Cyrl-RS"/>
              <a:pPr>
                <a:defRPr/>
              </a:pPr>
              <a:t>18.11.2019.</a:t>
            </a:fld>
            <a:endParaRPr lang="sr-Cyrl-RS"/>
          </a:p>
        </p:txBody>
      </p:sp>
      <p:sp>
        <p:nvSpPr>
          <p:cNvPr id="5" name="Footer Placeholder 4"/>
          <p:cNvSpPr>
            <a:spLocks noGrp="1"/>
          </p:cNvSpPr>
          <p:nvPr>
            <p:ph type="ftr" sz="quarter" idx="11"/>
          </p:nvPr>
        </p:nvSpPr>
        <p:spPr/>
        <p:txBody>
          <a:bodyPr/>
          <a:lstStyle>
            <a:lvl1pPr>
              <a:defRPr/>
            </a:lvl1pPr>
          </a:lstStyle>
          <a:p>
            <a:pPr>
              <a:defRPr/>
            </a:pPr>
            <a:endParaRPr lang="sr-Cyrl-RS"/>
          </a:p>
        </p:txBody>
      </p:sp>
      <p:sp>
        <p:nvSpPr>
          <p:cNvPr id="6" name="Slide Number Placeholder 5"/>
          <p:cNvSpPr>
            <a:spLocks noGrp="1"/>
          </p:cNvSpPr>
          <p:nvPr>
            <p:ph type="sldNum" sz="quarter" idx="12"/>
          </p:nvPr>
        </p:nvSpPr>
        <p:spPr/>
        <p:txBody>
          <a:bodyPr/>
          <a:lstStyle>
            <a:lvl1pPr>
              <a:defRPr/>
            </a:lvl1pPr>
          </a:lstStyle>
          <a:p>
            <a:fld id="{926A1373-1DC2-41CF-8326-EB63A2EC91C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Cyrl-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lvl1pPr>
              <a:defRPr/>
            </a:lvl1pPr>
          </a:lstStyle>
          <a:p>
            <a:pPr>
              <a:defRPr/>
            </a:pPr>
            <a:fld id="{85848CBA-42BD-4378-9384-1098D5317E89}" type="datetimeFigureOut">
              <a:rPr lang="sr-Cyrl-RS"/>
              <a:pPr>
                <a:defRPr/>
              </a:pPr>
              <a:t>18.11.2019.</a:t>
            </a:fld>
            <a:endParaRPr lang="sr-Cyrl-RS"/>
          </a:p>
        </p:txBody>
      </p:sp>
      <p:sp>
        <p:nvSpPr>
          <p:cNvPr id="5" name="Footer Placeholder 4"/>
          <p:cNvSpPr>
            <a:spLocks noGrp="1"/>
          </p:cNvSpPr>
          <p:nvPr>
            <p:ph type="ftr" sz="quarter" idx="11"/>
          </p:nvPr>
        </p:nvSpPr>
        <p:spPr/>
        <p:txBody>
          <a:bodyPr/>
          <a:lstStyle>
            <a:lvl1pPr>
              <a:defRPr/>
            </a:lvl1pPr>
          </a:lstStyle>
          <a:p>
            <a:pPr>
              <a:defRPr/>
            </a:pPr>
            <a:endParaRPr lang="sr-Cyrl-RS"/>
          </a:p>
        </p:txBody>
      </p:sp>
      <p:sp>
        <p:nvSpPr>
          <p:cNvPr id="6" name="Slide Number Placeholder 5"/>
          <p:cNvSpPr>
            <a:spLocks noGrp="1"/>
          </p:cNvSpPr>
          <p:nvPr>
            <p:ph type="sldNum" sz="quarter" idx="12"/>
          </p:nvPr>
        </p:nvSpPr>
        <p:spPr/>
        <p:txBody>
          <a:bodyPr/>
          <a:lstStyle>
            <a:lvl1pPr>
              <a:defRPr/>
            </a:lvl1pPr>
          </a:lstStyle>
          <a:p>
            <a:fld id="{9295279B-0A34-41E2-A871-9AFD87360A6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lvl1pPr>
              <a:defRPr/>
            </a:lvl1pPr>
          </a:lstStyle>
          <a:p>
            <a:pPr>
              <a:defRPr/>
            </a:pPr>
            <a:fld id="{AD052F2F-5D71-437A-90DA-39DA058A3239}" type="datetimeFigureOut">
              <a:rPr lang="sr-Cyrl-RS"/>
              <a:pPr>
                <a:defRPr/>
              </a:pPr>
              <a:t>18.11.2019.</a:t>
            </a:fld>
            <a:endParaRPr lang="sr-Cyrl-RS"/>
          </a:p>
        </p:txBody>
      </p:sp>
      <p:sp>
        <p:nvSpPr>
          <p:cNvPr id="5" name="Footer Placeholder 4"/>
          <p:cNvSpPr>
            <a:spLocks noGrp="1"/>
          </p:cNvSpPr>
          <p:nvPr>
            <p:ph type="ftr" sz="quarter" idx="11"/>
          </p:nvPr>
        </p:nvSpPr>
        <p:spPr/>
        <p:txBody>
          <a:bodyPr/>
          <a:lstStyle>
            <a:lvl1pPr>
              <a:defRPr/>
            </a:lvl1pPr>
          </a:lstStyle>
          <a:p>
            <a:pPr>
              <a:defRPr/>
            </a:pPr>
            <a:endParaRPr lang="sr-Cyrl-RS"/>
          </a:p>
        </p:txBody>
      </p:sp>
      <p:sp>
        <p:nvSpPr>
          <p:cNvPr id="6" name="Slide Number Placeholder 5"/>
          <p:cNvSpPr>
            <a:spLocks noGrp="1"/>
          </p:cNvSpPr>
          <p:nvPr>
            <p:ph type="sldNum" sz="quarter" idx="12"/>
          </p:nvPr>
        </p:nvSpPr>
        <p:spPr/>
        <p:txBody>
          <a:bodyPr/>
          <a:lstStyle>
            <a:lvl1pPr>
              <a:defRPr/>
            </a:lvl1pPr>
          </a:lstStyle>
          <a:p>
            <a:fld id="{BF4EA45D-9EA7-44AF-AA4E-11BB48A295C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Cyrl-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C7EF97-8360-4200-A1BA-027DEF9CEF2C}" type="datetimeFigureOut">
              <a:rPr lang="sr-Cyrl-RS"/>
              <a:pPr>
                <a:defRPr/>
              </a:pPr>
              <a:t>18.11.2019.</a:t>
            </a:fld>
            <a:endParaRPr lang="sr-Cyrl-RS"/>
          </a:p>
        </p:txBody>
      </p:sp>
      <p:sp>
        <p:nvSpPr>
          <p:cNvPr id="5" name="Footer Placeholder 4"/>
          <p:cNvSpPr>
            <a:spLocks noGrp="1"/>
          </p:cNvSpPr>
          <p:nvPr>
            <p:ph type="ftr" sz="quarter" idx="11"/>
          </p:nvPr>
        </p:nvSpPr>
        <p:spPr/>
        <p:txBody>
          <a:bodyPr/>
          <a:lstStyle>
            <a:lvl1pPr>
              <a:defRPr/>
            </a:lvl1pPr>
          </a:lstStyle>
          <a:p>
            <a:pPr>
              <a:defRPr/>
            </a:pPr>
            <a:endParaRPr lang="sr-Cyrl-RS"/>
          </a:p>
        </p:txBody>
      </p:sp>
      <p:sp>
        <p:nvSpPr>
          <p:cNvPr id="6" name="Slide Number Placeholder 5"/>
          <p:cNvSpPr>
            <a:spLocks noGrp="1"/>
          </p:cNvSpPr>
          <p:nvPr>
            <p:ph type="sldNum" sz="quarter" idx="12"/>
          </p:nvPr>
        </p:nvSpPr>
        <p:spPr/>
        <p:txBody>
          <a:bodyPr/>
          <a:lstStyle>
            <a:lvl1pPr>
              <a:defRPr/>
            </a:lvl1pPr>
          </a:lstStyle>
          <a:p>
            <a:fld id="{166DEE51-D088-4BA8-84EA-670317C4E2C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5" name="Date Placeholder 3"/>
          <p:cNvSpPr>
            <a:spLocks noGrp="1"/>
          </p:cNvSpPr>
          <p:nvPr>
            <p:ph type="dt" sz="half" idx="10"/>
          </p:nvPr>
        </p:nvSpPr>
        <p:spPr/>
        <p:txBody>
          <a:bodyPr/>
          <a:lstStyle>
            <a:lvl1pPr>
              <a:defRPr/>
            </a:lvl1pPr>
          </a:lstStyle>
          <a:p>
            <a:pPr>
              <a:defRPr/>
            </a:pPr>
            <a:fld id="{9F70A8AF-B436-48E8-838B-358A42A91963}" type="datetimeFigureOut">
              <a:rPr lang="sr-Cyrl-RS"/>
              <a:pPr>
                <a:defRPr/>
              </a:pPr>
              <a:t>18.11.2019.</a:t>
            </a:fld>
            <a:endParaRPr lang="sr-Cyrl-RS"/>
          </a:p>
        </p:txBody>
      </p:sp>
      <p:sp>
        <p:nvSpPr>
          <p:cNvPr id="6" name="Footer Placeholder 4"/>
          <p:cNvSpPr>
            <a:spLocks noGrp="1"/>
          </p:cNvSpPr>
          <p:nvPr>
            <p:ph type="ftr" sz="quarter" idx="11"/>
          </p:nvPr>
        </p:nvSpPr>
        <p:spPr/>
        <p:txBody>
          <a:bodyPr/>
          <a:lstStyle>
            <a:lvl1pPr>
              <a:defRPr/>
            </a:lvl1pPr>
          </a:lstStyle>
          <a:p>
            <a:pPr>
              <a:defRPr/>
            </a:pPr>
            <a:endParaRPr lang="sr-Cyrl-RS"/>
          </a:p>
        </p:txBody>
      </p:sp>
      <p:sp>
        <p:nvSpPr>
          <p:cNvPr id="7" name="Slide Number Placeholder 5"/>
          <p:cNvSpPr>
            <a:spLocks noGrp="1"/>
          </p:cNvSpPr>
          <p:nvPr>
            <p:ph type="sldNum" sz="quarter" idx="12"/>
          </p:nvPr>
        </p:nvSpPr>
        <p:spPr/>
        <p:txBody>
          <a:bodyPr/>
          <a:lstStyle>
            <a:lvl1pPr>
              <a:defRPr/>
            </a:lvl1pPr>
          </a:lstStyle>
          <a:p>
            <a:fld id="{17F1C2B1-1993-41FB-AE9F-13B35087CBC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Cyrl-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7" name="Date Placeholder 3"/>
          <p:cNvSpPr>
            <a:spLocks noGrp="1"/>
          </p:cNvSpPr>
          <p:nvPr>
            <p:ph type="dt" sz="half" idx="10"/>
          </p:nvPr>
        </p:nvSpPr>
        <p:spPr/>
        <p:txBody>
          <a:bodyPr/>
          <a:lstStyle>
            <a:lvl1pPr>
              <a:defRPr/>
            </a:lvl1pPr>
          </a:lstStyle>
          <a:p>
            <a:pPr>
              <a:defRPr/>
            </a:pPr>
            <a:fld id="{1C222FFF-3D9C-480D-877A-893A14E552ED}" type="datetimeFigureOut">
              <a:rPr lang="sr-Cyrl-RS"/>
              <a:pPr>
                <a:defRPr/>
              </a:pPr>
              <a:t>18.11.2019.</a:t>
            </a:fld>
            <a:endParaRPr lang="sr-Cyrl-RS"/>
          </a:p>
        </p:txBody>
      </p:sp>
      <p:sp>
        <p:nvSpPr>
          <p:cNvPr id="8" name="Footer Placeholder 4"/>
          <p:cNvSpPr>
            <a:spLocks noGrp="1"/>
          </p:cNvSpPr>
          <p:nvPr>
            <p:ph type="ftr" sz="quarter" idx="11"/>
          </p:nvPr>
        </p:nvSpPr>
        <p:spPr/>
        <p:txBody>
          <a:bodyPr/>
          <a:lstStyle>
            <a:lvl1pPr>
              <a:defRPr/>
            </a:lvl1pPr>
          </a:lstStyle>
          <a:p>
            <a:pPr>
              <a:defRPr/>
            </a:pPr>
            <a:endParaRPr lang="sr-Cyrl-RS"/>
          </a:p>
        </p:txBody>
      </p:sp>
      <p:sp>
        <p:nvSpPr>
          <p:cNvPr id="9" name="Slide Number Placeholder 5"/>
          <p:cNvSpPr>
            <a:spLocks noGrp="1"/>
          </p:cNvSpPr>
          <p:nvPr>
            <p:ph type="sldNum" sz="quarter" idx="12"/>
          </p:nvPr>
        </p:nvSpPr>
        <p:spPr/>
        <p:txBody>
          <a:bodyPr/>
          <a:lstStyle>
            <a:lvl1pPr>
              <a:defRPr/>
            </a:lvl1pPr>
          </a:lstStyle>
          <a:p>
            <a:fld id="{5FC003B8-D2F0-41F1-B3B3-76FF180349B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Date Placeholder 3"/>
          <p:cNvSpPr>
            <a:spLocks noGrp="1"/>
          </p:cNvSpPr>
          <p:nvPr>
            <p:ph type="dt" sz="half" idx="10"/>
          </p:nvPr>
        </p:nvSpPr>
        <p:spPr/>
        <p:txBody>
          <a:bodyPr/>
          <a:lstStyle>
            <a:lvl1pPr>
              <a:defRPr/>
            </a:lvl1pPr>
          </a:lstStyle>
          <a:p>
            <a:pPr>
              <a:defRPr/>
            </a:pPr>
            <a:fld id="{FCE324E1-D863-4C41-8BF9-DF92D065A589}" type="datetimeFigureOut">
              <a:rPr lang="sr-Cyrl-RS"/>
              <a:pPr>
                <a:defRPr/>
              </a:pPr>
              <a:t>18.11.2019.</a:t>
            </a:fld>
            <a:endParaRPr lang="sr-Cyrl-RS"/>
          </a:p>
        </p:txBody>
      </p:sp>
      <p:sp>
        <p:nvSpPr>
          <p:cNvPr id="4" name="Footer Placeholder 4"/>
          <p:cNvSpPr>
            <a:spLocks noGrp="1"/>
          </p:cNvSpPr>
          <p:nvPr>
            <p:ph type="ftr" sz="quarter" idx="11"/>
          </p:nvPr>
        </p:nvSpPr>
        <p:spPr/>
        <p:txBody>
          <a:bodyPr/>
          <a:lstStyle>
            <a:lvl1pPr>
              <a:defRPr/>
            </a:lvl1pPr>
          </a:lstStyle>
          <a:p>
            <a:pPr>
              <a:defRPr/>
            </a:pPr>
            <a:endParaRPr lang="sr-Cyrl-RS"/>
          </a:p>
        </p:txBody>
      </p:sp>
      <p:sp>
        <p:nvSpPr>
          <p:cNvPr id="5" name="Slide Number Placeholder 5"/>
          <p:cNvSpPr>
            <a:spLocks noGrp="1"/>
          </p:cNvSpPr>
          <p:nvPr>
            <p:ph type="sldNum" sz="quarter" idx="12"/>
          </p:nvPr>
        </p:nvSpPr>
        <p:spPr/>
        <p:txBody>
          <a:bodyPr/>
          <a:lstStyle>
            <a:lvl1pPr>
              <a:defRPr/>
            </a:lvl1pPr>
          </a:lstStyle>
          <a:p>
            <a:fld id="{D4D7082D-A97C-4701-B534-FA3EEDE6B3C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B109EA-4F54-4A3E-8E04-980FB92759B5}" type="datetimeFigureOut">
              <a:rPr lang="sr-Cyrl-RS"/>
              <a:pPr>
                <a:defRPr/>
              </a:pPr>
              <a:t>18.11.2019.</a:t>
            </a:fld>
            <a:endParaRPr lang="sr-Cyrl-RS"/>
          </a:p>
        </p:txBody>
      </p:sp>
      <p:sp>
        <p:nvSpPr>
          <p:cNvPr id="3" name="Footer Placeholder 4"/>
          <p:cNvSpPr>
            <a:spLocks noGrp="1"/>
          </p:cNvSpPr>
          <p:nvPr>
            <p:ph type="ftr" sz="quarter" idx="11"/>
          </p:nvPr>
        </p:nvSpPr>
        <p:spPr/>
        <p:txBody>
          <a:bodyPr/>
          <a:lstStyle>
            <a:lvl1pPr>
              <a:defRPr/>
            </a:lvl1pPr>
          </a:lstStyle>
          <a:p>
            <a:pPr>
              <a:defRPr/>
            </a:pPr>
            <a:endParaRPr lang="sr-Cyrl-RS"/>
          </a:p>
        </p:txBody>
      </p:sp>
      <p:sp>
        <p:nvSpPr>
          <p:cNvPr id="4" name="Slide Number Placeholder 5"/>
          <p:cNvSpPr>
            <a:spLocks noGrp="1"/>
          </p:cNvSpPr>
          <p:nvPr>
            <p:ph type="sldNum" sz="quarter" idx="12"/>
          </p:nvPr>
        </p:nvSpPr>
        <p:spPr/>
        <p:txBody>
          <a:bodyPr/>
          <a:lstStyle>
            <a:lvl1pPr>
              <a:defRPr/>
            </a:lvl1pPr>
          </a:lstStyle>
          <a:p>
            <a:fld id="{50E2FD49-2145-4297-A414-A3B5F0135DD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Cyrl-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36C295-394F-4330-91BB-CA5EB3CB4D9A}" type="datetimeFigureOut">
              <a:rPr lang="sr-Cyrl-RS"/>
              <a:pPr>
                <a:defRPr/>
              </a:pPr>
              <a:t>18.11.2019.</a:t>
            </a:fld>
            <a:endParaRPr lang="sr-Cyrl-RS"/>
          </a:p>
        </p:txBody>
      </p:sp>
      <p:sp>
        <p:nvSpPr>
          <p:cNvPr id="6" name="Footer Placeholder 4"/>
          <p:cNvSpPr>
            <a:spLocks noGrp="1"/>
          </p:cNvSpPr>
          <p:nvPr>
            <p:ph type="ftr" sz="quarter" idx="11"/>
          </p:nvPr>
        </p:nvSpPr>
        <p:spPr/>
        <p:txBody>
          <a:bodyPr/>
          <a:lstStyle>
            <a:lvl1pPr>
              <a:defRPr/>
            </a:lvl1pPr>
          </a:lstStyle>
          <a:p>
            <a:pPr>
              <a:defRPr/>
            </a:pPr>
            <a:endParaRPr lang="sr-Cyrl-RS"/>
          </a:p>
        </p:txBody>
      </p:sp>
      <p:sp>
        <p:nvSpPr>
          <p:cNvPr id="7" name="Slide Number Placeholder 5"/>
          <p:cNvSpPr>
            <a:spLocks noGrp="1"/>
          </p:cNvSpPr>
          <p:nvPr>
            <p:ph type="sldNum" sz="quarter" idx="12"/>
          </p:nvPr>
        </p:nvSpPr>
        <p:spPr/>
        <p:txBody>
          <a:bodyPr/>
          <a:lstStyle>
            <a:lvl1pPr>
              <a:defRPr/>
            </a:lvl1pPr>
          </a:lstStyle>
          <a:p>
            <a:fld id="{2BFCEAF3-DA44-48B4-8D11-22C0EBB826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Cyrl-R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Cyrl-R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649E31-BC4B-4A3A-B3C4-8B8C625F0490}" type="datetimeFigureOut">
              <a:rPr lang="sr-Cyrl-RS"/>
              <a:pPr>
                <a:defRPr/>
              </a:pPr>
              <a:t>18.11.2019.</a:t>
            </a:fld>
            <a:endParaRPr lang="sr-Cyrl-RS"/>
          </a:p>
        </p:txBody>
      </p:sp>
      <p:sp>
        <p:nvSpPr>
          <p:cNvPr id="6" name="Footer Placeholder 4"/>
          <p:cNvSpPr>
            <a:spLocks noGrp="1"/>
          </p:cNvSpPr>
          <p:nvPr>
            <p:ph type="ftr" sz="quarter" idx="11"/>
          </p:nvPr>
        </p:nvSpPr>
        <p:spPr/>
        <p:txBody>
          <a:bodyPr/>
          <a:lstStyle>
            <a:lvl1pPr>
              <a:defRPr/>
            </a:lvl1pPr>
          </a:lstStyle>
          <a:p>
            <a:pPr>
              <a:defRPr/>
            </a:pPr>
            <a:endParaRPr lang="sr-Cyrl-RS"/>
          </a:p>
        </p:txBody>
      </p:sp>
      <p:sp>
        <p:nvSpPr>
          <p:cNvPr id="7" name="Slide Number Placeholder 5"/>
          <p:cNvSpPr>
            <a:spLocks noGrp="1"/>
          </p:cNvSpPr>
          <p:nvPr>
            <p:ph type="sldNum" sz="quarter" idx="12"/>
          </p:nvPr>
        </p:nvSpPr>
        <p:spPr/>
        <p:txBody>
          <a:bodyPr/>
          <a:lstStyle>
            <a:lvl1pPr>
              <a:defRPr/>
            </a:lvl1pPr>
          </a:lstStyle>
          <a:p>
            <a:fld id="{36100EF7-91C5-40F8-95E4-A9BCE08D057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29BA2D3-7BA7-4E8A-9F7E-06D49E2476AC}" type="datetimeFigureOut">
              <a:rPr lang="sr-Cyrl-RS"/>
              <a:pPr>
                <a:defRPr/>
              </a:pPr>
              <a:t>18.11.2019.</a:t>
            </a:fld>
            <a:endParaRPr lang="sr-Cyrl-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sr-Cyrl-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61E3E71A-7840-465A-84F5-AF76C3EDBE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ndara" panose="020E0502030303020204" pitchFamily="34" charset="0"/>
        </a:defRPr>
      </a:lvl2pPr>
      <a:lvl3pPr algn="l" rtl="0" eaLnBrk="0" fontAlgn="base" hangingPunct="0">
        <a:lnSpc>
          <a:spcPct val="90000"/>
        </a:lnSpc>
        <a:spcBef>
          <a:spcPct val="0"/>
        </a:spcBef>
        <a:spcAft>
          <a:spcPct val="0"/>
        </a:spcAft>
        <a:defRPr sz="4400">
          <a:solidFill>
            <a:schemeClr val="tx1"/>
          </a:solidFill>
          <a:latin typeface="Candara" panose="020E0502030303020204" pitchFamily="34" charset="0"/>
        </a:defRPr>
      </a:lvl3pPr>
      <a:lvl4pPr algn="l" rtl="0" eaLnBrk="0" fontAlgn="base" hangingPunct="0">
        <a:lnSpc>
          <a:spcPct val="90000"/>
        </a:lnSpc>
        <a:spcBef>
          <a:spcPct val="0"/>
        </a:spcBef>
        <a:spcAft>
          <a:spcPct val="0"/>
        </a:spcAft>
        <a:defRPr sz="4400">
          <a:solidFill>
            <a:schemeClr val="tx1"/>
          </a:solidFill>
          <a:latin typeface="Candara" panose="020E0502030303020204" pitchFamily="34" charset="0"/>
        </a:defRPr>
      </a:lvl4pPr>
      <a:lvl5pPr algn="l" rtl="0" eaLnBrk="0" fontAlgn="base" hangingPunct="0">
        <a:lnSpc>
          <a:spcPct val="90000"/>
        </a:lnSpc>
        <a:spcBef>
          <a:spcPct val="0"/>
        </a:spcBef>
        <a:spcAft>
          <a:spcPct val="0"/>
        </a:spcAft>
        <a:defRPr sz="4400">
          <a:solidFill>
            <a:schemeClr val="tx1"/>
          </a:solidFill>
          <a:latin typeface="Candara" panose="020E0502030303020204" pitchFamily="34" charset="0"/>
        </a:defRPr>
      </a:lvl5pPr>
      <a:lvl6pPr marL="457200" algn="l" rtl="0" fontAlgn="base">
        <a:lnSpc>
          <a:spcPct val="90000"/>
        </a:lnSpc>
        <a:spcBef>
          <a:spcPct val="0"/>
        </a:spcBef>
        <a:spcAft>
          <a:spcPct val="0"/>
        </a:spcAft>
        <a:defRPr sz="4400">
          <a:solidFill>
            <a:schemeClr val="tx1"/>
          </a:solidFill>
          <a:latin typeface="Candara" panose="020E0502030303020204" pitchFamily="34" charset="0"/>
        </a:defRPr>
      </a:lvl6pPr>
      <a:lvl7pPr marL="914400" algn="l" rtl="0" fontAlgn="base">
        <a:lnSpc>
          <a:spcPct val="90000"/>
        </a:lnSpc>
        <a:spcBef>
          <a:spcPct val="0"/>
        </a:spcBef>
        <a:spcAft>
          <a:spcPct val="0"/>
        </a:spcAft>
        <a:defRPr sz="4400">
          <a:solidFill>
            <a:schemeClr val="tx1"/>
          </a:solidFill>
          <a:latin typeface="Candara" panose="020E0502030303020204" pitchFamily="34" charset="0"/>
        </a:defRPr>
      </a:lvl7pPr>
      <a:lvl8pPr marL="1371600" algn="l" rtl="0" fontAlgn="base">
        <a:lnSpc>
          <a:spcPct val="90000"/>
        </a:lnSpc>
        <a:spcBef>
          <a:spcPct val="0"/>
        </a:spcBef>
        <a:spcAft>
          <a:spcPct val="0"/>
        </a:spcAft>
        <a:defRPr sz="4400">
          <a:solidFill>
            <a:schemeClr val="tx1"/>
          </a:solidFill>
          <a:latin typeface="Candara" panose="020E0502030303020204" pitchFamily="34" charset="0"/>
        </a:defRPr>
      </a:lvl8pPr>
      <a:lvl9pPr marL="1828800" algn="l" rtl="0" fontAlgn="base">
        <a:lnSpc>
          <a:spcPct val="90000"/>
        </a:lnSpc>
        <a:spcBef>
          <a:spcPct val="0"/>
        </a:spcBef>
        <a:spcAft>
          <a:spcPct val="0"/>
        </a:spcAft>
        <a:defRPr sz="4400">
          <a:solidFill>
            <a:schemeClr val="tx1"/>
          </a:solidFill>
          <a:latin typeface="Candara" panose="020E050203030302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617324" y="1596473"/>
            <a:ext cx="9144000" cy="1126849"/>
          </a:xfrm>
        </p:spPr>
        <p:txBody>
          <a:bodyPr/>
          <a:lstStyle/>
          <a:p>
            <a:r>
              <a:rPr lang="en-US" sz="2800" b="1" dirty="0" smtClean="0"/>
              <a:t>Soil Erosion and Torrential Flood  Prevention: Curriculum Development at the Universities of Western Balkan Countries</a:t>
            </a:r>
            <a:endParaRPr lang="en-US" sz="2800" dirty="0" smtClean="0"/>
          </a:p>
        </p:txBody>
      </p:sp>
      <p:sp>
        <p:nvSpPr>
          <p:cNvPr id="3075" name="Subtitle 2"/>
          <p:cNvSpPr>
            <a:spLocks noGrp="1"/>
          </p:cNvSpPr>
          <p:nvPr>
            <p:ph type="subTitle" idx="1"/>
          </p:nvPr>
        </p:nvSpPr>
        <p:spPr>
          <a:xfrm>
            <a:off x="1571502" y="3216662"/>
            <a:ext cx="9144000" cy="1752903"/>
          </a:xfrm>
        </p:spPr>
        <p:txBody>
          <a:bodyPr/>
          <a:lstStyle/>
          <a:p>
            <a:pPr>
              <a:spcBef>
                <a:spcPts val="600"/>
              </a:spcBef>
            </a:pPr>
            <a:r>
              <a:rPr lang="en-US" sz="3200" b="1" dirty="0" smtClean="0">
                <a:solidFill>
                  <a:srgbClr val="4C7430"/>
                </a:solidFill>
              </a:rPr>
              <a:t>Action plan for the </a:t>
            </a:r>
            <a:r>
              <a:rPr lang="sr-Latn-RS" sz="3200" b="1" dirty="0" smtClean="0">
                <a:solidFill>
                  <a:srgbClr val="4C7430"/>
                </a:solidFill>
              </a:rPr>
              <a:t>next </a:t>
            </a:r>
            <a:r>
              <a:rPr lang="en-US" sz="3200" b="1" dirty="0" smtClean="0">
                <a:solidFill>
                  <a:srgbClr val="4C7430"/>
                </a:solidFill>
              </a:rPr>
              <a:t>six months</a:t>
            </a:r>
            <a:endParaRPr lang="sr-Latn-RS" sz="3200" b="1" dirty="0" smtClean="0">
              <a:solidFill>
                <a:srgbClr val="4C7430"/>
              </a:solidFill>
            </a:endParaRPr>
          </a:p>
          <a:p>
            <a:pPr>
              <a:spcBef>
                <a:spcPts val="600"/>
              </a:spcBef>
            </a:pPr>
            <a:r>
              <a:rPr lang="sr-Latn-RS" b="1" dirty="0" smtClean="0">
                <a:solidFill>
                  <a:srgbClr val="4C7430"/>
                </a:solidFill>
              </a:rPr>
              <a:t>(November 15th, 2019 – May 15th, 2020) </a:t>
            </a:r>
          </a:p>
          <a:p>
            <a:pPr>
              <a:spcBef>
                <a:spcPts val="600"/>
              </a:spcBef>
            </a:pPr>
            <a:endParaRPr lang="sr-Latn-RS" b="1" dirty="0" smtClean="0">
              <a:solidFill>
                <a:srgbClr val="4C7430"/>
              </a:solidFill>
            </a:endParaRPr>
          </a:p>
          <a:p>
            <a:pPr>
              <a:spcBef>
                <a:spcPts val="600"/>
              </a:spcBef>
            </a:pPr>
            <a:r>
              <a:rPr lang="sr-Latn-RS" b="1" dirty="0" smtClean="0">
                <a:solidFill>
                  <a:srgbClr val="4C7430"/>
                </a:solidFill>
              </a:rPr>
              <a:t>Project coordinator: University of Belgrade  </a:t>
            </a:r>
            <a:endParaRPr lang="en-US" b="1" dirty="0" smtClean="0">
              <a:solidFill>
                <a:srgbClr val="4C7430"/>
              </a:solidFill>
            </a:endParaRPr>
          </a:p>
          <a:p>
            <a:pPr>
              <a:spcBef>
                <a:spcPts val="600"/>
              </a:spcBef>
            </a:pPr>
            <a:endParaRPr lang="en-US" sz="3200" b="1" dirty="0" smtClean="0">
              <a:solidFill>
                <a:srgbClr val="4C743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7611" y="570017"/>
            <a:ext cx="5320146" cy="795646"/>
          </a:xfrm>
        </p:spPr>
        <p:txBody>
          <a:bodyPr/>
          <a:lstStyle/>
          <a:p>
            <a:pPr algn="ctr"/>
            <a:r>
              <a:rPr lang="sr-Latn-RS" sz="3200" b="1" dirty="0" smtClean="0"/>
              <a:t>Events</a:t>
            </a:r>
            <a:endParaRPr lang="en-US" sz="3200" b="1" dirty="0"/>
          </a:p>
        </p:txBody>
      </p:sp>
      <p:sp>
        <p:nvSpPr>
          <p:cNvPr id="3" name="Content Placeholder 2"/>
          <p:cNvSpPr>
            <a:spLocks noGrp="1"/>
          </p:cNvSpPr>
          <p:nvPr>
            <p:ph idx="1"/>
          </p:nvPr>
        </p:nvSpPr>
        <p:spPr>
          <a:xfrm>
            <a:off x="1087821" y="1433738"/>
            <a:ext cx="10531365" cy="4575177"/>
          </a:xfrm>
        </p:spPr>
        <p:txBody>
          <a:bodyPr/>
          <a:lstStyle/>
          <a:p>
            <a:pPr>
              <a:spcBef>
                <a:spcPts val="0"/>
              </a:spcBef>
              <a:buNone/>
            </a:pPr>
            <a:r>
              <a:rPr lang="sr-Latn-RS" sz="2400" b="1" dirty="0" smtClean="0"/>
              <a:t>2.5 </a:t>
            </a:r>
            <a:r>
              <a:rPr lang="en-GB" sz="2400" b="1" dirty="0" smtClean="0"/>
              <a:t>Study visits EU university and analysis best practices</a:t>
            </a:r>
            <a:endParaRPr lang="sr-Latn-RS" sz="2400" b="1" dirty="0" smtClean="0"/>
          </a:p>
          <a:p>
            <a:pPr>
              <a:spcBef>
                <a:spcPts val="0"/>
              </a:spcBef>
              <a:buNone/>
            </a:pPr>
            <a:r>
              <a:rPr lang="en-US" sz="2000" dirty="0" smtClean="0"/>
              <a:t>F</a:t>
            </a:r>
            <a:r>
              <a:rPr lang="sr-Latn-RS" sz="2000" dirty="0" smtClean="0"/>
              <a:t>rom project Aplication form “..</a:t>
            </a:r>
            <a:r>
              <a:rPr lang="en-GB" sz="2000" dirty="0" smtClean="0"/>
              <a:t> study stays with teachers and students from Serbian and Bosnian-Herzegovinian universities at EU countries’ and Macedonia’s universities</a:t>
            </a:r>
            <a:r>
              <a:rPr lang="sr-Latn-RS" sz="2000" dirty="0" smtClean="0"/>
              <a:t>...</a:t>
            </a:r>
            <a:r>
              <a:rPr lang="en-GB" sz="2000" dirty="0" smtClean="0"/>
              <a:t> The goal </a:t>
            </a:r>
            <a:r>
              <a:rPr lang="sr-Latn-RS" sz="2000" dirty="0" smtClean="0"/>
              <a:t>... </a:t>
            </a:r>
            <a:r>
              <a:rPr lang="en-GB" sz="2000" dirty="0" smtClean="0"/>
              <a:t>is obtaining a perception of the teaching process at the universities (methodologies, pieces of equipment etc.) and the adoption of good practices in those countries.</a:t>
            </a:r>
            <a:r>
              <a:rPr lang="sr-Latn-RS" sz="2000" dirty="0" smtClean="0"/>
              <a:t>”</a:t>
            </a:r>
          </a:p>
          <a:p>
            <a:pPr>
              <a:spcBef>
                <a:spcPts val="0"/>
              </a:spcBef>
              <a:buNone/>
            </a:pPr>
            <a:r>
              <a:rPr lang="sr-Latn-RS" sz="2000" dirty="0" smtClean="0"/>
              <a:t>Proposal:</a:t>
            </a:r>
          </a:p>
          <a:p>
            <a:pPr>
              <a:spcBef>
                <a:spcPts val="0"/>
              </a:spcBef>
            </a:pPr>
            <a:r>
              <a:rPr lang="sr-Latn-RS" sz="2000" dirty="0" smtClean="0"/>
              <a:t>Study visit at the University in Bulgaria– mid-April, </a:t>
            </a:r>
            <a:r>
              <a:rPr lang="sr-Latn-RS" sz="2000" dirty="0" smtClean="0"/>
              <a:t>2020 (13-14 April 2020)</a:t>
            </a:r>
            <a:endParaRPr lang="sr-Latn-RS" sz="2000" dirty="0" smtClean="0"/>
          </a:p>
          <a:p>
            <a:pPr>
              <a:spcBef>
                <a:spcPts val="0"/>
              </a:spcBef>
            </a:pPr>
            <a:r>
              <a:rPr lang="sr-Latn-RS" sz="2000" dirty="0" smtClean="0"/>
              <a:t>Study visit at the University in Italy – end June or beginning of July </a:t>
            </a:r>
            <a:r>
              <a:rPr lang="sr-Latn-RS" sz="2000" dirty="0" smtClean="0"/>
              <a:t>2020 (29 June  to 1st July or 6-8 July 2020)</a:t>
            </a:r>
            <a:endParaRPr lang="sr-Latn-RS" sz="2000" dirty="0" smtClean="0"/>
          </a:p>
          <a:p>
            <a:pPr>
              <a:spcBef>
                <a:spcPts val="0"/>
              </a:spcBef>
            </a:pPr>
            <a:r>
              <a:rPr lang="sr-Latn-RS" sz="2000" dirty="0" smtClean="0"/>
              <a:t>Study visit at the BOKU in Austria –September </a:t>
            </a:r>
            <a:r>
              <a:rPr lang="sr-Latn-RS" sz="2000" dirty="0" smtClean="0"/>
              <a:t>2020 (28-30 September 2020 or 5-7 October 2020)</a:t>
            </a:r>
            <a:endParaRPr lang="sr-Latn-RS" sz="2000" dirty="0" smtClean="0"/>
          </a:p>
          <a:p>
            <a:pPr>
              <a:spcBef>
                <a:spcPts val="0"/>
              </a:spcBef>
            </a:pPr>
            <a:endParaRPr lang="sr-Latn-RS" sz="2000" dirty="0" smtClean="0"/>
          </a:p>
          <a:p>
            <a:pPr>
              <a:spcBef>
                <a:spcPts val="0"/>
              </a:spcBef>
              <a:buNone/>
            </a:pPr>
            <a:r>
              <a:rPr lang="sr-Latn-RS" sz="2200" b="1" dirty="0" smtClean="0"/>
              <a:t>Consultative </a:t>
            </a:r>
            <a:r>
              <a:rPr lang="en-US" sz="2200" b="1" dirty="0" smtClean="0"/>
              <a:t>meetings of universities from</a:t>
            </a:r>
            <a:r>
              <a:rPr lang="sr-Latn-RS" sz="2200" b="1" dirty="0" smtClean="0"/>
              <a:t> B&amp;H and Serbia </a:t>
            </a:r>
            <a:r>
              <a:rPr lang="sr-Latn-RS" sz="2200" dirty="0" smtClean="0"/>
              <a:t>(UB, UNS, UNI, UBL, UNSA)</a:t>
            </a:r>
          </a:p>
          <a:p>
            <a:pPr>
              <a:spcBef>
                <a:spcPts val="0"/>
              </a:spcBef>
              <a:buNone/>
            </a:pPr>
            <a:r>
              <a:rPr lang="sr-Latn-RS" sz="2000" dirty="0" smtClean="0"/>
              <a:t>Proposal</a:t>
            </a:r>
          </a:p>
          <a:p>
            <a:pPr>
              <a:spcBef>
                <a:spcPts val="0"/>
              </a:spcBef>
            </a:pPr>
            <a:r>
              <a:rPr lang="sr-Latn-RS" sz="2000" dirty="0" smtClean="0"/>
              <a:t>University of Belgrade – end Januar 2020 </a:t>
            </a:r>
            <a:r>
              <a:rPr lang="sr-Latn-RS" sz="2000" dirty="0" smtClean="0"/>
              <a:t>(24 Januar 2020) and/or</a:t>
            </a:r>
            <a:endParaRPr lang="sr-Latn-RS" sz="2000" dirty="0" smtClean="0"/>
          </a:p>
          <a:p>
            <a:pPr>
              <a:spcBef>
                <a:spcPts val="0"/>
              </a:spcBef>
            </a:pPr>
            <a:r>
              <a:rPr lang="sr-Latn-RS" sz="2000" dirty="0" smtClean="0"/>
              <a:t>University of Novi Sad – mid </a:t>
            </a:r>
            <a:r>
              <a:rPr lang="sr-Latn-RS" sz="2000" smtClean="0"/>
              <a:t>March </a:t>
            </a:r>
            <a:r>
              <a:rPr lang="sr-Latn-RS" sz="2000" smtClean="0"/>
              <a:t>2020 (12 March 2020)</a:t>
            </a:r>
            <a:endParaRPr lang="sr-Latn-RS" sz="2000" dirty="0" smtClean="0"/>
          </a:p>
          <a:p>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432156" y="451263"/>
            <a:ext cx="4248706" cy="581891"/>
          </a:xfrm>
        </p:spPr>
        <p:txBody>
          <a:bodyPr/>
          <a:lstStyle/>
          <a:p>
            <a:r>
              <a:rPr lang="en-GB" sz="2200" b="1" dirty="0" smtClean="0"/>
              <a:t>WORKPLAN for project year </a:t>
            </a:r>
            <a:r>
              <a:rPr lang="sr-Latn-RS" sz="2200" b="1" dirty="0" smtClean="0"/>
              <a:t>2</a:t>
            </a:r>
            <a:endParaRPr lang="en-US" sz="2200" dirty="0" smtClean="0"/>
          </a:p>
        </p:txBody>
      </p:sp>
      <p:graphicFrame>
        <p:nvGraphicFramePr>
          <p:cNvPr id="6" name="Table 5"/>
          <p:cNvGraphicFramePr>
            <a:graphicFrameLocks noGrp="1"/>
          </p:cNvGraphicFramePr>
          <p:nvPr/>
        </p:nvGraphicFramePr>
        <p:xfrm>
          <a:off x="1874345" y="1218990"/>
          <a:ext cx="8127999" cy="4992624"/>
        </p:xfrm>
        <a:graphic>
          <a:graphicData uri="http://schemas.openxmlformats.org/drawingml/2006/table">
            <a:tbl>
              <a:tblPr/>
              <a:tblGrid>
                <a:gridCol w="460935">
                  <a:extLst>
                    <a:ext uri="{9D8B030D-6E8A-4147-A177-3AD203B41FA5}">
                      <a16:colId xmlns="" xmlns:a16="http://schemas.microsoft.com/office/drawing/2014/main" val="20000"/>
                    </a:ext>
                  </a:extLst>
                </a:gridCol>
                <a:gridCol w="2676198">
                  <a:extLst>
                    <a:ext uri="{9D8B030D-6E8A-4147-A177-3AD203B41FA5}">
                      <a16:colId xmlns="" xmlns:a16="http://schemas.microsoft.com/office/drawing/2014/main" val="20001"/>
                    </a:ext>
                  </a:extLst>
                </a:gridCol>
                <a:gridCol w="529242">
                  <a:extLst>
                    <a:ext uri="{9D8B030D-6E8A-4147-A177-3AD203B41FA5}">
                      <a16:colId xmlns="" xmlns:a16="http://schemas.microsoft.com/office/drawing/2014/main" val="20002"/>
                    </a:ext>
                  </a:extLst>
                </a:gridCol>
                <a:gridCol w="371524">
                  <a:extLst>
                    <a:ext uri="{9D8B030D-6E8A-4147-A177-3AD203B41FA5}">
                      <a16:colId xmlns="" xmlns:a16="http://schemas.microsoft.com/office/drawing/2014/main" val="20003"/>
                    </a:ext>
                  </a:extLst>
                </a:gridCol>
                <a:gridCol w="372080">
                  <a:extLst>
                    <a:ext uri="{9D8B030D-6E8A-4147-A177-3AD203B41FA5}">
                      <a16:colId xmlns="" xmlns:a16="http://schemas.microsoft.com/office/drawing/2014/main" val="20004"/>
                    </a:ext>
                  </a:extLst>
                </a:gridCol>
                <a:gridCol w="371524">
                  <a:extLst>
                    <a:ext uri="{9D8B030D-6E8A-4147-A177-3AD203B41FA5}">
                      <a16:colId xmlns="" xmlns:a16="http://schemas.microsoft.com/office/drawing/2014/main" val="20005"/>
                    </a:ext>
                  </a:extLst>
                </a:gridCol>
                <a:gridCol w="372080">
                  <a:extLst>
                    <a:ext uri="{9D8B030D-6E8A-4147-A177-3AD203B41FA5}">
                      <a16:colId xmlns="" xmlns:a16="http://schemas.microsoft.com/office/drawing/2014/main" val="20006"/>
                    </a:ext>
                  </a:extLst>
                </a:gridCol>
                <a:gridCol w="371524">
                  <a:extLst>
                    <a:ext uri="{9D8B030D-6E8A-4147-A177-3AD203B41FA5}">
                      <a16:colId xmlns="" xmlns:a16="http://schemas.microsoft.com/office/drawing/2014/main" val="20007"/>
                    </a:ext>
                  </a:extLst>
                </a:gridCol>
                <a:gridCol w="372080">
                  <a:extLst>
                    <a:ext uri="{9D8B030D-6E8A-4147-A177-3AD203B41FA5}">
                      <a16:colId xmlns="" xmlns:a16="http://schemas.microsoft.com/office/drawing/2014/main" val="20008"/>
                    </a:ext>
                  </a:extLst>
                </a:gridCol>
                <a:gridCol w="371524">
                  <a:extLst>
                    <a:ext uri="{9D8B030D-6E8A-4147-A177-3AD203B41FA5}">
                      <a16:colId xmlns="" xmlns:a16="http://schemas.microsoft.com/office/drawing/2014/main" val="20009"/>
                    </a:ext>
                  </a:extLst>
                </a:gridCol>
                <a:gridCol w="372080">
                  <a:extLst>
                    <a:ext uri="{9D8B030D-6E8A-4147-A177-3AD203B41FA5}">
                      <a16:colId xmlns="" xmlns:a16="http://schemas.microsoft.com/office/drawing/2014/main" val="20010"/>
                    </a:ext>
                  </a:extLst>
                </a:gridCol>
                <a:gridCol w="371524">
                  <a:extLst>
                    <a:ext uri="{9D8B030D-6E8A-4147-A177-3AD203B41FA5}">
                      <a16:colId xmlns="" xmlns:a16="http://schemas.microsoft.com/office/drawing/2014/main" val="20011"/>
                    </a:ext>
                  </a:extLst>
                </a:gridCol>
                <a:gridCol w="372080">
                  <a:extLst>
                    <a:ext uri="{9D8B030D-6E8A-4147-A177-3AD203B41FA5}">
                      <a16:colId xmlns="" xmlns:a16="http://schemas.microsoft.com/office/drawing/2014/main" val="20012"/>
                    </a:ext>
                  </a:extLst>
                </a:gridCol>
                <a:gridCol w="371524">
                  <a:extLst>
                    <a:ext uri="{9D8B030D-6E8A-4147-A177-3AD203B41FA5}">
                      <a16:colId xmlns="" xmlns:a16="http://schemas.microsoft.com/office/drawing/2014/main" val="20013"/>
                    </a:ext>
                  </a:extLst>
                </a:gridCol>
                <a:gridCol w="372080">
                  <a:extLst>
                    <a:ext uri="{9D8B030D-6E8A-4147-A177-3AD203B41FA5}">
                      <a16:colId xmlns="" xmlns:a16="http://schemas.microsoft.com/office/drawing/2014/main" val="20014"/>
                    </a:ext>
                  </a:extLst>
                </a:gridCol>
              </a:tblGrid>
              <a:tr h="133282">
                <a:tc gridSpan="2">
                  <a:txBody>
                    <a:bodyPr/>
                    <a:lstStyle/>
                    <a:p>
                      <a:pPr algn="ctr">
                        <a:spcAft>
                          <a:spcPts val="0"/>
                        </a:spcAft>
                      </a:pPr>
                      <a:r>
                        <a:rPr lang="en-GB" sz="900" b="1">
                          <a:solidFill>
                            <a:srgbClr val="000000"/>
                          </a:solidFill>
                          <a:latin typeface="Calibri"/>
                          <a:ea typeface="Calibri"/>
                          <a:cs typeface="Calibri"/>
                        </a:rPr>
                        <a:t>Activities</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tc hMerge="1">
                  <a:txBody>
                    <a:bodyPr/>
                    <a:lstStyle/>
                    <a:p>
                      <a:endParaRPr lang="en-US"/>
                    </a:p>
                  </a:txBody>
                  <a:tcPr/>
                </a:tc>
                <a:tc rowSpan="2">
                  <a:txBody>
                    <a:bodyPr/>
                    <a:lstStyle/>
                    <a:p>
                      <a:pPr algn="ctr">
                        <a:spcAft>
                          <a:spcPts val="0"/>
                        </a:spcAft>
                      </a:pPr>
                      <a:r>
                        <a:rPr lang="en-GB" sz="900" b="1">
                          <a:solidFill>
                            <a:srgbClr val="000000"/>
                          </a:solidFill>
                          <a:latin typeface="Calibri"/>
                          <a:ea typeface="Calibri"/>
                          <a:cs typeface="Calibri"/>
                        </a:rPr>
                        <a:t>Total duration</a:t>
                      </a:r>
                      <a:endParaRPr lang="en-US" sz="1000">
                        <a:latin typeface="Calibri"/>
                        <a:ea typeface="Calibri"/>
                        <a:cs typeface="Arial"/>
                      </a:endParaRPr>
                    </a:p>
                    <a:p>
                      <a:pPr algn="ctr">
                        <a:spcAft>
                          <a:spcPts val="0"/>
                        </a:spcAft>
                      </a:pPr>
                      <a:r>
                        <a:rPr lang="en-GB" sz="900" b="1">
                          <a:solidFill>
                            <a:srgbClr val="000000"/>
                          </a:solidFill>
                          <a:latin typeface="Calibri"/>
                          <a:ea typeface="Calibri"/>
                          <a:cs typeface="Calibri"/>
                        </a:rPr>
                        <a:t>(number of weeks)</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tc rowSpan="2">
                  <a:txBody>
                    <a:bodyPr/>
                    <a:lstStyle/>
                    <a:p>
                      <a:pPr algn="ctr">
                        <a:spcAft>
                          <a:spcPts val="0"/>
                        </a:spcAft>
                      </a:pPr>
                      <a:r>
                        <a:rPr lang="en-GB" sz="900" b="1">
                          <a:solidFill>
                            <a:srgbClr val="000000"/>
                          </a:solidFill>
                          <a:latin typeface="Calibri"/>
                          <a:ea typeface="Calibri"/>
                          <a:cs typeface="Calibri"/>
                        </a:rPr>
                        <a:t>M1</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tc rowSpan="2">
                  <a:txBody>
                    <a:bodyPr/>
                    <a:lstStyle/>
                    <a:p>
                      <a:pPr algn="ctr">
                        <a:spcAft>
                          <a:spcPts val="0"/>
                        </a:spcAft>
                      </a:pPr>
                      <a:r>
                        <a:rPr lang="en-GB" sz="900" b="1">
                          <a:solidFill>
                            <a:srgbClr val="000000"/>
                          </a:solidFill>
                          <a:latin typeface="Calibri"/>
                          <a:ea typeface="Calibri"/>
                          <a:cs typeface="Calibri"/>
                        </a:rPr>
                        <a:t>M2</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tc rowSpan="2">
                  <a:txBody>
                    <a:bodyPr/>
                    <a:lstStyle/>
                    <a:p>
                      <a:pPr algn="ctr">
                        <a:spcAft>
                          <a:spcPts val="0"/>
                        </a:spcAft>
                      </a:pPr>
                      <a:r>
                        <a:rPr lang="en-GB" sz="900" b="1">
                          <a:solidFill>
                            <a:srgbClr val="000000"/>
                          </a:solidFill>
                          <a:latin typeface="Calibri"/>
                          <a:ea typeface="Calibri"/>
                          <a:cs typeface="Calibri"/>
                        </a:rPr>
                        <a:t>M3</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tc rowSpan="2">
                  <a:txBody>
                    <a:bodyPr/>
                    <a:lstStyle/>
                    <a:p>
                      <a:pPr algn="ctr">
                        <a:spcAft>
                          <a:spcPts val="0"/>
                        </a:spcAft>
                      </a:pPr>
                      <a:r>
                        <a:rPr lang="en-GB" sz="900" b="1">
                          <a:solidFill>
                            <a:srgbClr val="000000"/>
                          </a:solidFill>
                          <a:latin typeface="Calibri"/>
                          <a:ea typeface="Calibri"/>
                          <a:cs typeface="Calibri"/>
                        </a:rPr>
                        <a:t>M4</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tc rowSpan="2">
                  <a:txBody>
                    <a:bodyPr/>
                    <a:lstStyle/>
                    <a:p>
                      <a:pPr algn="ctr">
                        <a:spcAft>
                          <a:spcPts val="0"/>
                        </a:spcAft>
                      </a:pPr>
                      <a:r>
                        <a:rPr lang="en-GB" sz="900" b="1">
                          <a:solidFill>
                            <a:srgbClr val="000000"/>
                          </a:solidFill>
                          <a:latin typeface="Calibri"/>
                          <a:ea typeface="Calibri"/>
                          <a:cs typeface="Calibri"/>
                        </a:rPr>
                        <a:t>M5</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tc rowSpan="2">
                  <a:txBody>
                    <a:bodyPr/>
                    <a:lstStyle/>
                    <a:p>
                      <a:pPr algn="ctr">
                        <a:spcAft>
                          <a:spcPts val="0"/>
                        </a:spcAft>
                      </a:pPr>
                      <a:r>
                        <a:rPr lang="en-GB" sz="900" b="1">
                          <a:solidFill>
                            <a:srgbClr val="000000"/>
                          </a:solidFill>
                          <a:latin typeface="Calibri"/>
                          <a:ea typeface="Calibri"/>
                          <a:cs typeface="Calibri"/>
                        </a:rPr>
                        <a:t>M6</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tc rowSpan="2">
                  <a:txBody>
                    <a:bodyPr/>
                    <a:lstStyle/>
                    <a:p>
                      <a:pPr algn="ctr">
                        <a:spcAft>
                          <a:spcPts val="0"/>
                        </a:spcAft>
                      </a:pPr>
                      <a:r>
                        <a:rPr lang="en-GB" sz="900" b="1">
                          <a:solidFill>
                            <a:srgbClr val="000000"/>
                          </a:solidFill>
                          <a:latin typeface="Calibri"/>
                          <a:ea typeface="Calibri"/>
                          <a:cs typeface="Calibri"/>
                        </a:rPr>
                        <a:t>M7</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tc rowSpan="2">
                  <a:txBody>
                    <a:bodyPr/>
                    <a:lstStyle/>
                    <a:p>
                      <a:pPr algn="ctr">
                        <a:spcAft>
                          <a:spcPts val="0"/>
                        </a:spcAft>
                      </a:pPr>
                      <a:r>
                        <a:rPr lang="en-GB" sz="900" b="1">
                          <a:solidFill>
                            <a:srgbClr val="000000"/>
                          </a:solidFill>
                          <a:latin typeface="Calibri"/>
                          <a:ea typeface="Calibri"/>
                          <a:cs typeface="Calibri"/>
                        </a:rPr>
                        <a:t>M8</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tc rowSpan="2">
                  <a:txBody>
                    <a:bodyPr/>
                    <a:lstStyle/>
                    <a:p>
                      <a:pPr algn="ctr">
                        <a:spcAft>
                          <a:spcPts val="0"/>
                        </a:spcAft>
                      </a:pPr>
                      <a:r>
                        <a:rPr lang="en-GB" sz="900" b="1">
                          <a:solidFill>
                            <a:srgbClr val="000000"/>
                          </a:solidFill>
                          <a:latin typeface="Calibri"/>
                          <a:ea typeface="Calibri"/>
                          <a:cs typeface="Calibri"/>
                        </a:rPr>
                        <a:t>M9</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tc rowSpan="2">
                  <a:txBody>
                    <a:bodyPr/>
                    <a:lstStyle/>
                    <a:p>
                      <a:pPr algn="ctr">
                        <a:spcAft>
                          <a:spcPts val="0"/>
                        </a:spcAft>
                      </a:pPr>
                      <a:r>
                        <a:rPr lang="en-GB" sz="900" b="1">
                          <a:solidFill>
                            <a:srgbClr val="000000"/>
                          </a:solidFill>
                          <a:latin typeface="Calibri"/>
                          <a:ea typeface="Calibri"/>
                          <a:cs typeface="Calibri"/>
                        </a:rPr>
                        <a:t>M10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tc rowSpan="2">
                  <a:txBody>
                    <a:bodyPr/>
                    <a:lstStyle/>
                    <a:p>
                      <a:pPr algn="ctr">
                        <a:spcAft>
                          <a:spcPts val="0"/>
                        </a:spcAft>
                      </a:pPr>
                      <a:r>
                        <a:rPr lang="en-GB" sz="900" b="1">
                          <a:solidFill>
                            <a:srgbClr val="000000"/>
                          </a:solidFill>
                          <a:latin typeface="Calibri"/>
                          <a:ea typeface="Calibri"/>
                          <a:cs typeface="Calibri"/>
                        </a:rPr>
                        <a:t>M11</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tc rowSpan="2">
                  <a:txBody>
                    <a:bodyPr/>
                    <a:lstStyle/>
                    <a:p>
                      <a:pPr algn="ctr">
                        <a:spcAft>
                          <a:spcPts val="0"/>
                        </a:spcAft>
                      </a:pPr>
                      <a:r>
                        <a:rPr lang="en-GB" sz="900" b="1">
                          <a:solidFill>
                            <a:srgbClr val="000000"/>
                          </a:solidFill>
                          <a:latin typeface="Calibri"/>
                          <a:ea typeface="Calibri"/>
                          <a:cs typeface="Calibri"/>
                        </a:rPr>
                        <a:t>M12</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CFF"/>
                    </a:solidFill>
                  </a:tcPr>
                </a:tc>
                <a:extLst>
                  <a:ext uri="{0D108BD9-81ED-4DB2-BD59-A6C34878D82A}">
                    <a16:rowId xmlns="" xmlns:a16="http://schemas.microsoft.com/office/drawing/2014/main" val="10000"/>
                  </a:ext>
                </a:extLst>
              </a:tr>
              <a:tr h="399847">
                <a:tc>
                  <a:txBody>
                    <a:bodyPr/>
                    <a:lstStyle/>
                    <a:p>
                      <a:pPr marL="252095" indent="-252095" algn="ctr">
                        <a:spcAft>
                          <a:spcPts val="0"/>
                        </a:spcAft>
                        <a:tabLst>
                          <a:tab pos="252095" algn="l"/>
                        </a:tabLst>
                      </a:pPr>
                      <a:r>
                        <a:rPr lang="nn-NO" sz="900" b="1">
                          <a:solidFill>
                            <a:srgbClr val="000000"/>
                          </a:solidFill>
                          <a:latin typeface="Calibri"/>
                          <a:ea typeface="Calibri"/>
                          <a:cs typeface="Calibri"/>
                        </a:rPr>
                        <a:t>Ref.nr/</a:t>
                      </a:r>
                      <a:endParaRPr lang="en-US" sz="1000">
                        <a:latin typeface="Calibri"/>
                        <a:ea typeface="Calibri"/>
                        <a:cs typeface="Arial"/>
                      </a:endParaRPr>
                    </a:p>
                    <a:p>
                      <a:pPr marL="252095" indent="-252095" algn="ctr">
                        <a:spcAft>
                          <a:spcPts val="0"/>
                        </a:spcAft>
                        <a:tabLst>
                          <a:tab pos="252095" algn="l"/>
                        </a:tabLst>
                      </a:pPr>
                      <a:r>
                        <a:rPr lang="nn-NO" sz="900" b="1">
                          <a:solidFill>
                            <a:srgbClr val="000000"/>
                          </a:solidFill>
                          <a:latin typeface="Calibri"/>
                          <a:ea typeface="Calibri"/>
                          <a:cs typeface="Calibri"/>
                        </a:rPr>
                        <a:t>Sub-ref</a:t>
                      </a:r>
                      <a:endParaRPr lang="en-US" sz="1000">
                        <a:latin typeface="Calibri"/>
                        <a:ea typeface="Calibri"/>
                        <a:cs typeface="Arial"/>
                      </a:endParaRPr>
                    </a:p>
                    <a:p>
                      <a:pPr marL="252095" indent="-252095" algn="ctr">
                        <a:spcAft>
                          <a:spcPts val="0"/>
                        </a:spcAft>
                        <a:tabLst>
                          <a:tab pos="252095" algn="l"/>
                        </a:tabLst>
                      </a:pPr>
                      <a:r>
                        <a:rPr lang="nn-NO" sz="900" b="1">
                          <a:solidFill>
                            <a:srgbClr val="000000"/>
                          </a:solidFill>
                          <a:latin typeface="Calibri"/>
                          <a:ea typeface="Calibri"/>
                          <a:cs typeface="Calibri"/>
                        </a:rPr>
                        <a:t>nr</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095" indent="-252095" algn="ctr">
                        <a:spcAft>
                          <a:spcPts val="0"/>
                        </a:spcAft>
                        <a:tabLst>
                          <a:tab pos="252095" algn="l"/>
                        </a:tabLst>
                      </a:pPr>
                      <a:r>
                        <a:rPr lang="en-GB" sz="900" b="1">
                          <a:solidFill>
                            <a:srgbClr val="000000"/>
                          </a:solidFill>
                          <a:latin typeface="Calibri"/>
                          <a:ea typeface="Calibri"/>
                          <a:cs typeface="Calibri"/>
                        </a:rPr>
                        <a:t>Title</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10001"/>
                  </a:ext>
                </a:extLst>
              </a:tr>
              <a:tr h="119954">
                <a:tc>
                  <a:txBody>
                    <a:bodyPr/>
                    <a:lstStyle/>
                    <a:p>
                      <a:pPr algn="ctr">
                        <a:lnSpc>
                          <a:spcPct val="90000"/>
                        </a:lnSpc>
                        <a:spcAft>
                          <a:spcPts val="0"/>
                        </a:spcAft>
                      </a:pPr>
                      <a:r>
                        <a:rPr lang="en-GB" sz="900">
                          <a:latin typeface="Calibri"/>
                          <a:ea typeface="Calibri"/>
                          <a:cs typeface="Calibri"/>
                        </a:rPr>
                        <a:t>1.1</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latin typeface="Calibri"/>
                          <a:ea typeface="Times New Roman"/>
                          <a:cs typeface="Calibri"/>
                        </a:rPr>
                        <a:t>Analysis state of soil degradation/soil erosion in WBC </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19954">
                <a:tc>
                  <a:txBody>
                    <a:bodyPr/>
                    <a:lstStyle/>
                    <a:p>
                      <a:pPr algn="ctr">
                        <a:lnSpc>
                          <a:spcPct val="90000"/>
                        </a:lnSpc>
                        <a:spcAft>
                          <a:spcPts val="0"/>
                        </a:spcAft>
                      </a:pPr>
                      <a:r>
                        <a:rPr lang="en-GB" sz="900">
                          <a:latin typeface="Calibri"/>
                          <a:ea typeface="Calibri"/>
                          <a:cs typeface="Calibri"/>
                        </a:rPr>
                        <a:t>1.2</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latin typeface="Calibri"/>
                          <a:ea typeface="Times New Roman"/>
                          <a:cs typeface="Calibri"/>
                        </a:rPr>
                        <a:t>Analysis of torrential floods in WBC </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19954">
                <a:tc>
                  <a:txBody>
                    <a:bodyPr/>
                    <a:lstStyle/>
                    <a:p>
                      <a:pPr algn="ctr">
                        <a:lnSpc>
                          <a:spcPct val="90000"/>
                        </a:lnSpc>
                        <a:spcAft>
                          <a:spcPts val="0"/>
                        </a:spcAft>
                      </a:pPr>
                      <a:r>
                        <a:rPr lang="en-GB" sz="900">
                          <a:latin typeface="Calibri"/>
                          <a:ea typeface="Calibri"/>
                          <a:cs typeface="Calibri"/>
                        </a:rPr>
                        <a:t>1.3</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latin typeface="Calibri"/>
                          <a:ea typeface="Times New Roman"/>
                          <a:cs typeface="Calibri"/>
                        </a:rPr>
                        <a:t>Report of prevention measures for soil and torrent in EU </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39908">
                <a:tc>
                  <a:txBody>
                    <a:bodyPr/>
                    <a:lstStyle/>
                    <a:p>
                      <a:pPr algn="ctr">
                        <a:lnSpc>
                          <a:spcPct val="90000"/>
                        </a:lnSpc>
                        <a:spcAft>
                          <a:spcPts val="0"/>
                        </a:spcAft>
                      </a:pPr>
                      <a:r>
                        <a:rPr lang="en-GB" sz="900">
                          <a:latin typeface="Calibri"/>
                          <a:ea typeface="Calibri"/>
                          <a:cs typeface="Calibri"/>
                        </a:rPr>
                        <a:t>1.4</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latin typeface="Calibri"/>
                          <a:ea typeface="Times New Roman"/>
                          <a:cs typeface="Calibri"/>
                        </a:rPr>
                        <a:t>Analysis and elaboration of bacherol and master curricula </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19954">
                <a:tc>
                  <a:txBody>
                    <a:bodyPr/>
                    <a:lstStyle/>
                    <a:p>
                      <a:pPr algn="ctr">
                        <a:lnSpc>
                          <a:spcPct val="90000"/>
                        </a:lnSpc>
                        <a:spcAft>
                          <a:spcPts val="0"/>
                        </a:spcAft>
                      </a:pPr>
                      <a:r>
                        <a:rPr lang="en-GB" sz="900">
                          <a:latin typeface="Calibri"/>
                          <a:ea typeface="Calibri"/>
                          <a:cs typeface="Calibri"/>
                        </a:rPr>
                        <a:t>1.5</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latin typeface="Calibri"/>
                          <a:ea typeface="Times New Roman"/>
                          <a:cs typeface="Calibri"/>
                        </a:rPr>
                        <a:t>Workshop on bach. and master curricula in EU </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19954">
                <a:tc>
                  <a:txBody>
                    <a:bodyPr/>
                    <a:lstStyle/>
                    <a:p>
                      <a:pPr algn="ctr">
                        <a:lnSpc>
                          <a:spcPct val="90000"/>
                        </a:lnSpc>
                        <a:spcAft>
                          <a:spcPts val="0"/>
                        </a:spcAft>
                      </a:pPr>
                      <a:r>
                        <a:rPr lang="en-GB" sz="900">
                          <a:solidFill>
                            <a:srgbClr val="000000"/>
                          </a:solidFill>
                          <a:latin typeface="Calibri"/>
                          <a:ea typeface="Calibri"/>
                          <a:cs typeface="Calibri"/>
                        </a:rPr>
                        <a:t>2.1</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Defined study </a:t>
                      </a:r>
                      <a:r>
                        <a:rPr lang="en-GB" sz="900" spc="-20">
                          <a:solidFill>
                            <a:srgbClr val="000000"/>
                          </a:solidFill>
                          <a:latin typeface="Calibri"/>
                          <a:ea typeface="MS Gothic"/>
                          <a:cs typeface="Calibri"/>
                        </a:rPr>
                        <a:t>requirements with Bologna standards</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19954">
                <a:tc>
                  <a:txBody>
                    <a:bodyPr/>
                    <a:lstStyle/>
                    <a:p>
                      <a:pPr algn="ctr">
                        <a:lnSpc>
                          <a:spcPct val="90000"/>
                        </a:lnSpc>
                        <a:spcAft>
                          <a:spcPts val="0"/>
                        </a:spcAft>
                      </a:pPr>
                      <a:r>
                        <a:rPr lang="en-GB" sz="900" spc="-20">
                          <a:solidFill>
                            <a:srgbClr val="000000"/>
                          </a:solidFill>
                          <a:latin typeface="Calibri"/>
                          <a:ea typeface="MS Gothic"/>
                          <a:cs typeface="Calibri"/>
                        </a:rPr>
                        <a:t>2.2</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spc="-20">
                          <a:solidFill>
                            <a:srgbClr val="000000"/>
                          </a:solidFill>
                          <a:latin typeface="Calibri"/>
                          <a:ea typeface="MS Gothic"/>
                          <a:cs typeface="Calibri"/>
                        </a:rPr>
                        <a:t>Defined goals, competences and learning outcomes </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19954">
                <a:tc>
                  <a:txBody>
                    <a:bodyPr/>
                    <a:lstStyle/>
                    <a:p>
                      <a:pPr algn="ctr">
                        <a:lnSpc>
                          <a:spcPct val="90000"/>
                        </a:lnSpc>
                        <a:spcAft>
                          <a:spcPts val="0"/>
                        </a:spcAft>
                      </a:pPr>
                      <a:r>
                        <a:rPr lang="en-GB" sz="900" spc="-20">
                          <a:solidFill>
                            <a:srgbClr val="000000"/>
                          </a:solidFill>
                          <a:latin typeface="Calibri"/>
                          <a:ea typeface="MS Gothic"/>
                          <a:cs typeface="Calibri"/>
                        </a:rPr>
                        <a:t>2.3</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spc="-20">
                          <a:solidFill>
                            <a:srgbClr val="000000"/>
                          </a:solidFill>
                          <a:latin typeface="Calibri"/>
                          <a:ea typeface="MS Gothic"/>
                          <a:cs typeface="Calibri"/>
                        </a:rPr>
                        <a:t>Established new and improved existing subjects </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6</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endParaRPr lang="en-GB" sz="900">
                        <a:latin typeface="Calibri"/>
                        <a:ea typeface="Calibri"/>
                        <a:cs typeface="Calibri"/>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19954">
                <a:tc>
                  <a:txBody>
                    <a:bodyPr/>
                    <a:lstStyle/>
                    <a:p>
                      <a:pPr algn="ctr">
                        <a:lnSpc>
                          <a:spcPct val="90000"/>
                        </a:lnSpc>
                        <a:spcAft>
                          <a:spcPts val="0"/>
                        </a:spcAft>
                      </a:pPr>
                      <a:r>
                        <a:rPr lang="en-GB" sz="900" spc="-20">
                          <a:solidFill>
                            <a:srgbClr val="000000"/>
                          </a:solidFill>
                          <a:latin typeface="Calibri"/>
                          <a:ea typeface="MS Gothic"/>
                          <a:cs typeface="Calibri"/>
                        </a:rPr>
                        <a:t>2.4</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spc="-20">
                          <a:solidFill>
                            <a:srgbClr val="000000"/>
                          </a:solidFill>
                          <a:latin typeface="Calibri"/>
                          <a:ea typeface="MS Gothic"/>
                          <a:cs typeface="Calibri"/>
                        </a:rPr>
                        <a:t>Established new master programme</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18</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spc="-20">
                          <a:solidFill>
                            <a:srgbClr val="000000"/>
                          </a:solidFill>
                          <a:latin typeface="Calibri"/>
                          <a:ea typeface="MS Gothic"/>
                          <a:cs typeface="Calibri"/>
                        </a:rPr>
                        <a:t>3X</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spc="-20">
                          <a:solidFill>
                            <a:srgbClr val="000000"/>
                          </a:solidFill>
                          <a:latin typeface="Calibri"/>
                          <a:ea typeface="MS Gothic"/>
                          <a:cs typeface="Calibri"/>
                        </a:rPr>
                        <a:t>3X</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3X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3X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3X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3X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19954">
                <a:tc>
                  <a:txBody>
                    <a:bodyPr/>
                    <a:lstStyle/>
                    <a:p>
                      <a:pPr algn="ctr">
                        <a:lnSpc>
                          <a:spcPct val="90000"/>
                        </a:lnSpc>
                        <a:spcAft>
                          <a:spcPts val="0"/>
                        </a:spcAft>
                      </a:pPr>
                      <a:r>
                        <a:rPr lang="en-GB" sz="900" spc="-20">
                          <a:solidFill>
                            <a:srgbClr val="000000"/>
                          </a:solidFill>
                          <a:latin typeface="Calibri"/>
                          <a:ea typeface="MS Gothic"/>
                          <a:cs typeface="Calibri"/>
                        </a:rPr>
                        <a:t>2.5</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spc="-20">
                          <a:solidFill>
                            <a:srgbClr val="000000"/>
                          </a:solidFill>
                          <a:latin typeface="Calibri"/>
                          <a:ea typeface="MS Gothic"/>
                          <a:cs typeface="Calibri"/>
                        </a:rPr>
                        <a:t>Study visits EU partners and analysis best practices </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4</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119954">
                <a:tc>
                  <a:txBody>
                    <a:bodyPr/>
                    <a:lstStyle/>
                    <a:p>
                      <a:pPr algn="ctr">
                        <a:lnSpc>
                          <a:spcPct val="90000"/>
                        </a:lnSpc>
                        <a:spcAft>
                          <a:spcPts val="0"/>
                        </a:spcAft>
                      </a:pPr>
                      <a:r>
                        <a:rPr lang="en-GB" sz="900" spc="-20">
                          <a:solidFill>
                            <a:srgbClr val="000000"/>
                          </a:solidFill>
                          <a:latin typeface="Calibri"/>
                          <a:ea typeface="MS Gothic"/>
                          <a:cs typeface="Calibri"/>
                        </a:rPr>
                        <a:t>2.6</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spc="-20">
                          <a:solidFill>
                            <a:srgbClr val="000000"/>
                          </a:solidFill>
                          <a:latin typeface="Calibri"/>
                          <a:ea typeface="MS Gothic"/>
                          <a:cs typeface="Calibri"/>
                        </a:rPr>
                        <a:t>Harmonization of the proposed changes </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6</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119954">
                <a:tc>
                  <a:txBody>
                    <a:bodyPr/>
                    <a:lstStyle/>
                    <a:p>
                      <a:pPr algn="ctr">
                        <a:lnSpc>
                          <a:spcPct val="90000"/>
                        </a:lnSpc>
                        <a:spcAft>
                          <a:spcPts val="0"/>
                        </a:spcAft>
                      </a:pPr>
                      <a:r>
                        <a:rPr lang="en-GB" sz="900" spc="-20">
                          <a:solidFill>
                            <a:srgbClr val="000000"/>
                          </a:solidFill>
                          <a:latin typeface="Calibri"/>
                          <a:ea typeface="MS Gothic"/>
                          <a:cs typeface="Calibri"/>
                        </a:rPr>
                        <a:t>2.7</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spc="-20">
                          <a:solidFill>
                            <a:srgbClr val="000000"/>
                          </a:solidFill>
                          <a:latin typeface="Calibri"/>
                          <a:ea typeface="MS Gothic"/>
                          <a:cs typeface="Calibri"/>
                        </a:rPr>
                        <a:t>Introduce and training teaching staff</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3</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119954">
                <a:tc>
                  <a:txBody>
                    <a:bodyPr/>
                    <a:lstStyle/>
                    <a:p>
                      <a:pPr algn="ctr">
                        <a:lnSpc>
                          <a:spcPct val="90000"/>
                        </a:lnSpc>
                        <a:spcAft>
                          <a:spcPts val="0"/>
                        </a:spcAft>
                      </a:pPr>
                      <a:r>
                        <a:rPr lang="en-GB" sz="900">
                          <a:solidFill>
                            <a:srgbClr val="000000"/>
                          </a:solidFill>
                          <a:latin typeface="Calibri"/>
                          <a:ea typeface="Calibri"/>
                          <a:cs typeface="Calibri"/>
                        </a:rPr>
                        <a:t>3.1</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New bachelor subjects implemented</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119954">
                <a:tc>
                  <a:txBody>
                    <a:bodyPr/>
                    <a:lstStyle/>
                    <a:p>
                      <a:pPr algn="ctr">
                        <a:lnSpc>
                          <a:spcPct val="90000"/>
                        </a:lnSpc>
                        <a:spcAft>
                          <a:spcPts val="0"/>
                        </a:spcAft>
                      </a:pPr>
                      <a:r>
                        <a:rPr lang="en-GB" sz="900">
                          <a:solidFill>
                            <a:srgbClr val="000000"/>
                          </a:solidFill>
                          <a:latin typeface="Calibri"/>
                          <a:ea typeface="Calibri"/>
                          <a:cs typeface="Calibri"/>
                        </a:rPr>
                        <a:t>3.2</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New master programme implemented</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5"/>
                  </a:ext>
                </a:extLst>
              </a:tr>
              <a:tr h="119954">
                <a:tc>
                  <a:txBody>
                    <a:bodyPr/>
                    <a:lstStyle/>
                    <a:p>
                      <a:pPr algn="ctr">
                        <a:lnSpc>
                          <a:spcPct val="90000"/>
                        </a:lnSpc>
                        <a:spcAft>
                          <a:spcPts val="0"/>
                        </a:spcAft>
                      </a:pPr>
                      <a:r>
                        <a:rPr lang="en-GB" sz="900">
                          <a:solidFill>
                            <a:srgbClr val="000000"/>
                          </a:solidFill>
                          <a:latin typeface="Calibri"/>
                          <a:ea typeface="Calibri"/>
                          <a:cs typeface="Calibri"/>
                        </a:rPr>
                        <a:t>3.3</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Evaluation of syllabi</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6"/>
                  </a:ext>
                </a:extLst>
              </a:tr>
              <a:tr h="119954">
                <a:tc>
                  <a:txBody>
                    <a:bodyPr/>
                    <a:lstStyle/>
                    <a:p>
                      <a:pPr algn="ctr">
                        <a:lnSpc>
                          <a:spcPct val="90000"/>
                        </a:lnSpc>
                        <a:spcAft>
                          <a:spcPts val="0"/>
                        </a:spcAft>
                      </a:pPr>
                      <a:r>
                        <a:rPr lang="en-GB" sz="900">
                          <a:solidFill>
                            <a:srgbClr val="000000"/>
                          </a:solidFill>
                          <a:latin typeface="Calibri"/>
                          <a:ea typeface="Calibri"/>
                          <a:cs typeface="Calibri"/>
                        </a:rPr>
                        <a:t>3.4</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Report of bachelor and master curricula quality</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4</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119954">
                <a:tc>
                  <a:txBody>
                    <a:bodyPr/>
                    <a:lstStyle/>
                    <a:p>
                      <a:pPr algn="ctr">
                        <a:lnSpc>
                          <a:spcPct val="90000"/>
                        </a:lnSpc>
                        <a:spcAft>
                          <a:spcPts val="0"/>
                        </a:spcAft>
                      </a:pPr>
                      <a:r>
                        <a:rPr lang="en-GB" sz="900">
                          <a:solidFill>
                            <a:srgbClr val="000000"/>
                          </a:solidFill>
                          <a:latin typeface="Calibri"/>
                          <a:ea typeface="Calibri"/>
                          <a:cs typeface="Calibri"/>
                        </a:rPr>
                        <a:t>4.1</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Quality plan established</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119954">
                <a:tc>
                  <a:txBody>
                    <a:bodyPr/>
                    <a:lstStyle/>
                    <a:p>
                      <a:pPr algn="ctr">
                        <a:lnSpc>
                          <a:spcPct val="90000"/>
                        </a:lnSpc>
                        <a:spcAft>
                          <a:spcPts val="0"/>
                        </a:spcAft>
                      </a:pPr>
                      <a:r>
                        <a:rPr lang="en-GB" sz="900">
                          <a:solidFill>
                            <a:srgbClr val="000000"/>
                          </a:solidFill>
                          <a:latin typeface="Calibri"/>
                          <a:ea typeface="Calibri"/>
                          <a:cs typeface="Calibri"/>
                        </a:rPr>
                        <a:t>4.2</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Quality control according to the adopted plan </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4</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9"/>
                  </a:ext>
                </a:extLst>
              </a:tr>
              <a:tr h="119954">
                <a:tc>
                  <a:txBody>
                    <a:bodyPr/>
                    <a:lstStyle/>
                    <a:p>
                      <a:pPr algn="ctr">
                        <a:lnSpc>
                          <a:spcPct val="90000"/>
                        </a:lnSpc>
                        <a:spcAft>
                          <a:spcPts val="0"/>
                        </a:spcAft>
                      </a:pPr>
                      <a:r>
                        <a:rPr lang="en-GB" sz="900">
                          <a:solidFill>
                            <a:srgbClr val="000000"/>
                          </a:solidFill>
                          <a:latin typeface="Calibri"/>
                          <a:ea typeface="Calibri"/>
                          <a:cs typeface="Calibri"/>
                        </a:rPr>
                        <a:t>4.3</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External financial control</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2</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119954">
                <a:tc>
                  <a:txBody>
                    <a:bodyPr/>
                    <a:lstStyle/>
                    <a:p>
                      <a:pPr algn="ctr">
                        <a:lnSpc>
                          <a:spcPct val="90000"/>
                        </a:lnSpc>
                        <a:spcAft>
                          <a:spcPts val="0"/>
                        </a:spcAft>
                      </a:pPr>
                      <a:r>
                        <a:rPr lang="en-GB" sz="900">
                          <a:solidFill>
                            <a:srgbClr val="000000"/>
                          </a:solidFill>
                          <a:latin typeface="Calibri"/>
                          <a:ea typeface="Calibri"/>
                          <a:cs typeface="Calibri"/>
                        </a:rPr>
                        <a:t>4.4</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Quality assurance Committee meetings</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4</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119954">
                <a:tc>
                  <a:txBody>
                    <a:bodyPr/>
                    <a:lstStyle/>
                    <a:p>
                      <a:pPr algn="ctr">
                        <a:lnSpc>
                          <a:spcPct val="90000"/>
                        </a:lnSpc>
                        <a:spcAft>
                          <a:spcPts val="0"/>
                        </a:spcAft>
                      </a:pPr>
                      <a:r>
                        <a:rPr lang="en-GB" sz="900">
                          <a:solidFill>
                            <a:srgbClr val="000000"/>
                          </a:solidFill>
                          <a:latin typeface="Calibri"/>
                          <a:ea typeface="Calibri"/>
                          <a:cs typeface="Calibri"/>
                        </a:rPr>
                        <a:t>5.1</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Project website created and maintenance</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12</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2"/>
                  </a:ext>
                </a:extLst>
              </a:tr>
              <a:tr h="119954">
                <a:tc>
                  <a:txBody>
                    <a:bodyPr/>
                    <a:lstStyle/>
                    <a:p>
                      <a:pPr algn="ctr">
                        <a:lnSpc>
                          <a:spcPct val="90000"/>
                        </a:lnSpc>
                        <a:spcAft>
                          <a:spcPts val="0"/>
                        </a:spcAft>
                      </a:pPr>
                      <a:r>
                        <a:rPr lang="en-GB" sz="900">
                          <a:solidFill>
                            <a:srgbClr val="000000"/>
                          </a:solidFill>
                          <a:latin typeface="Calibri"/>
                          <a:ea typeface="Calibri"/>
                          <a:cs typeface="Calibri"/>
                        </a:rPr>
                        <a:t>5.2</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Establish dissemination plan</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3"/>
                  </a:ext>
                </a:extLst>
              </a:tr>
              <a:tr h="119954">
                <a:tc>
                  <a:txBody>
                    <a:bodyPr/>
                    <a:lstStyle/>
                    <a:p>
                      <a:pPr algn="ctr">
                        <a:lnSpc>
                          <a:spcPct val="90000"/>
                        </a:lnSpc>
                        <a:spcAft>
                          <a:spcPts val="0"/>
                        </a:spcAft>
                      </a:pPr>
                      <a:r>
                        <a:rPr lang="en-GB" sz="900">
                          <a:solidFill>
                            <a:srgbClr val="000000"/>
                          </a:solidFill>
                          <a:latin typeface="Calibri"/>
                          <a:ea typeface="Calibri"/>
                          <a:cs typeface="Calibri"/>
                        </a:rPr>
                        <a:t>5.3</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Promotion material created</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6</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4"/>
                  </a:ext>
                </a:extLst>
              </a:tr>
              <a:tr h="119954">
                <a:tc>
                  <a:txBody>
                    <a:bodyPr/>
                    <a:lstStyle/>
                    <a:p>
                      <a:pPr algn="ctr">
                        <a:lnSpc>
                          <a:spcPct val="90000"/>
                        </a:lnSpc>
                        <a:spcAft>
                          <a:spcPts val="0"/>
                        </a:spcAft>
                      </a:pPr>
                      <a:r>
                        <a:rPr lang="en-GB" sz="900">
                          <a:solidFill>
                            <a:srgbClr val="000000"/>
                          </a:solidFill>
                          <a:latin typeface="Calibri"/>
                          <a:ea typeface="Calibri"/>
                          <a:cs typeface="Calibri"/>
                        </a:rPr>
                        <a:t>5.4</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Trainings plan defined and adopted</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6</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5"/>
                  </a:ext>
                </a:extLst>
              </a:tr>
              <a:tr h="119954">
                <a:tc>
                  <a:txBody>
                    <a:bodyPr/>
                    <a:lstStyle/>
                    <a:p>
                      <a:pPr algn="ctr">
                        <a:lnSpc>
                          <a:spcPct val="90000"/>
                        </a:lnSpc>
                        <a:spcAft>
                          <a:spcPts val="0"/>
                        </a:spcAft>
                      </a:pPr>
                      <a:r>
                        <a:rPr lang="en-GB" sz="900">
                          <a:solidFill>
                            <a:srgbClr val="000000"/>
                          </a:solidFill>
                          <a:latin typeface="Calibri"/>
                          <a:ea typeface="Calibri"/>
                          <a:cs typeface="Calibri"/>
                        </a:rPr>
                        <a:t>5.5</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Promotion trainings with engineers in enterprises</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3</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6"/>
                  </a:ext>
                </a:extLst>
              </a:tr>
              <a:tr h="119954">
                <a:tc>
                  <a:txBody>
                    <a:bodyPr/>
                    <a:lstStyle/>
                    <a:p>
                      <a:pPr algn="ctr">
                        <a:lnSpc>
                          <a:spcPct val="90000"/>
                        </a:lnSpc>
                        <a:spcAft>
                          <a:spcPts val="0"/>
                        </a:spcAft>
                      </a:pPr>
                      <a:r>
                        <a:rPr lang="en-GB" sz="900">
                          <a:solidFill>
                            <a:srgbClr val="000000"/>
                          </a:solidFill>
                          <a:latin typeface="Calibri"/>
                          <a:ea typeface="Calibri"/>
                          <a:cs typeface="Calibri"/>
                        </a:rPr>
                        <a:t>5.6</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Trainings in local communities  </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2</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7"/>
                  </a:ext>
                </a:extLst>
              </a:tr>
              <a:tr h="119954">
                <a:tc>
                  <a:txBody>
                    <a:bodyPr/>
                    <a:lstStyle/>
                    <a:p>
                      <a:pPr algn="ctr">
                        <a:lnSpc>
                          <a:spcPct val="90000"/>
                        </a:lnSpc>
                        <a:spcAft>
                          <a:spcPts val="0"/>
                        </a:spcAft>
                      </a:pPr>
                      <a:r>
                        <a:rPr lang="en-GB" sz="900">
                          <a:latin typeface="Calibri"/>
                          <a:ea typeface="Calibri"/>
                          <a:cs typeface="Calibri"/>
                        </a:rPr>
                        <a:t>6.1</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solidFill>
                            <a:srgbClr val="000000"/>
                          </a:solidFill>
                          <a:latin typeface="Calibri"/>
                          <a:ea typeface="Times New Roman"/>
                          <a:cs typeface="Calibri"/>
                        </a:rPr>
                        <a:t>Sustainability plan created</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8"/>
                  </a:ext>
                </a:extLst>
              </a:tr>
              <a:tr h="119954">
                <a:tc>
                  <a:txBody>
                    <a:bodyPr/>
                    <a:lstStyle/>
                    <a:p>
                      <a:pPr algn="ctr">
                        <a:lnSpc>
                          <a:spcPct val="90000"/>
                        </a:lnSpc>
                        <a:spcAft>
                          <a:spcPts val="0"/>
                        </a:spcAft>
                      </a:pPr>
                      <a:r>
                        <a:rPr lang="en-GB" sz="900">
                          <a:latin typeface="Calibri"/>
                          <a:ea typeface="Calibri"/>
                          <a:cs typeface="Calibri"/>
                        </a:rPr>
                        <a:t>6.2</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latin typeface="Calibri"/>
                          <a:ea typeface="Times New Roman"/>
                          <a:cs typeface="Calibri"/>
                        </a:rPr>
                        <a:t>Accreditation of master curricula</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24</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4X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4X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4X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4X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4X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4X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9"/>
                  </a:ext>
                </a:extLst>
              </a:tr>
              <a:tr h="119954">
                <a:tc>
                  <a:txBody>
                    <a:bodyPr/>
                    <a:lstStyle/>
                    <a:p>
                      <a:pPr algn="ctr">
                        <a:lnSpc>
                          <a:spcPct val="90000"/>
                        </a:lnSpc>
                        <a:spcAft>
                          <a:spcPts val="0"/>
                        </a:spcAft>
                      </a:pPr>
                      <a:r>
                        <a:rPr lang="en-GB" sz="900">
                          <a:latin typeface="Calibri"/>
                          <a:ea typeface="Calibri"/>
                          <a:cs typeface="Calibri"/>
                        </a:rPr>
                        <a:t>6.3</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latin typeface="Calibri"/>
                          <a:ea typeface="Times New Roman"/>
                          <a:cs typeface="Calibri"/>
                        </a:rPr>
                        <a:t>Promotion for students enrollment</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4</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0"/>
                  </a:ext>
                </a:extLst>
              </a:tr>
              <a:tr h="119954">
                <a:tc>
                  <a:txBody>
                    <a:bodyPr/>
                    <a:lstStyle/>
                    <a:p>
                      <a:pPr algn="ctr">
                        <a:lnSpc>
                          <a:spcPct val="90000"/>
                        </a:lnSpc>
                        <a:spcAft>
                          <a:spcPts val="0"/>
                        </a:spcAft>
                      </a:pPr>
                      <a:r>
                        <a:rPr lang="en-GB" sz="900">
                          <a:latin typeface="Calibri"/>
                          <a:ea typeface="Calibri"/>
                          <a:cs typeface="Calibri"/>
                        </a:rPr>
                        <a:t>7.1</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latin typeface="Calibri"/>
                          <a:ea typeface="Times New Roman"/>
                          <a:cs typeface="Calibri"/>
                        </a:rPr>
                        <a:t>Project menagement meetings</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2</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1"/>
                  </a:ext>
                </a:extLst>
              </a:tr>
              <a:tr h="119954">
                <a:tc>
                  <a:txBody>
                    <a:bodyPr/>
                    <a:lstStyle/>
                    <a:p>
                      <a:pPr algn="ctr">
                        <a:lnSpc>
                          <a:spcPct val="90000"/>
                        </a:lnSpc>
                        <a:spcAft>
                          <a:spcPts val="0"/>
                        </a:spcAft>
                      </a:pPr>
                      <a:r>
                        <a:rPr lang="en-GB" sz="900">
                          <a:latin typeface="Calibri"/>
                          <a:ea typeface="Calibri"/>
                          <a:cs typeface="Calibri"/>
                        </a:rPr>
                        <a:t>7.2</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latin typeface="Calibri"/>
                          <a:ea typeface="Times New Roman"/>
                          <a:cs typeface="Calibri"/>
                        </a:rPr>
                        <a:t>Steering committee meetings</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2</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2"/>
                  </a:ext>
                </a:extLst>
              </a:tr>
              <a:tr h="119954">
                <a:tc>
                  <a:txBody>
                    <a:bodyPr/>
                    <a:lstStyle/>
                    <a:p>
                      <a:pPr algn="ctr">
                        <a:lnSpc>
                          <a:spcPct val="90000"/>
                        </a:lnSpc>
                        <a:spcAft>
                          <a:spcPts val="0"/>
                        </a:spcAft>
                      </a:pPr>
                      <a:r>
                        <a:rPr lang="en-GB" sz="900">
                          <a:latin typeface="Calibri"/>
                          <a:ea typeface="Calibri"/>
                          <a:cs typeface="Calibri"/>
                        </a:rPr>
                        <a:t>7.3</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latin typeface="Calibri"/>
                          <a:ea typeface="Times New Roman"/>
                          <a:cs typeface="Calibri"/>
                        </a:rPr>
                        <a:t>Guidelines on the reporting and correspodence</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3"/>
                  </a:ext>
                </a:extLst>
              </a:tr>
              <a:tr h="119954">
                <a:tc>
                  <a:txBody>
                    <a:bodyPr/>
                    <a:lstStyle/>
                    <a:p>
                      <a:pPr algn="ctr">
                        <a:lnSpc>
                          <a:spcPct val="90000"/>
                        </a:lnSpc>
                        <a:spcAft>
                          <a:spcPts val="0"/>
                        </a:spcAft>
                      </a:pPr>
                      <a:r>
                        <a:rPr lang="en-GB" sz="900">
                          <a:latin typeface="Calibri"/>
                          <a:ea typeface="Calibri"/>
                          <a:cs typeface="Calibri"/>
                        </a:rPr>
                        <a:t>7.4</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latin typeface="Calibri"/>
                          <a:ea typeface="Times New Roman"/>
                          <a:cs typeface="Calibri"/>
                        </a:rPr>
                        <a:t>Day–to-day coordination of project activities</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22</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4"/>
                  </a:ext>
                </a:extLst>
              </a:tr>
              <a:tr h="119954">
                <a:tc>
                  <a:txBody>
                    <a:bodyPr/>
                    <a:lstStyle/>
                    <a:p>
                      <a:pPr algn="ctr">
                        <a:lnSpc>
                          <a:spcPct val="90000"/>
                        </a:lnSpc>
                        <a:spcAft>
                          <a:spcPts val="0"/>
                        </a:spcAft>
                      </a:pPr>
                      <a:r>
                        <a:rPr lang="en-GB" sz="900">
                          <a:latin typeface="Calibri"/>
                          <a:ea typeface="Calibri"/>
                          <a:cs typeface="Calibri"/>
                        </a:rPr>
                        <a:t>7.5</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90000"/>
                        </a:lnSpc>
                        <a:spcAft>
                          <a:spcPts val="0"/>
                        </a:spcAft>
                        <a:tabLst>
                          <a:tab pos="144780" algn="l"/>
                        </a:tabLst>
                      </a:pPr>
                      <a:r>
                        <a:rPr lang="en-GB" sz="900">
                          <a:latin typeface="Calibri"/>
                          <a:ea typeface="Times New Roman"/>
                          <a:cs typeface="Calibri"/>
                        </a:rPr>
                        <a:t>Interim and finale report meeting</a:t>
                      </a:r>
                      <a:endParaRPr lang="en-US" sz="1000">
                        <a:latin typeface="Times New Roman"/>
                        <a:ea typeface="Times New Roman"/>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n-GB" sz="900">
                          <a:latin typeface="Calibri"/>
                          <a:ea typeface="Calibri"/>
                          <a:cs typeface="Calibri"/>
                        </a:rPr>
                        <a:t>10</a:t>
                      </a:r>
                      <a:endParaRPr lang="en-US" sz="1000">
                        <a:latin typeface="Calibri"/>
                        <a:ea typeface="Calibri"/>
                        <a:cs typeface="Arial"/>
                      </a:endParaRPr>
                    </a:p>
                  </a:txBody>
                  <a:tcPr marL="31099" marR="31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3X=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3X=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r>
                        <a:rPr lang="en-GB" sz="900">
                          <a:latin typeface="Calibri"/>
                          <a:ea typeface="Calibri"/>
                          <a:cs typeface="Calibri"/>
                        </a:rPr>
                        <a:t>2X=</a:t>
                      </a:r>
                      <a:endParaRPr lang="en-US" sz="1000">
                        <a:latin typeface="Calibri"/>
                        <a:ea typeface="Calibri"/>
                        <a:cs typeface="Arial"/>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0"/>
                        </a:spcAft>
                      </a:pPr>
                      <a:endParaRPr lang="en-GB" sz="900" dirty="0">
                        <a:latin typeface="Calibri"/>
                        <a:ea typeface="Calibri"/>
                        <a:cs typeface="Calibri"/>
                      </a:endParaRPr>
                    </a:p>
                  </a:txBody>
                  <a:tcPr marL="31099" marR="310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5"/>
                  </a:ext>
                </a:extLst>
              </a:tr>
            </a:tbl>
          </a:graphicData>
        </a:graphic>
      </p:graphicFrame>
      <p:sp>
        <p:nvSpPr>
          <p:cNvPr id="10" name="Rectangle 9"/>
          <p:cNvSpPr/>
          <p:nvPr/>
        </p:nvSpPr>
        <p:spPr>
          <a:xfrm>
            <a:off x="5486400" y="1072055"/>
            <a:ext cx="2361263" cy="5238973"/>
          </a:xfrm>
          <a:prstGeom prst="rect">
            <a:avLst/>
          </a:prstGeom>
          <a:noFill/>
          <a:ln w="38100"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p:cNvGraphicFramePr>
          <p:nvPr/>
        </p:nvGraphicFramePr>
        <p:xfrm>
          <a:off x="1339967" y="1765068"/>
          <a:ext cx="10048460" cy="3993913"/>
        </p:xfrm>
        <a:graphic>
          <a:graphicData uri="http://schemas.openxmlformats.org/drawingml/2006/table">
            <a:tbl>
              <a:tblPr firstRow="1" bandRow="1">
                <a:tableStyleId>{68D230F3-CF80-4859-8CE7-A43EE81993B5}</a:tableStyleId>
              </a:tblPr>
              <a:tblGrid>
                <a:gridCol w="898736">
                  <a:extLst>
                    <a:ext uri="{9D8B030D-6E8A-4147-A177-3AD203B41FA5}">
                      <a16:colId xmlns="" xmlns:a16="http://schemas.microsoft.com/office/drawing/2014/main" val="20000"/>
                    </a:ext>
                  </a:extLst>
                </a:gridCol>
                <a:gridCol w="6195848">
                  <a:extLst>
                    <a:ext uri="{9D8B030D-6E8A-4147-A177-3AD203B41FA5}">
                      <a16:colId xmlns="" xmlns:a16="http://schemas.microsoft.com/office/drawing/2014/main" val="20001"/>
                    </a:ext>
                  </a:extLst>
                </a:gridCol>
                <a:gridCol w="2953876">
                  <a:extLst>
                    <a:ext uri="{9D8B030D-6E8A-4147-A177-3AD203B41FA5}">
                      <a16:colId xmlns="" xmlns:a16="http://schemas.microsoft.com/office/drawing/2014/main" val="20002"/>
                    </a:ext>
                  </a:extLst>
                </a:gridCol>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2000" dirty="0" smtClean="0"/>
                        <a:t>WP 2 – DEVELOPMENT</a:t>
                      </a:r>
                      <a:br>
                        <a:rPr lang="sr-Latn-RS" sz="2000" dirty="0" smtClean="0"/>
                      </a:br>
                      <a:r>
                        <a:rPr lang="en-GB" sz="2000" b="1" dirty="0" smtClean="0"/>
                        <a:t>Development of curricula</a:t>
                      </a:r>
                      <a:endParaRPr lang="en-US" sz="2000" dirty="0" smtClean="0"/>
                    </a:p>
                  </a:txBody>
                  <a:tcPr/>
                </a:tc>
                <a:tc hMerge="1">
                  <a:txBody>
                    <a:bodyPr/>
                    <a:lstStyle/>
                    <a:p>
                      <a:endParaRPr lang="en-US" sz="2000" dirty="0">
                        <a:latin typeface="+mn-lt"/>
                      </a:endParaRPr>
                    </a:p>
                  </a:txBody>
                  <a:tcPr/>
                </a:tc>
                <a:tc hMerge="1">
                  <a:txBody>
                    <a:bodyPr/>
                    <a:lstStyle/>
                    <a:p>
                      <a:pPr algn="ctr"/>
                      <a:endParaRPr lang="en-US" sz="2000" dirty="0">
                        <a:latin typeface="+mn-lt"/>
                      </a:endParaRPr>
                    </a:p>
                  </a:txBody>
                  <a:tcPr/>
                </a:tc>
                <a:extLst>
                  <a:ext uri="{0D108BD9-81ED-4DB2-BD59-A6C34878D82A}">
                    <a16:rowId xmlns="" xmlns:a16="http://schemas.microsoft.com/office/drawing/2014/main" val="10000"/>
                  </a:ext>
                </a:extLst>
              </a:tr>
              <a:tr h="396257">
                <a:tc>
                  <a:txBody>
                    <a:bodyPr/>
                    <a:lstStyle/>
                    <a:p>
                      <a:pPr algn="ctr">
                        <a:lnSpc>
                          <a:spcPct val="90000"/>
                        </a:lnSpc>
                        <a:spcAft>
                          <a:spcPts val="0"/>
                        </a:spcAft>
                      </a:pPr>
                      <a:r>
                        <a:rPr lang="sr-Latn-RS" sz="2000" dirty="0" smtClean="0"/>
                        <a:t>2.3</a:t>
                      </a: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en-GB" sz="1800" kern="1200" dirty="0" smtClean="0"/>
                        <a:t>Established new and improved existing subjects on bachelor</a:t>
                      </a:r>
                      <a:endParaRPr lang="en-US" sz="20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1"/>
                  </a:ext>
                </a:extLst>
              </a:tr>
              <a:tr h="370840">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tc>
                  <a:txBody>
                    <a:bodyPr/>
                    <a:lstStyle/>
                    <a:p>
                      <a:pPr marL="54610" marR="0" indent="0" algn="l" defTabSz="914400" rtl="0" eaLnBrk="1" fontAlgn="auto" latinLnBrk="0" hangingPunct="1">
                        <a:lnSpc>
                          <a:spcPct val="90000"/>
                        </a:lnSpc>
                        <a:spcBef>
                          <a:spcPts val="0"/>
                        </a:spcBef>
                        <a:spcAft>
                          <a:spcPts val="0"/>
                        </a:spcAft>
                        <a:buClrTx/>
                        <a:buSzTx/>
                        <a:buFontTx/>
                        <a:buNone/>
                        <a:tabLst>
                          <a:tab pos="144780" algn="l"/>
                        </a:tabLst>
                        <a:defRPr/>
                      </a:pPr>
                      <a:r>
                        <a:rPr lang="sr-Latn-RS" sz="1800" dirty="0" smtClean="0">
                          <a:latin typeface="+mn-lt"/>
                          <a:ea typeface="Times New Roman"/>
                          <a:cs typeface="Arial"/>
                        </a:rPr>
                        <a:t>Report of </a:t>
                      </a:r>
                      <a:r>
                        <a:rPr lang="en-GB" sz="1800" kern="1200" dirty="0" smtClean="0"/>
                        <a:t>established new and improved existing subjects on bachelor</a:t>
                      </a:r>
                      <a:r>
                        <a:rPr lang="sr-Latn-RS" sz="1800" kern="1200" dirty="0" smtClean="0"/>
                        <a:t> - UNS </a:t>
                      </a:r>
                      <a:r>
                        <a:rPr lang="en-GB" sz="1800" baseline="0" noProof="0" dirty="0" smtClean="0"/>
                        <a:t>in co</a:t>
                      </a:r>
                      <a:r>
                        <a:rPr lang="sr-Latn-RS" sz="1800" baseline="0" noProof="0" dirty="0" smtClean="0"/>
                        <a:t>operation</a:t>
                      </a:r>
                      <a:r>
                        <a:rPr lang="en-GB" sz="1800" baseline="0" noProof="0" dirty="0" smtClean="0"/>
                        <a:t> with </a:t>
                      </a:r>
                      <a:r>
                        <a:rPr lang="sr-Latn-RS" sz="1800" baseline="0" noProof="0" dirty="0" smtClean="0"/>
                        <a:t>other partner institutions </a:t>
                      </a:r>
                      <a:endParaRPr lang="en-US" sz="1800" dirty="0" smtClean="0">
                        <a:latin typeface="+mn-lt"/>
                      </a:endParaRPr>
                    </a:p>
                  </a:txBody>
                  <a:tcPr marL="35560" marR="35560" marT="0" marB="0"/>
                </a:tc>
                <a:tc>
                  <a:txBody>
                    <a:bodyPr/>
                    <a:lstStyle/>
                    <a:p>
                      <a:pPr marL="54610" algn="ctr">
                        <a:lnSpc>
                          <a:spcPct val="90000"/>
                        </a:lnSpc>
                        <a:spcAft>
                          <a:spcPts val="0"/>
                        </a:spcAft>
                        <a:tabLst>
                          <a:tab pos="144780" algn="l"/>
                        </a:tabLst>
                      </a:pPr>
                      <a:r>
                        <a:rPr lang="sr-Latn-RS" sz="2000" dirty="0" smtClean="0">
                          <a:latin typeface="+mn-lt"/>
                          <a:ea typeface="Times New Roman"/>
                          <a:cs typeface="Arial"/>
                        </a:rPr>
                        <a:t>15.07.2019-15.03.2020</a:t>
                      </a: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2"/>
                  </a:ext>
                </a:extLst>
              </a:tr>
              <a:tr h="370840">
                <a:tc>
                  <a:txBody>
                    <a:bodyPr/>
                    <a:lstStyle/>
                    <a:p>
                      <a:pPr algn="ctr">
                        <a:lnSpc>
                          <a:spcPct val="90000"/>
                        </a:lnSpc>
                        <a:spcAft>
                          <a:spcPts val="0"/>
                        </a:spcAft>
                      </a:pPr>
                      <a:r>
                        <a:rPr lang="sr-Latn-RS" sz="2000" dirty="0" smtClean="0"/>
                        <a:t>2.4</a:t>
                      </a: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en-GB" sz="1800" kern="1200" dirty="0" smtClean="0"/>
                        <a:t>Established new master programme</a:t>
                      </a:r>
                      <a:endParaRPr lang="en-US" sz="20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3"/>
                  </a:ext>
                </a:extLst>
              </a:tr>
              <a:tr h="370840">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sr-Latn-RS" sz="1800" dirty="0" smtClean="0">
                          <a:latin typeface="+mn-lt"/>
                          <a:ea typeface="Times New Roman"/>
                          <a:cs typeface="Arial"/>
                        </a:rPr>
                        <a:t>Report of establiched new master programme</a:t>
                      </a:r>
                      <a:endParaRPr lang="en-US" sz="18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r>
                        <a:rPr lang="sr-Latn-RS" sz="2000" dirty="0" smtClean="0">
                          <a:latin typeface="+mn-lt"/>
                          <a:ea typeface="Times New Roman"/>
                          <a:cs typeface="Arial"/>
                        </a:rPr>
                        <a:t>15.07.2019-15.05.2020</a:t>
                      </a: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4"/>
                  </a:ext>
                </a:extLst>
              </a:tr>
              <a:tr h="370840">
                <a:tc>
                  <a:txBody>
                    <a:bodyPr/>
                    <a:lstStyle/>
                    <a:p>
                      <a:pPr algn="ctr">
                        <a:lnSpc>
                          <a:spcPct val="90000"/>
                        </a:lnSpc>
                        <a:spcAft>
                          <a:spcPts val="0"/>
                        </a:spcAft>
                      </a:pPr>
                      <a:r>
                        <a:rPr lang="sr-Latn-RS" sz="2000" dirty="0" smtClean="0">
                          <a:latin typeface="+mn-lt"/>
                          <a:ea typeface="Calibri"/>
                          <a:cs typeface="Arial"/>
                        </a:rPr>
                        <a:t>2.5</a:t>
                      </a: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en-GB" sz="1800" kern="1200" dirty="0" smtClean="0">
                          <a:solidFill>
                            <a:schemeClr val="tx1"/>
                          </a:solidFill>
                          <a:latin typeface="+mn-lt"/>
                          <a:ea typeface="+mn-ea"/>
                          <a:cs typeface="+mn-cs"/>
                        </a:rPr>
                        <a:t>Study visits EU partners and analysis best practices </a:t>
                      </a:r>
                      <a:endParaRPr lang="en-US" sz="20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5"/>
                  </a:ext>
                </a:extLst>
              </a:tr>
              <a:tr h="370840">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tc>
                  <a:txBody>
                    <a:bodyPr/>
                    <a:lstStyle/>
                    <a:p>
                      <a:pPr marL="54610" marR="0" indent="0" algn="l" defTabSz="914400" rtl="0" eaLnBrk="1" fontAlgn="auto" latinLnBrk="0" hangingPunct="1">
                        <a:lnSpc>
                          <a:spcPct val="90000"/>
                        </a:lnSpc>
                        <a:spcBef>
                          <a:spcPts val="0"/>
                        </a:spcBef>
                        <a:spcAft>
                          <a:spcPts val="0"/>
                        </a:spcAft>
                        <a:buClrTx/>
                        <a:buSzTx/>
                        <a:buFontTx/>
                        <a:buNone/>
                        <a:tabLst>
                          <a:tab pos="144780" algn="l"/>
                        </a:tabLst>
                        <a:defRPr/>
                      </a:pPr>
                      <a:r>
                        <a:rPr lang="sr-Latn-RS" sz="1800" dirty="0" smtClean="0">
                          <a:latin typeface="+mn-lt"/>
                        </a:rPr>
                        <a:t>Report of the study visit</a:t>
                      </a:r>
                      <a:endParaRPr lang="en-US" sz="1800" dirty="0" smtClean="0">
                        <a:latin typeface="+mn-lt"/>
                      </a:endParaRPr>
                    </a:p>
                  </a:txBody>
                  <a:tcPr marL="35560" marR="35560" marT="0" marB="0"/>
                </a:tc>
                <a:tc>
                  <a:txBody>
                    <a:bodyPr/>
                    <a:lstStyle/>
                    <a:p>
                      <a:pPr marL="54610" marR="0" indent="0" algn="ctr" defTabSz="914400" rtl="0" eaLnBrk="1" fontAlgn="auto" latinLnBrk="0" hangingPunct="1">
                        <a:lnSpc>
                          <a:spcPct val="90000"/>
                        </a:lnSpc>
                        <a:spcBef>
                          <a:spcPts val="0"/>
                        </a:spcBef>
                        <a:spcAft>
                          <a:spcPts val="0"/>
                        </a:spcAft>
                        <a:buClrTx/>
                        <a:buSzTx/>
                        <a:buFontTx/>
                        <a:buNone/>
                        <a:tabLst>
                          <a:tab pos="144780" algn="l"/>
                        </a:tabLst>
                        <a:defRPr/>
                      </a:pPr>
                      <a:r>
                        <a:rPr lang="sr-Latn-RS" sz="2000" dirty="0" smtClean="0"/>
                        <a:t>15.02.2020 – 15.09.2020</a:t>
                      </a:r>
                      <a:endParaRPr lang="en-US" sz="2000" dirty="0" smtClean="0">
                        <a:latin typeface="+mn-lt"/>
                        <a:ea typeface="Times New Roman"/>
                        <a:cs typeface="Arial"/>
                      </a:endParaRPr>
                    </a:p>
                  </a:txBody>
                  <a:tcPr marL="35560" marR="35560" marT="0" marB="0"/>
                </a:tc>
                <a:extLst>
                  <a:ext uri="{0D108BD9-81ED-4DB2-BD59-A6C34878D82A}">
                    <a16:rowId xmlns="" xmlns:a16="http://schemas.microsoft.com/office/drawing/2014/main" val="10006"/>
                  </a:ext>
                </a:extLst>
              </a:tr>
              <a:tr h="370840">
                <a:tc>
                  <a:txBody>
                    <a:bodyPr/>
                    <a:lstStyle/>
                    <a:p>
                      <a:pPr algn="ctr">
                        <a:lnSpc>
                          <a:spcPct val="90000"/>
                        </a:lnSpc>
                        <a:spcAft>
                          <a:spcPts val="0"/>
                        </a:spcAft>
                      </a:pPr>
                      <a:r>
                        <a:rPr lang="sr-Latn-RS" sz="2000" dirty="0" smtClean="0">
                          <a:latin typeface="+mn-lt"/>
                          <a:ea typeface="Calibri"/>
                          <a:cs typeface="Arial"/>
                        </a:rPr>
                        <a:t>2.6</a:t>
                      </a: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en-GB" sz="1800" kern="1200" dirty="0" smtClean="0">
                          <a:solidFill>
                            <a:schemeClr val="tx1"/>
                          </a:solidFill>
                          <a:latin typeface="+mn-lt"/>
                          <a:ea typeface="+mn-ea"/>
                          <a:cs typeface="+mn-cs"/>
                        </a:rPr>
                        <a:t>Harmonization of the proposed changes </a:t>
                      </a:r>
                      <a:endParaRPr lang="en-US" sz="20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7"/>
                  </a:ext>
                </a:extLst>
              </a:tr>
              <a:tr h="370840">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tc>
                  <a:txBody>
                    <a:bodyPr/>
                    <a:lstStyle/>
                    <a:p>
                      <a:pPr marL="54610" marR="0" indent="0" algn="l" defTabSz="914400" rtl="0" eaLnBrk="1" fontAlgn="auto" latinLnBrk="0" hangingPunct="1">
                        <a:lnSpc>
                          <a:spcPct val="90000"/>
                        </a:lnSpc>
                        <a:spcBef>
                          <a:spcPts val="0"/>
                        </a:spcBef>
                        <a:spcAft>
                          <a:spcPts val="0"/>
                        </a:spcAft>
                        <a:buClrTx/>
                        <a:buSzTx/>
                        <a:buFontTx/>
                        <a:buNone/>
                        <a:tabLst>
                          <a:tab pos="144780" algn="l"/>
                        </a:tabLst>
                        <a:defRPr/>
                      </a:pPr>
                      <a:r>
                        <a:rPr lang="sr-Latn-RS" sz="1800" dirty="0" smtClean="0">
                          <a:latin typeface="+mn-lt"/>
                        </a:rPr>
                        <a:t>Report of the </a:t>
                      </a:r>
                      <a:r>
                        <a:rPr lang="en-GB" sz="1800" kern="1200" dirty="0" smtClean="0"/>
                        <a:t>harmonization of the proposed changes </a:t>
                      </a:r>
                      <a:endParaRPr lang="en-US" sz="1800" dirty="0" smtClean="0">
                        <a:latin typeface="+mn-lt"/>
                        <a:ea typeface="Times New Roman"/>
                        <a:cs typeface="Arial"/>
                      </a:endParaRPr>
                    </a:p>
                  </a:txBody>
                  <a:tcPr marL="35560" marR="35560" marT="0" marB="0"/>
                </a:tc>
                <a:tc>
                  <a:txBody>
                    <a:bodyPr/>
                    <a:lstStyle/>
                    <a:p>
                      <a:pPr marL="54610" marR="0" indent="0" algn="ctr" defTabSz="914400" rtl="0" eaLnBrk="1" fontAlgn="auto" latinLnBrk="0" hangingPunct="1">
                        <a:lnSpc>
                          <a:spcPct val="90000"/>
                        </a:lnSpc>
                        <a:spcBef>
                          <a:spcPts val="0"/>
                        </a:spcBef>
                        <a:spcAft>
                          <a:spcPts val="0"/>
                        </a:spcAft>
                        <a:buClrTx/>
                        <a:buSzTx/>
                        <a:buFontTx/>
                        <a:buNone/>
                        <a:tabLst>
                          <a:tab pos="144780" algn="l"/>
                        </a:tabLst>
                        <a:defRPr/>
                      </a:pPr>
                      <a:r>
                        <a:rPr lang="sr-Latn-RS" sz="2000" dirty="0" smtClean="0"/>
                        <a:t>15.07.2019 – 15.05.2020</a:t>
                      </a:r>
                      <a:endParaRPr lang="en-US" sz="2000" dirty="0" smtClean="0">
                        <a:latin typeface="+mn-lt"/>
                        <a:ea typeface="Times New Roman"/>
                        <a:cs typeface="Arial"/>
                      </a:endParaRPr>
                    </a:p>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8"/>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p:cNvGraphicFramePr>
          <p:nvPr/>
        </p:nvGraphicFramePr>
        <p:xfrm>
          <a:off x="1339967" y="1765068"/>
          <a:ext cx="10048460" cy="2184400"/>
        </p:xfrm>
        <a:graphic>
          <a:graphicData uri="http://schemas.openxmlformats.org/drawingml/2006/table">
            <a:tbl>
              <a:tblPr firstRow="1" bandRow="1">
                <a:tableStyleId>{68D230F3-CF80-4859-8CE7-A43EE81993B5}</a:tableStyleId>
              </a:tblPr>
              <a:tblGrid>
                <a:gridCol w="898736">
                  <a:extLst>
                    <a:ext uri="{9D8B030D-6E8A-4147-A177-3AD203B41FA5}">
                      <a16:colId xmlns="" xmlns:a16="http://schemas.microsoft.com/office/drawing/2014/main" val="20000"/>
                    </a:ext>
                  </a:extLst>
                </a:gridCol>
                <a:gridCol w="6195848">
                  <a:extLst>
                    <a:ext uri="{9D8B030D-6E8A-4147-A177-3AD203B41FA5}">
                      <a16:colId xmlns="" xmlns:a16="http://schemas.microsoft.com/office/drawing/2014/main" val="20001"/>
                    </a:ext>
                  </a:extLst>
                </a:gridCol>
                <a:gridCol w="2953876">
                  <a:extLst>
                    <a:ext uri="{9D8B030D-6E8A-4147-A177-3AD203B41FA5}">
                      <a16:colId xmlns="" xmlns:a16="http://schemas.microsoft.com/office/drawing/2014/main" val="20002"/>
                    </a:ext>
                  </a:extLst>
                </a:gridCol>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2000" dirty="0" smtClean="0"/>
                        <a:t>WP 3 – DEVELOPMENT</a:t>
                      </a:r>
                      <a:br>
                        <a:rPr lang="sr-Latn-RS" sz="2000" dirty="0" smtClean="0"/>
                      </a:br>
                      <a:r>
                        <a:rPr lang="sr-Latn-RS" sz="2000" dirty="0" smtClean="0"/>
                        <a:t>Implementation  of developed curricula and training</a:t>
                      </a:r>
                      <a:endParaRPr lang="en-US" sz="2000" dirty="0" smtClean="0"/>
                    </a:p>
                  </a:txBody>
                  <a:tcPr/>
                </a:tc>
                <a:tc hMerge="1">
                  <a:txBody>
                    <a:bodyPr/>
                    <a:lstStyle/>
                    <a:p>
                      <a:endParaRPr lang="en-US" sz="2000" dirty="0">
                        <a:latin typeface="+mn-lt"/>
                      </a:endParaRPr>
                    </a:p>
                  </a:txBody>
                  <a:tcPr/>
                </a:tc>
                <a:tc hMerge="1">
                  <a:txBody>
                    <a:bodyPr/>
                    <a:lstStyle/>
                    <a:p>
                      <a:pPr algn="ctr"/>
                      <a:endParaRPr lang="en-US" sz="2000" dirty="0">
                        <a:latin typeface="+mn-lt"/>
                      </a:endParaRPr>
                    </a:p>
                  </a:txBody>
                  <a:tcPr/>
                </a:tc>
                <a:extLst>
                  <a:ext uri="{0D108BD9-81ED-4DB2-BD59-A6C34878D82A}">
                    <a16:rowId xmlns="" xmlns:a16="http://schemas.microsoft.com/office/drawing/2014/main" val="10000"/>
                  </a:ext>
                </a:extLst>
              </a:tr>
              <a:tr h="370840">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tc>
                  <a:txBody>
                    <a:bodyPr/>
                    <a:lstStyle/>
                    <a:p>
                      <a:pPr marL="54610" marR="0" indent="0" algn="l" defTabSz="914400" rtl="0" eaLnBrk="1" fontAlgn="auto" latinLnBrk="0" hangingPunct="1">
                        <a:lnSpc>
                          <a:spcPct val="90000"/>
                        </a:lnSpc>
                        <a:spcBef>
                          <a:spcPts val="0"/>
                        </a:spcBef>
                        <a:spcAft>
                          <a:spcPts val="0"/>
                        </a:spcAft>
                        <a:buClrTx/>
                        <a:buSzTx/>
                        <a:buFontTx/>
                        <a:buNone/>
                        <a:tabLst>
                          <a:tab pos="144780" algn="l"/>
                        </a:tabLst>
                        <a:defRPr/>
                      </a:pPr>
                      <a:endParaRPr lang="en-US" sz="1800" dirty="0" smtClean="0">
                        <a:latin typeface="+mn-lt"/>
                      </a:endParaRPr>
                    </a:p>
                  </a:txBody>
                  <a:tcPr marL="35560" marR="35560" marT="0" marB="0"/>
                </a:tc>
                <a:tc>
                  <a:txBody>
                    <a:bodyPr/>
                    <a:lstStyle/>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2"/>
                  </a:ext>
                </a:extLst>
              </a:tr>
              <a:tr h="370840">
                <a:tc>
                  <a:txBody>
                    <a:bodyPr/>
                    <a:lstStyle/>
                    <a:p>
                      <a:pPr algn="ctr">
                        <a:lnSpc>
                          <a:spcPct val="90000"/>
                        </a:lnSpc>
                        <a:spcAft>
                          <a:spcPts val="0"/>
                        </a:spcAft>
                      </a:pPr>
                      <a:r>
                        <a:rPr lang="sr-Latn-RS" sz="2000" dirty="0" smtClean="0">
                          <a:latin typeface="+mn-lt"/>
                          <a:ea typeface="Calibri"/>
                          <a:cs typeface="Arial"/>
                        </a:rPr>
                        <a:t>3.4</a:t>
                      </a: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en-GB" sz="1800" kern="1200" dirty="0" smtClean="0">
                          <a:solidFill>
                            <a:schemeClr val="tx1"/>
                          </a:solidFill>
                          <a:latin typeface="+mn-lt"/>
                          <a:ea typeface="+mn-ea"/>
                          <a:cs typeface="+mn-cs"/>
                        </a:rPr>
                        <a:t>Report of bachelor and master curricula quality</a:t>
                      </a:r>
                      <a:endParaRPr lang="en-US" sz="20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3"/>
                  </a:ext>
                </a:extLst>
              </a:tr>
              <a:tr h="370840">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sr-Latn-RS" sz="1800" dirty="0" smtClean="0">
                          <a:latin typeface="+mn-lt"/>
                          <a:ea typeface="Times New Roman"/>
                          <a:cs typeface="Arial"/>
                        </a:rPr>
                        <a:t>Report of curricula quality</a:t>
                      </a:r>
                      <a:endParaRPr lang="en-US" sz="18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r>
                        <a:rPr lang="sr-Latn-RS" sz="2000" dirty="0" smtClean="0">
                          <a:latin typeface="+mn-lt"/>
                          <a:ea typeface="Times New Roman"/>
                          <a:cs typeface="Arial"/>
                        </a:rPr>
                        <a:t>15.03.2020</a:t>
                      </a: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4"/>
                  </a:ext>
                </a:extLst>
              </a:tr>
              <a:tr h="370840">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endParaRPr lang="en-US" sz="20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p:cNvGraphicFramePr>
          <p:nvPr/>
        </p:nvGraphicFramePr>
        <p:xfrm>
          <a:off x="1911927" y="1873128"/>
          <a:ext cx="8882743" cy="2183384"/>
        </p:xfrm>
        <a:graphic>
          <a:graphicData uri="http://schemas.openxmlformats.org/drawingml/2006/table">
            <a:tbl>
              <a:tblPr firstRow="1" bandRow="1">
                <a:tableStyleId>{68D230F3-CF80-4859-8CE7-A43EE81993B5}</a:tableStyleId>
              </a:tblPr>
              <a:tblGrid>
                <a:gridCol w="1303446">
                  <a:extLst>
                    <a:ext uri="{9D8B030D-6E8A-4147-A177-3AD203B41FA5}">
                      <a16:colId xmlns="" xmlns:a16="http://schemas.microsoft.com/office/drawing/2014/main" val="20000"/>
                    </a:ext>
                  </a:extLst>
                </a:gridCol>
                <a:gridCol w="5216108">
                  <a:extLst>
                    <a:ext uri="{9D8B030D-6E8A-4147-A177-3AD203B41FA5}">
                      <a16:colId xmlns="" xmlns:a16="http://schemas.microsoft.com/office/drawing/2014/main" val="20001"/>
                    </a:ext>
                  </a:extLst>
                </a:gridCol>
                <a:gridCol w="2363189">
                  <a:extLst>
                    <a:ext uri="{9D8B030D-6E8A-4147-A177-3AD203B41FA5}">
                      <a16:colId xmlns="" xmlns:a16="http://schemas.microsoft.com/office/drawing/2014/main" val="20002"/>
                    </a:ext>
                  </a:extLst>
                </a:gridCol>
              </a:tblGrid>
              <a:tr h="370840">
                <a:tc gridSpan="3">
                  <a:txBody>
                    <a:bodyPr/>
                    <a:lstStyle/>
                    <a:p>
                      <a:r>
                        <a:rPr lang="sr-Latn-RS" sz="2000" b="1" dirty="0" smtClean="0"/>
                        <a:t>WP4  </a:t>
                      </a:r>
                      <a:r>
                        <a:rPr lang="en-GB" sz="2000" b="1" dirty="0" smtClean="0"/>
                        <a:t>QUALITY PLAN</a:t>
                      </a:r>
                      <a:r>
                        <a:rPr lang="sr-Latn-RS" sz="2000" b="1" dirty="0" smtClean="0"/>
                        <a:t/>
                      </a:r>
                      <a:br>
                        <a:rPr lang="sr-Latn-RS" sz="2000" b="1" dirty="0" smtClean="0"/>
                      </a:br>
                      <a:r>
                        <a:rPr lang="sr-Latn-RS" sz="2000" b="1" dirty="0" smtClean="0"/>
                        <a:t>Quality plan and monitoring</a:t>
                      </a:r>
                      <a:endParaRPr lang="en-US" sz="2000" dirty="0">
                        <a:latin typeface="+mn-lt"/>
                      </a:endParaRPr>
                    </a:p>
                  </a:txBody>
                  <a:tcPr/>
                </a:tc>
                <a:tc hMerge="1">
                  <a:txBody>
                    <a:bodyPr/>
                    <a:lstStyle/>
                    <a:p>
                      <a:endParaRPr lang="en-US" sz="2000" dirty="0">
                        <a:latin typeface="+mn-lt"/>
                      </a:endParaRPr>
                    </a:p>
                  </a:txBody>
                  <a:tcPr/>
                </a:tc>
                <a:tc hMerge="1">
                  <a:txBody>
                    <a:bodyPr/>
                    <a:lstStyle/>
                    <a:p>
                      <a:pPr algn="ctr"/>
                      <a:endParaRPr lang="en-US" sz="2000" dirty="0">
                        <a:latin typeface="+mn-lt"/>
                      </a:endParaRPr>
                    </a:p>
                  </a:txBody>
                  <a:tcPr/>
                </a:tc>
                <a:extLst>
                  <a:ext uri="{0D108BD9-81ED-4DB2-BD59-A6C34878D82A}">
                    <a16:rowId xmlns="" xmlns:a16="http://schemas.microsoft.com/office/drawing/2014/main" val="10000"/>
                  </a:ext>
                </a:extLst>
              </a:tr>
              <a:tr h="370840">
                <a:tc>
                  <a:txBody>
                    <a:bodyPr/>
                    <a:lstStyle/>
                    <a:p>
                      <a:pPr algn="ctr">
                        <a:lnSpc>
                          <a:spcPct val="90000"/>
                        </a:lnSpc>
                        <a:spcAft>
                          <a:spcPts val="0"/>
                        </a:spcAft>
                      </a:pPr>
                      <a:endParaRPr lang="en-US" sz="18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endParaRPr lang="en-US" sz="1800" dirty="0">
                        <a:solidFill>
                          <a:schemeClr val="accent1">
                            <a:lumMod val="75000"/>
                          </a:schemeClr>
                        </a:solidFill>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2"/>
                  </a:ext>
                </a:extLst>
              </a:tr>
              <a:tr h="370840">
                <a:tc>
                  <a:txBody>
                    <a:bodyPr/>
                    <a:lstStyle/>
                    <a:p>
                      <a:pPr algn="ctr">
                        <a:lnSpc>
                          <a:spcPct val="90000"/>
                        </a:lnSpc>
                        <a:spcAft>
                          <a:spcPts val="0"/>
                        </a:spcAft>
                      </a:pPr>
                      <a:r>
                        <a:rPr lang="en-GB" sz="1800" dirty="0"/>
                        <a:t>4.4</a:t>
                      </a:r>
                      <a:endParaRPr lang="en-US" sz="18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en-GB" sz="1800" dirty="0"/>
                        <a:t>Quality assurance Committee </a:t>
                      </a:r>
                      <a:r>
                        <a:rPr lang="en-GB" sz="1800" dirty="0" smtClean="0"/>
                        <a:t>meeting</a:t>
                      </a:r>
                      <a:endParaRPr lang="en-US" sz="18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3"/>
                  </a:ext>
                </a:extLst>
              </a:tr>
              <a:tr h="370840">
                <a:tc>
                  <a:txBody>
                    <a:bodyPr/>
                    <a:lstStyle/>
                    <a:p>
                      <a:pPr algn="ctr">
                        <a:lnSpc>
                          <a:spcPct val="90000"/>
                        </a:lnSpc>
                        <a:spcAft>
                          <a:spcPts val="0"/>
                        </a:spcAft>
                      </a:pPr>
                      <a:endParaRPr lang="en-US" sz="18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sr-Latn-RS" sz="1800" dirty="0" smtClean="0"/>
                        <a:t>Minutes of the Quallity</a:t>
                      </a:r>
                      <a:r>
                        <a:rPr lang="sr-Latn-RS" sz="1800" baseline="0" dirty="0" smtClean="0"/>
                        <a:t> assurence Committee meeting- </a:t>
                      </a:r>
                      <a:r>
                        <a:rPr lang="sr-Latn-RS" sz="1800" dirty="0" smtClean="0"/>
                        <a:t> UNIRC</a:t>
                      </a:r>
                      <a:r>
                        <a:rPr lang="sr-Latn-RS" sz="1800" kern="1200" dirty="0" smtClean="0"/>
                        <a:t>  </a:t>
                      </a:r>
                      <a:r>
                        <a:rPr lang="en-GB" sz="1800" baseline="0" noProof="0" dirty="0" smtClean="0"/>
                        <a:t>in consultation with </a:t>
                      </a:r>
                      <a:r>
                        <a:rPr lang="sr-Latn-RS" sz="1800" baseline="0" noProof="0" dirty="0" smtClean="0"/>
                        <a:t>other participating institutions </a:t>
                      </a:r>
                      <a:r>
                        <a:rPr lang="en-US" sz="1800" kern="1200" dirty="0" smtClean="0"/>
                        <a:t>UB</a:t>
                      </a:r>
                      <a:r>
                        <a:rPr lang="sr-Latn-RS" sz="1800" kern="1200" dirty="0" smtClean="0"/>
                        <a:t>, </a:t>
                      </a:r>
                      <a:r>
                        <a:rPr lang="en-GB" sz="1800" kern="1200" dirty="0" smtClean="0"/>
                        <a:t>UNSCM</a:t>
                      </a:r>
                      <a:r>
                        <a:rPr lang="sr-Latn-RS" sz="1800" kern="1200" dirty="0" smtClean="0"/>
                        <a:t>, </a:t>
                      </a:r>
                      <a:r>
                        <a:rPr lang="en-GB" sz="1800" kern="1200" dirty="0" smtClean="0"/>
                        <a:t>F</a:t>
                      </a:r>
                      <a:r>
                        <a:rPr lang="sr-Latn-RS" sz="1800" kern="1200" dirty="0" smtClean="0"/>
                        <a:t>RI</a:t>
                      </a:r>
                      <a:r>
                        <a:rPr lang="en-GB" sz="1800" kern="1200" dirty="0" smtClean="0"/>
                        <a:t>-BAS</a:t>
                      </a:r>
                      <a:endParaRPr lang="en-US" sz="1800" dirty="0">
                        <a:solidFill>
                          <a:schemeClr val="accent1">
                            <a:lumMod val="75000"/>
                          </a:schemeClr>
                        </a:solidFill>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r>
                        <a:rPr lang="sr-Latn-RS" sz="2000" dirty="0" smtClean="0"/>
                        <a:t>15.05.2020</a:t>
                      </a: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6705" y="923264"/>
            <a:ext cx="7586472" cy="1036163"/>
          </a:xfrm>
        </p:spPr>
        <p:txBody>
          <a:bodyPr/>
          <a:lstStyle/>
          <a:p>
            <a:r>
              <a:rPr lang="en-GB" sz="2400" b="1" dirty="0" smtClean="0"/>
              <a:t> </a:t>
            </a:r>
            <a:endParaRPr lang="en-US" sz="2400" dirty="0"/>
          </a:p>
        </p:txBody>
      </p:sp>
      <p:graphicFrame>
        <p:nvGraphicFramePr>
          <p:cNvPr id="4" name="Content Placeholder 5"/>
          <p:cNvGraphicFramePr>
            <a:graphicFrameLocks/>
          </p:cNvGraphicFramePr>
          <p:nvPr/>
        </p:nvGraphicFramePr>
        <p:xfrm>
          <a:off x="1710046" y="1954274"/>
          <a:ext cx="8787741" cy="3342640"/>
        </p:xfrm>
        <a:graphic>
          <a:graphicData uri="http://schemas.openxmlformats.org/drawingml/2006/table">
            <a:tbl>
              <a:tblPr firstRow="1" bandRow="1">
                <a:tableStyleId>{68D230F3-CF80-4859-8CE7-A43EE81993B5}</a:tableStyleId>
              </a:tblPr>
              <a:tblGrid>
                <a:gridCol w="888775">
                  <a:extLst>
                    <a:ext uri="{9D8B030D-6E8A-4147-A177-3AD203B41FA5}">
                      <a16:colId xmlns="" xmlns:a16="http://schemas.microsoft.com/office/drawing/2014/main" val="20000"/>
                    </a:ext>
                  </a:extLst>
                </a:gridCol>
                <a:gridCol w="5233737">
                  <a:extLst>
                    <a:ext uri="{9D8B030D-6E8A-4147-A177-3AD203B41FA5}">
                      <a16:colId xmlns="" xmlns:a16="http://schemas.microsoft.com/office/drawing/2014/main" val="20001"/>
                    </a:ext>
                  </a:extLst>
                </a:gridCol>
                <a:gridCol w="2665229">
                  <a:extLst>
                    <a:ext uri="{9D8B030D-6E8A-4147-A177-3AD203B41FA5}">
                      <a16:colId xmlns="" xmlns:a16="http://schemas.microsoft.com/office/drawing/2014/main" val="20002"/>
                    </a:ext>
                  </a:extLst>
                </a:gridCol>
              </a:tblGrid>
              <a:tr h="370840">
                <a:tc gridSpan="3">
                  <a:txBody>
                    <a:bodyPr/>
                    <a:lstStyle/>
                    <a:p>
                      <a:r>
                        <a:rPr lang="sr-Latn-RS" sz="2000" b="1" dirty="0" smtClean="0"/>
                        <a:t>WP5 - </a:t>
                      </a:r>
                      <a:r>
                        <a:rPr lang="en-GB" sz="2000" b="1" dirty="0" smtClean="0"/>
                        <a:t>DISSEMINATION &amp; EXPLOITATION</a:t>
                      </a:r>
                      <a:r>
                        <a:rPr lang="sr-Latn-RS" sz="2000" b="1" dirty="0" smtClean="0"/>
                        <a:t/>
                      </a:r>
                      <a:br>
                        <a:rPr lang="sr-Latn-RS" sz="2000" b="1" dirty="0" smtClean="0"/>
                      </a:br>
                      <a:r>
                        <a:rPr lang="en-GB" sz="2000" b="1" dirty="0" smtClean="0"/>
                        <a:t>Dissemination of project results</a:t>
                      </a:r>
                      <a:endParaRPr lang="en-US" sz="2000" dirty="0">
                        <a:latin typeface="+mn-lt"/>
                      </a:endParaRPr>
                    </a:p>
                  </a:txBody>
                  <a:tcPr/>
                </a:tc>
                <a:tc hMerge="1">
                  <a:txBody>
                    <a:bodyPr/>
                    <a:lstStyle/>
                    <a:p>
                      <a:endParaRPr lang="en-US" sz="2000" dirty="0">
                        <a:latin typeface="+mn-lt"/>
                      </a:endParaRPr>
                    </a:p>
                  </a:txBody>
                  <a:tcPr/>
                </a:tc>
                <a:tc hMerge="1">
                  <a:txBody>
                    <a:bodyPr/>
                    <a:lstStyle/>
                    <a:p>
                      <a:pPr algn="ctr"/>
                      <a:endParaRPr lang="en-US" sz="2000" dirty="0">
                        <a:latin typeface="+mn-lt"/>
                      </a:endParaRPr>
                    </a:p>
                  </a:txBody>
                  <a:tcPr/>
                </a:tc>
                <a:extLst>
                  <a:ext uri="{0D108BD9-81ED-4DB2-BD59-A6C34878D82A}">
                    <a16:rowId xmlns="" xmlns:a16="http://schemas.microsoft.com/office/drawing/2014/main" val="10000"/>
                  </a:ext>
                </a:extLst>
              </a:tr>
              <a:tr h="370840">
                <a:tc>
                  <a:txBody>
                    <a:bodyPr/>
                    <a:lstStyle/>
                    <a:p>
                      <a:pPr algn="ctr">
                        <a:lnSpc>
                          <a:spcPct val="90000"/>
                        </a:lnSpc>
                        <a:spcAft>
                          <a:spcPts val="0"/>
                        </a:spcAft>
                      </a:pPr>
                      <a:r>
                        <a:rPr lang="en-GB" sz="2000"/>
                        <a:t>5.1</a:t>
                      </a:r>
                      <a:endParaRPr lang="en-US" sz="200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en-GB" sz="2000" dirty="0"/>
                        <a:t>Project website created and maintenance</a:t>
                      </a:r>
                      <a:endParaRPr lang="en-US" sz="2000" dirty="0">
                        <a:latin typeface="+mn-lt"/>
                        <a:ea typeface="Times New Roman"/>
                        <a:cs typeface="Arial"/>
                      </a:endParaRPr>
                    </a:p>
                  </a:txBody>
                  <a:tcPr marL="35560" marR="35560" marT="0" marB="0"/>
                </a:tc>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extLst>
                  <a:ext uri="{0D108BD9-81ED-4DB2-BD59-A6C34878D82A}">
                    <a16:rowId xmlns="" xmlns:a16="http://schemas.microsoft.com/office/drawing/2014/main" val="10001"/>
                  </a:ext>
                </a:extLst>
              </a:tr>
              <a:tr h="370840">
                <a:tc>
                  <a:txBody>
                    <a:bodyPr/>
                    <a:lstStyle/>
                    <a:p>
                      <a:endParaRPr lang="en-US" sz="2000"/>
                    </a:p>
                  </a:txBody>
                  <a:tcPr marL="35560" marR="35560" marT="0" marB="0" anchor="ctr"/>
                </a:tc>
                <a:tc>
                  <a:txBody>
                    <a:bodyPr/>
                    <a:lstStyle/>
                    <a:p>
                      <a:r>
                        <a:rPr lang="en-US" sz="2000" dirty="0" smtClean="0"/>
                        <a:t>P</a:t>
                      </a:r>
                      <a:r>
                        <a:rPr lang="sr-Latn-RS" sz="2000" dirty="0" smtClean="0"/>
                        <a:t>roject website created - </a:t>
                      </a:r>
                      <a:r>
                        <a:rPr lang="sr-Latn-RS" sz="2000" kern="1200" baseline="0" noProof="0" dirty="0" smtClean="0"/>
                        <a:t>UB</a:t>
                      </a:r>
                      <a:r>
                        <a:rPr lang="sr-Latn-RS" sz="2000" noProof="0" dirty="0" smtClean="0"/>
                        <a:t> </a:t>
                      </a:r>
                      <a:r>
                        <a:rPr lang="en-GB" sz="2000" baseline="0" noProof="0" dirty="0" smtClean="0"/>
                        <a:t>in consultation </a:t>
                      </a:r>
                      <a:r>
                        <a:rPr lang="sr-Latn-RS" sz="2000" baseline="0" noProof="0" dirty="0" smtClean="0"/>
                        <a:t>with UNI</a:t>
                      </a:r>
                      <a:endParaRPr lang="en-US" sz="2000" dirty="0"/>
                    </a:p>
                  </a:txBody>
                  <a:tcPr marL="35560" marR="35560" marT="0" marB="0"/>
                </a:tc>
                <a:tc>
                  <a:txBody>
                    <a:bodyPr/>
                    <a:lstStyle/>
                    <a:p>
                      <a:pPr algn="ctr">
                        <a:lnSpc>
                          <a:spcPct val="90000"/>
                        </a:lnSpc>
                        <a:spcAft>
                          <a:spcPts val="0"/>
                        </a:spcAft>
                      </a:pPr>
                      <a:r>
                        <a:rPr lang="en-US" sz="2000" dirty="0" smtClean="0">
                          <a:latin typeface="+mn-lt"/>
                          <a:ea typeface="Calibri"/>
                          <a:cs typeface="Arial"/>
                        </a:rPr>
                        <a:t>I</a:t>
                      </a:r>
                      <a:r>
                        <a:rPr lang="sr-Latn-RS" sz="2000" dirty="0" smtClean="0">
                          <a:latin typeface="+mn-lt"/>
                          <a:ea typeface="Calibri"/>
                          <a:cs typeface="Arial"/>
                        </a:rPr>
                        <a:t>n progress</a:t>
                      </a:r>
                      <a:endParaRPr lang="en-US" sz="2000" dirty="0">
                        <a:latin typeface="+mn-lt"/>
                        <a:ea typeface="Calibri"/>
                        <a:cs typeface="Arial"/>
                      </a:endParaRPr>
                    </a:p>
                  </a:txBody>
                  <a:tcPr marL="35560" marR="35560" marT="0" marB="0" anchor="ctr"/>
                </a:tc>
                <a:extLst>
                  <a:ext uri="{0D108BD9-81ED-4DB2-BD59-A6C34878D82A}">
                    <a16:rowId xmlns="" xmlns:a16="http://schemas.microsoft.com/office/drawing/2014/main" val="10002"/>
                  </a:ext>
                </a:extLst>
              </a:tr>
              <a:tr h="370840">
                <a:tc>
                  <a:txBody>
                    <a:bodyPr/>
                    <a:lstStyle/>
                    <a:p>
                      <a:pPr algn="ctr">
                        <a:lnSpc>
                          <a:spcPct val="90000"/>
                        </a:lnSpc>
                        <a:spcAft>
                          <a:spcPts val="0"/>
                        </a:spcAft>
                      </a:pPr>
                      <a:r>
                        <a:rPr lang="en-GB" sz="2000" dirty="0"/>
                        <a:t>5.3</a:t>
                      </a: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en-GB" sz="2000" dirty="0"/>
                        <a:t>Promotion material created</a:t>
                      </a:r>
                      <a:endParaRPr lang="en-US" sz="20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3"/>
                  </a:ext>
                </a:extLst>
              </a:tr>
              <a:tr h="370840">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sr-Latn-RS" sz="2000" dirty="0" smtClean="0"/>
                        <a:t>Report of created promotion material - </a:t>
                      </a:r>
                      <a:r>
                        <a:rPr lang="sr-Latn-RS" sz="2000" kern="1200" baseline="0" noProof="0" dirty="0" smtClean="0"/>
                        <a:t>UNI</a:t>
                      </a:r>
                      <a:r>
                        <a:rPr lang="sr-Latn-RS" sz="2000" noProof="0" dirty="0" smtClean="0"/>
                        <a:t> </a:t>
                      </a:r>
                      <a:r>
                        <a:rPr lang="en-GB" sz="2000" baseline="0" noProof="0" dirty="0" smtClean="0"/>
                        <a:t>in </a:t>
                      </a:r>
                      <a:r>
                        <a:rPr lang="sr-Latn-RS" sz="2000" baseline="0" noProof="0" dirty="0" smtClean="0"/>
                        <a:t>cooperation with UB</a:t>
                      </a:r>
                      <a:endParaRPr lang="en-US" sz="2000" dirty="0">
                        <a:latin typeface="+mn-lt"/>
                        <a:ea typeface="Times New Roman"/>
                        <a:cs typeface="Arial"/>
                      </a:endParaRPr>
                    </a:p>
                  </a:txBody>
                  <a:tcPr marL="35560" marR="35560" marT="0" marB="0"/>
                </a:tc>
                <a:tc>
                  <a:txBody>
                    <a:bodyPr/>
                    <a:lstStyle/>
                    <a:p>
                      <a:pPr marL="54610" marR="0" indent="0" algn="ctr" defTabSz="914400" rtl="0" eaLnBrk="1" fontAlgn="auto" latinLnBrk="0" hangingPunct="1">
                        <a:lnSpc>
                          <a:spcPct val="90000"/>
                        </a:lnSpc>
                        <a:spcBef>
                          <a:spcPts val="0"/>
                        </a:spcBef>
                        <a:spcAft>
                          <a:spcPts val="0"/>
                        </a:spcAft>
                        <a:buClrTx/>
                        <a:buSzTx/>
                        <a:buFontTx/>
                        <a:buNone/>
                        <a:tabLst>
                          <a:tab pos="144780" algn="l"/>
                        </a:tabLst>
                        <a:defRPr/>
                      </a:pPr>
                      <a:r>
                        <a:rPr lang="sr-Latn-RS" sz="2000" dirty="0" smtClean="0">
                          <a:latin typeface="+mn-lt"/>
                          <a:ea typeface="Times New Roman"/>
                          <a:cs typeface="Arial"/>
                        </a:rPr>
                        <a:t>15.12.2019</a:t>
                      </a:r>
                      <a:endParaRPr lang="en-US" sz="2000" dirty="0" smtClean="0">
                        <a:latin typeface="+mn-lt"/>
                        <a:ea typeface="Times New Roman"/>
                        <a:cs typeface="Arial"/>
                      </a:endParaRPr>
                    </a:p>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4"/>
                  </a:ext>
                </a:extLst>
              </a:tr>
              <a:tr h="370840">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endParaRPr lang="en-US" sz="20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5"/>
                  </a:ext>
                </a:extLst>
              </a:tr>
              <a:tr h="370840">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endParaRPr lang="en-US" sz="2000" dirty="0">
                        <a:latin typeface="+mn-lt"/>
                        <a:ea typeface="Times New Roman"/>
                        <a:cs typeface="Arial"/>
                      </a:endParaRPr>
                    </a:p>
                  </a:txBody>
                  <a:tcPr marL="35560" marR="35560" marT="0" marB="0"/>
                </a:tc>
                <a:tc>
                  <a:txBody>
                    <a:bodyPr/>
                    <a:lstStyle/>
                    <a:p>
                      <a:pPr marL="54610" marR="0" indent="0" algn="ctr" defTabSz="914400" rtl="0" eaLnBrk="1" fontAlgn="auto" latinLnBrk="0" hangingPunct="1">
                        <a:lnSpc>
                          <a:spcPct val="90000"/>
                        </a:lnSpc>
                        <a:spcBef>
                          <a:spcPts val="0"/>
                        </a:spcBef>
                        <a:spcAft>
                          <a:spcPts val="0"/>
                        </a:spcAft>
                        <a:buClrTx/>
                        <a:buSzTx/>
                        <a:buFontTx/>
                        <a:buNone/>
                        <a:tabLst>
                          <a:tab pos="144780" algn="l"/>
                        </a:tabLst>
                        <a:defRPr/>
                      </a:pPr>
                      <a:endParaRPr lang="en-US" sz="2000" dirty="0" smtClean="0">
                        <a:latin typeface="+mn-lt"/>
                        <a:ea typeface="Times New Roman"/>
                        <a:cs typeface="Arial"/>
                      </a:endParaRPr>
                    </a:p>
                  </a:txBody>
                  <a:tcPr marL="35560" marR="35560" marT="0" marB="0"/>
                </a:tc>
                <a:extLst>
                  <a:ext uri="{0D108BD9-81ED-4DB2-BD59-A6C34878D82A}">
                    <a16:rowId xmlns=""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p:cNvGraphicFramePr>
            <a:graphicFrameLocks/>
          </p:cNvGraphicFramePr>
          <p:nvPr/>
        </p:nvGraphicFramePr>
        <p:xfrm>
          <a:off x="1710046" y="1954274"/>
          <a:ext cx="8787741" cy="2555240"/>
        </p:xfrm>
        <a:graphic>
          <a:graphicData uri="http://schemas.openxmlformats.org/drawingml/2006/table">
            <a:tbl>
              <a:tblPr firstRow="1" bandRow="1">
                <a:tableStyleId>{68D230F3-CF80-4859-8CE7-A43EE81993B5}</a:tableStyleId>
              </a:tblPr>
              <a:tblGrid>
                <a:gridCol w="888775">
                  <a:extLst>
                    <a:ext uri="{9D8B030D-6E8A-4147-A177-3AD203B41FA5}">
                      <a16:colId xmlns="" xmlns:a16="http://schemas.microsoft.com/office/drawing/2014/main" val="20000"/>
                    </a:ext>
                  </a:extLst>
                </a:gridCol>
                <a:gridCol w="5233737">
                  <a:extLst>
                    <a:ext uri="{9D8B030D-6E8A-4147-A177-3AD203B41FA5}">
                      <a16:colId xmlns="" xmlns:a16="http://schemas.microsoft.com/office/drawing/2014/main" val="20001"/>
                    </a:ext>
                  </a:extLst>
                </a:gridCol>
                <a:gridCol w="2665229">
                  <a:extLst>
                    <a:ext uri="{9D8B030D-6E8A-4147-A177-3AD203B41FA5}">
                      <a16:colId xmlns="" xmlns:a16="http://schemas.microsoft.com/office/drawing/2014/main" val="20002"/>
                    </a:ext>
                  </a:extLst>
                </a:gridCol>
              </a:tblGrid>
              <a:tr h="370840">
                <a:tc gridSpan="3">
                  <a:txBody>
                    <a:bodyPr/>
                    <a:lstStyle/>
                    <a:p>
                      <a:r>
                        <a:rPr lang="sr-Latn-RS" sz="2000" b="1" dirty="0" smtClean="0"/>
                        <a:t>WP6 - </a:t>
                      </a:r>
                      <a:r>
                        <a:rPr lang="en-GB" sz="2000" b="1" kern="1200" dirty="0" smtClean="0">
                          <a:solidFill>
                            <a:schemeClr val="tx1"/>
                          </a:solidFill>
                          <a:latin typeface="+mn-lt"/>
                          <a:ea typeface="+mn-ea"/>
                          <a:cs typeface="+mn-cs"/>
                        </a:rPr>
                        <a:t>DISSEMINATION &amp; EXPLOITATION</a:t>
                      </a:r>
                      <a:r>
                        <a:rPr lang="sr-Latn-RS" sz="2000" b="1" dirty="0" smtClean="0"/>
                        <a:t/>
                      </a:r>
                      <a:br>
                        <a:rPr lang="sr-Latn-RS" sz="2000" b="1" dirty="0" smtClean="0"/>
                      </a:br>
                      <a:r>
                        <a:rPr lang="en-GB" sz="2000" b="1" kern="1200" dirty="0" smtClean="0">
                          <a:solidFill>
                            <a:schemeClr val="tx1"/>
                          </a:solidFill>
                          <a:latin typeface="+mn-lt"/>
                          <a:ea typeface="+mn-ea"/>
                          <a:cs typeface="+mn-cs"/>
                        </a:rPr>
                        <a:t>Exploitation of project results</a:t>
                      </a:r>
                      <a:endParaRPr lang="en-US" sz="2000" dirty="0">
                        <a:latin typeface="+mn-lt"/>
                      </a:endParaRPr>
                    </a:p>
                  </a:txBody>
                  <a:tcPr/>
                </a:tc>
                <a:tc hMerge="1">
                  <a:txBody>
                    <a:bodyPr/>
                    <a:lstStyle/>
                    <a:p>
                      <a:endParaRPr lang="en-US" sz="2000" dirty="0">
                        <a:latin typeface="+mn-lt"/>
                      </a:endParaRPr>
                    </a:p>
                  </a:txBody>
                  <a:tcPr/>
                </a:tc>
                <a:tc hMerge="1">
                  <a:txBody>
                    <a:bodyPr/>
                    <a:lstStyle/>
                    <a:p>
                      <a:pPr algn="ctr"/>
                      <a:endParaRPr lang="en-US" sz="2000" dirty="0">
                        <a:latin typeface="+mn-lt"/>
                      </a:endParaRPr>
                    </a:p>
                  </a:txBody>
                  <a:tcPr/>
                </a:tc>
                <a:extLst>
                  <a:ext uri="{0D108BD9-81ED-4DB2-BD59-A6C34878D82A}">
                    <a16:rowId xmlns="" xmlns:a16="http://schemas.microsoft.com/office/drawing/2014/main" val="10000"/>
                  </a:ext>
                </a:extLst>
              </a:tr>
              <a:tr h="370840">
                <a:tc>
                  <a:txBody>
                    <a:bodyPr/>
                    <a:lstStyle/>
                    <a:p>
                      <a:pPr algn="ctr">
                        <a:lnSpc>
                          <a:spcPct val="90000"/>
                        </a:lnSpc>
                        <a:spcAft>
                          <a:spcPts val="0"/>
                        </a:spcAft>
                      </a:pPr>
                      <a:r>
                        <a:rPr lang="sr-Latn-RS" sz="2000" dirty="0" smtClean="0"/>
                        <a:t>6</a:t>
                      </a:r>
                      <a:r>
                        <a:rPr lang="en-GB" sz="2000" dirty="0" smtClean="0"/>
                        <a:t>.</a:t>
                      </a:r>
                      <a:r>
                        <a:rPr lang="sr-Latn-RS" sz="2000" dirty="0" smtClean="0"/>
                        <a:t>1</a:t>
                      </a: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sr-Latn-RS" sz="2000" baseline="0" dirty="0" smtClean="0"/>
                        <a:t>Sustainability plan created </a:t>
                      </a:r>
                      <a:endParaRPr lang="en-US" sz="2000" dirty="0">
                        <a:latin typeface="+mn-lt"/>
                        <a:ea typeface="Times New Roman"/>
                        <a:cs typeface="Arial"/>
                      </a:endParaRPr>
                    </a:p>
                  </a:txBody>
                  <a:tcPr marL="35560" marR="35560" marT="0" marB="0"/>
                </a:tc>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extLst>
                  <a:ext uri="{0D108BD9-81ED-4DB2-BD59-A6C34878D82A}">
                    <a16:rowId xmlns="" xmlns:a16="http://schemas.microsoft.com/office/drawing/2014/main" val="10001"/>
                  </a:ext>
                </a:extLst>
              </a:tr>
              <a:tr h="370840">
                <a:tc>
                  <a:txBody>
                    <a:bodyPr/>
                    <a:lstStyle/>
                    <a:p>
                      <a:endParaRPr lang="en-US" sz="2000"/>
                    </a:p>
                  </a:txBody>
                  <a:tcPr marL="35560" marR="35560" marT="0" marB="0" anchor="ctr"/>
                </a:tc>
                <a:tc>
                  <a:txBody>
                    <a:bodyPr/>
                    <a:lstStyle/>
                    <a:p>
                      <a:r>
                        <a:rPr lang="sr-Latn-RS" sz="2000" dirty="0" smtClean="0"/>
                        <a:t>Report of Sustainability plan created</a:t>
                      </a:r>
                      <a:endParaRPr lang="en-US" sz="2000" dirty="0"/>
                    </a:p>
                  </a:txBody>
                  <a:tcPr marL="35560" marR="35560" marT="0" marB="0"/>
                </a:tc>
                <a:tc>
                  <a:txBody>
                    <a:bodyPr/>
                    <a:lstStyle/>
                    <a:p>
                      <a:pPr algn="ctr">
                        <a:lnSpc>
                          <a:spcPct val="90000"/>
                        </a:lnSpc>
                        <a:spcAft>
                          <a:spcPts val="0"/>
                        </a:spcAft>
                      </a:pPr>
                      <a:r>
                        <a:rPr lang="sr-Latn-RS" sz="2000" dirty="0" smtClean="0">
                          <a:latin typeface="+mn-lt"/>
                          <a:ea typeface="Calibri"/>
                          <a:cs typeface="Arial"/>
                        </a:rPr>
                        <a:t>15.12.2019</a:t>
                      </a:r>
                      <a:endParaRPr lang="en-US" sz="2000" dirty="0">
                        <a:latin typeface="+mn-lt"/>
                        <a:ea typeface="Calibri"/>
                        <a:cs typeface="Arial"/>
                      </a:endParaRPr>
                    </a:p>
                  </a:txBody>
                  <a:tcPr marL="35560" marR="35560" marT="0" marB="0" anchor="ctr"/>
                </a:tc>
                <a:extLst>
                  <a:ext uri="{0D108BD9-81ED-4DB2-BD59-A6C34878D82A}">
                    <a16:rowId xmlns="" xmlns:a16="http://schemas.microsoft.com/office/drawing/2014/main" val="10002"/>
                  </a:ext>
                </a:extLst>
              </a:tr>
              <a:tr h="370840">
                <a:tc>
                  <a:txBody>
                    <a:bodyPr/>
                    <a:lstStyle/>
                    <a:p>
                      <a:pPr algn="ctr">
                        <a:lnSpc>
                          <a:spcPct val="90000"/>
                        </a:lnSpc>
                        <a:spcAft>
                          <a:spcPts val="0"/>
                        </a:spcAft>
                      </a:pPr>
                      <a:r>
                        <a:rPr lang="sr-Latn-RS" sz="2000" dirty="0" smtClean="0"/>
                        <a:t>6</a:t>
                      </a:r>
                      <a:r>
                        <a:rPr lang="en-GB" sz="2000" dirty="0" smtClean="0"/>
                        <a:t>.3</a:t>
                      </a: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en-GB" sz="2000" kern="1200" dirty="0" smtClean="0">
                          <a:solidFill>
                            <a:schemeClr val="tx1"/>
                          </a:solidFill>
                          <a:latin typeface="+mn-lt"/>
                          <a:ea typeface="+mn-ea"/>
                          <a:cs typeface="+mn-cs"/>
                        </a:rPr>
                        <a:t>Promotion for students </a:t>
                      </a:r>
                      <a:r>
                        <a:rPr lang="en-GB" sz="2000" kern="1200" dirty="0" err="1" smtClean="0">
                          <a:solidFill>
                            <a:schemeClr val="tx1"/>
                          </a:solidFill>
                          <a:latin typeface="+mn-lt"/>
                          <a:ea typeface="+mn-ea"/>
                          <a:cs typeface="+mn-cs"/>
                        </a:rPr>
                        <a:t>enrollment</a:t>
                      </a:r>
                      <a:endParaRPr lang="en-US" sz="20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3"/>
                  </a:ext>
                </a:extLst>
              </a:tr>
              <a:tr h="370840">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sr-Latn-RS" sz="2000" dirty="0" smtClean="0">
                          <a:latin typeface="+mn-lt"/>
                          <a:ea typeface="Times New Roman"/>
                          <a:cs typeface="Arial"/>
                        </a:rPr>
                        <a:t>Report of promotion for students enrollment</a:t>
                      </a:r>
                      <a:endParaRPr lang="en-US" sz="2000" dirty="0">
                        <a:latin typeface="+mn-lt"/>
                        <a:ea typeface="Times New Roman"/>
                        <a:cs typeface="Arial"/>
                      </a:endParaRPr>
                    </a:p>
                  </a:txBody>
                  <a:tcPr marL="35560" marR="35560" marT="0" marB="0"/>
                </a:tc>
                <a:tc>
                  <a:txBody>
                    <a:bodyPr/>
                    <a:lstStyle/>
                    <a:p>
                      <a:pPr marL="54610" marR="0" indent="0" algn="ctr" defTabSz="914400" rtl="0" eaLnBrk="1" fontAlgn="auto" latinLnBrk="0" hangingPunct="1">
                        <a:lnSpc>
                          <a:spcPct val="90000"/>
                        </a:lnSpc>
                        <a:spcBef>
                          <a:spcPts val="0"/>
                        </a:spcBef>
                        <a:spcAft>
                          <a:spcPts val="0"/>
                        </a:spcAft>
                        <a:buClrTx/>
                        <a:buSzTx/>
                        <a:buFontTx/>
                        <a:buNone/>
                        <a:tabLst>
                          <a:tab pos="144780" algn="l"/>
                        </a:tabLst>
                        <a:defRPr/>
                      </a:pPr>
                      <a:r>
                        <a:rPr lang="sr-Latn-RS" sz="2000" dirty="0" smtClean="0">
                          <a:latin typeface="+mn-lt"/>
                          <a:ea typeface="Times New Roman"/>
                          <a:cs typeface="Arial"/>
                        </a:rPr>
                        <a:t>15.05.2020 – 15.08.2020</a:t>
                      </a:r>
                      <a:endParaRPr lang="en-US" sz="2000" dirty="0" smtClean="0">
                        <a:latin typeface="+mn-lt"/>
                        <a:ea typeface="Times New Roman"/>
                        <a:cs typeface="Arial"/>
                      </a:endParaRPr>
                    </a:p>
                  </a:txBody>
                  <a:tcPr marL="35560" marR="35560" marT="0" marB="0"/>
                </a:tc>
                <a:extLst>
                  <a:ext uri="{0D108BD9-81ED-4DB2-BD59-A6C34878D82A}">
                    <a16:rowId xmlns="" xmlns:a16="http://schemas.microsoft.com/office/drawing/2014/main" val="10004"/>
                  </a:ext>
                </a:extLst>
              </a:tr>
              <a:tr h="370840">
                <a:tc>
                  <a:txBody>
                    <a:bodyPr/>
                    <a:lstStyle/>
                    <a:p>
                      <a:pPr algn="ctr">
                        <a:lnSpc>
                          <a:spcPct val="90000"/>
                        </a:lnSpc>
                        <a:spcAft>
                          <a:spcPts val="0"/>
                        </a:spcAft>
                      </a:pPr>
                      <a:endParaRPr lang="en-US" sz="20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endParaRPr lang="en-US" sz="20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2000" dirty="0">
                        <a:latin typeface="+mn-lt"/>
                        <a:ea typeface="Times New Roman"/>
                        <a:cs typeface="Arial"/>
                      </a:endParaRPr>
                    </a:p>
                  </a:txBody>
                  <a:tcPr marL="35560" marR="35560" marT="0" marB="0"/>
                </a:tc>
                <a:extLst>
                  <a:ext uri="{0D108BD9-81ED-4DB2-BD59-A6C34878D82A}">
                    <a16:rowId xmlns="" xmlns:a16="http://schemas.microsoft.com/office/drawing/2014/main" val="10005"/>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p:cNvGraphicFramePr>
          <p:nvPr/>
        </p:nvGraphicFramePr>
        <p:xfrm>
          <a:off x="1674421" y="1754372"/>
          <a:ext cx="8918370" cy="3975608"/>
        </p:xfrm>
        <a:graphic>
          <a:graphicData uri="http://schemas.openxmlformats.org/drawingml/2006/table">
            <a:tbl>
              <a:tblPr firstRow="1" bandRow="1">
                <a:tableStyleId>{68D230F3-CF80-4859-8CE7-A43EE81993B5}</a:tableStyleId>
              </a:tblPr>
              <a:tblGrid>
                <a:gridCol w="1371129">
                  <a:extLst>
                    <a:ext uri="{9D8B030D-6E8A-4147-A177-3AD203B41FA5}">
                      <a16:colId xmlns="" xmlns:a16="http://schemas.microsoft.com/office/drawing/2014/main" val="20000"/>
                    </a:ext>
                  </a:extLst>
                </a:gridCol>
                <a:gridCol w="5051703">
                  <a:extLst>
                    <a:ext uri="{9D8B030D-6E8A-4147-A177-3AD203B41FA5}">
                      <a16:colId xmlns="" xmlns:a16="http://schemas.microsoft.com/office/drawing/2014/main" val="20001"/>
                    </a:ext>
                  </a:extLst>
                </a:gridCol>
                <a:gridCol w="2495538">
                  <a:extLst>
                    <a:ext uri="{9D8B030D-6E8A-4147-A177-3AD203B41FA5}">
                      <a16:colId xmlns="" xmlns:a16="http://schemas.microsoft.com/office/drawing/2014/main" val="20002"/>
                    </a:ext>
                  </a:extLst>
                </a:gridCol>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dirty="0" smtClean="0"/>
                        <a:t>WP7 – MANAGEMENT</a:t>
                      </a:r>
                      <a:br>
                        <a:rPr lang="sr-Latn-RS" sz="1800" dirty="0" smtClean="0"/>
                      </a:br>
                      <a:r>
                        <a:rPr lang="en-GB" sz="1800" b="1" dirty="0" smtClean="0"/>
                        <a:t>Project management</a:t>
                      </a:r>
                      <a:endParaRPr lang="en-US" sz="1800" dirty="0" smtClean="0"/>
                    </a:p>
                  </a:txBody>
                  <a:tcPr/>
                </a:tc>
                <a:tc hMerge="1">
                  <a:txBody>
                    <a:bodyPr/>
                    <a:lstStyle/>
                    <a:p>
                      <a:endParaRPr lang="en-US" sz="1800" dirty="0">
                        <a:latin typeface="+mn-lt"/>
                      </a:endParaRPr>
                    </a:p>
                  </a:txBody>
                  <a:tcPr/>
                </a:tc>
                <a:tc hMerge="1">
                  <a:txBody>
                    <a:bodyPr/>
                    <a:lstStyle/>
                    <a:p>
                      <a:pPr algn="ctr"/>
                      <a:endParaRPr lang="en-US" sz="1800" dirty="0">
                        <a:latin typeface="+mn-lt"/>
                      </a:endParaRPr>
                    </a:p>
                  </a:txBody>
                  <a:tcPr/>
                </a:tc>
                <a:extLst>
                  <a:ext uri="{0D108BD9-81ED-4DB2-BD59-A6C34878D82A}">
                    <a16:rowId xmlns="" xmlns:a16="http://schemas.microsoft.com/office/drawing/2014/main" val="10000"/>
                  </a:ext>
                </a:extLst>
              </a:tr>
              <a:tr h="370840">
                <a:tc>
                  <a:txBody>
                    <a:bodyPr/>
                    <a:lstStyle/>
                    <a:p>
                      <a:pPr algn="ctr">
                        <a:lnSpc>
                          <a:spcPct val="90000"/>
                        </a:lnSpc>
                        <a:spcAft>
                          <a:spcPts val="0"/>
                        </a:spcAft>
                      </a:pPr>
                      <a:r>
                        <a:rPr lang="en-GB" sz="1800"/>
                        <a:t>7.1</a:t>
                      </a:r>
                      <a:endParaRPr lang="en-US" sz="180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en-GB" sz="1800" dirty="0"/>
                        <a:t>Project </a:t>
                      </a:r>
                      <a:r>
                        <a:rPr lang="en-GB" sz="1800" dirty="0" smtClean="0"/>
                        <a:t>m</a:t>
                      </a:r>
                      <a:r>
                        <a:rPr lang="sr-Latn-RS" sz="1800" dirty="0" smtClean="0"/>
                        <a:t>a</a:t>
                      </a:r>
                      <a:r>
                        <a:rPr lang="en-GB" sz="1800" dirty="0" err="1" smtClean="0"/>
                        <a:t>nagement</a:t>
                      </a:r>
                      <a:r>
                        <a:rPr lang="en-GB" sz="1800" dirty="0" smtClean="0"/>
                        <a:t> meeting</a:t>
                      </a:r>
                      <a:endParaRPr lang="en-US" sz="18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1800" dirty="0">
                        <a:latin typeface="+mn-lt"/>
                        <a:ea typeface="Times New Roman"/>
                        <a:cs typeface="Arial"/>
                      </a:endParaRPr>
                    </a:p>
                  </a:txBody>
                  <a:tcPr marL="35560" marR="35560" marT="0" marB="0"/>
                </a:tc>
                <a:extLst>
                  <a:ext uri="{0D108BD9-81ED-4DB2-BD59-A6C34878D82A}">
                    <a16:rowId xmlns="" xmlns:a16="http://schemas.microsoft.com/office/drawing/2014/main" val="10001"/>
                  </a:ext>
                </a:extLst>
              </a:tr>
              <a:tr h="370840">
                <a:tc>
                  <a:txBody>
                    <a:bodyPr/>
                    <a:lstStyle/>
                    <a:p>
                      <a:pPr algn="ctr">
                        <a:lnSpc>
                          <a:spcPct val="90000"/>
                        </a:lnSpc>
                        <a:spcAft>
                          <a:spcPts val="0"/>
                        </a:spcAft>
                      </a:pPr>
                      <a:endParaRPr lang="en-US" sz="180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sr-Latn-RS" sz="1800" dirty="0" smtClean="0"/>
                        <a:t>Minutes of the meeting - </a:t>
                      </a:r>
                      <a:r>
                        <a:rPr lang="sr-Latn-RS" sz="1800" kern="1200" baseline="0" noProof="0" dirty="0" smtClean="0"/>
                        <a:t>UB</a:t>
                      </a:r>
                      <a:r>
                        <a:rPr lang="sr-Latn-RS" sz="1800" noProof="0" dirty="0" smtClean="0"/>
                        <a:t> </a:t>
                      </a:r>
                      <a:r>
                        <a:rPr lang="en-GB" sz="1800" baseline="0" noProof="0" dirty="0" smtClean="0"/>
                        <a:t>in consultation </a:t>
                      </a:r>
                      <a:r>
                        <a:rPr lang="sr-Latn-RS" sz="1800" baseline="0" noProof="0" dirty="0" smtClean="0"/>
                        <a:t>with other partner institutions</a:t>
                      </a:r>
                      <a:r>
                        <a:rPr lang="sr-Latn-RS" sz="1800" dirty="0" smtClean="0"/>
                        <a:t> </a:t>
                      </a:r>
                      <a:endParaRPr lang="en-US" sz="1800" dirty="0">
                        <a:latin typeface="+mn-lt"/>
                        <a:ea typeface="Times New Roman"/>
                        <a:cs typeface="Arial"/>
                      </a:endParaRPr>
                    </a:p>
                  </a:txBody>
                  <a:tcPr marL="35560" marR="35560" marT="0" marB="0"/>
                </a:tc>
                <a:tc>
                  <a:txBody>
                    <a:bodyPr/>
                    <a:lstStyle/>
                    <a:p>
                      <a:pPr marL="54610" marR="0" indent="0" algn="ctr" defTabSz="914400" rtl="0" eaLnBrk="1" fontAlgn="auto" latinLnBrk="0" hangingPunct="1">
                        <a:lnSpc>
                          <a:spcPct val="90000"/>
                        </a:lnSpc>
                        <a:spcBef>
                          <a:spcPts val="0"/>
                        </a:spcBef>
                        <a:spcAft>
                          <a:spcPts val="0"/>
                        </a:spcAft>
                        <a:buClrTx/>
                        <a:buSzTx/>
                        <a:buFontTx/>
                        <a:buNone/>
                        <a:tabLst>
                          <a:tab pos="144780" algn="l"/>
                        </a:tabLst>
                        <a:defRPr/>
                      </a:pPr>
                      <a:r>
                        <a:rPr lang="sr-Latn-RS" sz="1800" dirty="0" smtClean="0"/>
                        <a:t>15.05.2020</a:t>
                      </a:r>
                      <a:endParaRPr lang="en-US" sz="1800" dirty="0" smtClean="0"/>
                    </a:p>
                    <a:p>
                      <a:pPr marL="54610" algn="ctr">
                        <a:lnSpc>
                          <a:spcPct val="90000"/>
                        </a:lnSpc>
                        <a:spcAft>
                          <a:spcPts val="0"/>
                        </a:spcAft>
                        <a:tabLst>
                          <a:tab pos="144780" algn="l"/>
                        </a:tabLst>
                      </a:pPr>
                      <a:endParaRPr lang="en-US" sz="1800" dirty="0">
                        <a:latin typeface="+mn-lt"/>
                        <a:ea typeface="Times New Roman"/>
                        <a:cs typeface="Arial"/>
                      </a:endParaRPr>
                    </a:p>
                  </a:txBody>
                  <a:tcPr marL="35560" marR="35560" marT="0" marB="0"/>
                </a:tc>
                <a:extLst>
                  <a:ext uri="{0D108BD9-81ED-4DB2-BD59-A6C34878D82A}">
                    <a16:rowId xmlns="" xmlns:a16="http://schemas.microsoft.com/office/drawing/2014/main" val="10002"/>
                  </a:ext>
                </a:extLst>
              </a:tr>
              <a:tr h="370840">
                <a:tc>
                  <a:txBody>
                    <a:bodyPr/>
                    <a:lstStyle/>
                    <a:p>
                      <a:pPr algn="ctr">
                        <a:lnSpc>
                          <a:spcPct val="90000"/>
                        </a:lnSpc>
                        <a:spcAft>
                          <a:spcPts val="0"/>
                        </a:spcAft>
                      </a:pPr>
                      <a:r>
                        <a:rPr lang="en-GB" sz="1800"/>
                        <a:t>7.2</a:t>
                      </a:r>
                      <a:endParaRPr lang="en-US" sz="180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en-GB" sz="1800" dirty="0"/>
                        <a:t>Steering committee </a:t>
                      </a:r>
                      <a:r>
                        <a:rPr lang="en-GB" sz="1800" dirty="0" smtClean="0"/>
                        <a:t>meeting</a:t>
                      </a:r>
                      <a:endParaRPr lang="en-US" sz="18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1800" dirty="0">
                        <a:latin typeface="+mn-lt"/>
                        <a:ea typeface="Times New Roman"/>
                        <a:cs typeface="Arial"/>
                      </a:endParaRPr>
                    </a:p>
                  </a:txBody>
                  <a:tcPr marL="35560" marR="35560" marT="0" marB="0"/>
                </a:tc>
                <a:extLst>
                  <a:ext uri="{0D108BD9-81ED-4DB2-BD59-A6C34878D82A}">
                    <a16:rowId xmlns="" xmlns:a16="http://schemas.microsoft.com/office/drawing/2014/main" val="10003"/>
                  </a:ext>
                </a:extLst>
              </a:tr>
              <a:tr h="370840">
                <a:tc>
                  <a:txBody>
                    <a:bodyPr/>
                    <a:lstStyle/>
                    <a:p>
                      <a:pPr algn="ctr">
                        <a:lnSpc>
                          <a:spcPct val="90000"/>
                        </a:lnSpc>
                        <a:spcAft>
                          <a:spcPts val="0"/>
                        </a:spcAft>
                      </a:pPr>
                      <a:endParaRPr lang="en-US" sz="18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sr-Latn-RS" sz="1800" dirty="0" smtClean="0"/>
                        <a:t>Minutes of the meeting - </a:t>
                      </a:r>
                      <a:r>
                        <a:rPr lang="sr-Latn-RS" sz="1800" kern="1200" baseline="0" noProof="0" dirty="0" smtClean="0"/>
                        <a:t>UB</a:t>
                      </a:r>
                      <a:r>
                        <a:rPr lang="sr-Latn-RS" sz="1800" noProof="0" dirty="0" smtClean="0"/>
                        <a:t> </a:t>
                      </a:r>
                      <a:r>
                        <a:rPr lang="en-GB" sz="1800" baseline="0" noProof="0" dirty="0" smtClean="0"/>
                        <a:t>in consultation </a:t>
                      </a:r>
                      <a:r>
                        <a:rPr lang="sr-Latn-RS" sz="1800" baseline="0" noProof="0" dirty="0" smtClean="0"/>
                        <a:t>with other partner institutions</a:t>
                      </a:r>
                      <a:r>
                        <a:rPr lang="sr-Latn-RS" sz="1800" dirty="0" smtClean="0"/>
                        <a:t> </a:t>
                      </a:r>
                      <a:endParaRPr lang="en-US" sz="18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r>
                        <a:rPr lang="sr-Latn-RS" sz="1800" dirty="0" smtClean="0"/>
                        <a:t>15.05.2020</a:t>
                      </a:r>
                      <a:endParaRPr lang="en-US" sz="1800" dirty="0">
                        <a:latin typeface="+mn-lt"/>
                        <a:ea typeface="Times New Roman"/>
                        <a:cs typeface="Arial"/>
                      </a:endParaRPr>
                    </a:p>
                  </a:txBody>
                  <a:tcPr marL="35560" marR="35560" marT="0" marB="0"/>
                </a:tc>
                <a:extLst>
                  <a:ext uri="{0D108BD9-81ED-4DB2-BD59-A6C34878D82A}">
                    <a16:rowId xmlns="" xmlns:a16="http://schemas.microsoft.com/office/drawing/2014/main" val="10004"/>
                  </a:ext>
                </a:extLst>
              </a:tr>
              <a:tr h="370840">
                <a:tc>
                  <a:txBody>
                    <a:bodyPr/>
                    <a:lstStyle/>
                    <a:p>
                      <a:pPr algn="ctr">
                        <a:lnSpc>
                          <a:spcPct val="90000"/>
                        </a:lnSpc>
                        <a:spcAft>
                          <a:spcPts val="0"/>
                        </a:spcAft>
                      </a:pPr>
                      <a:r>
                        <a:rPr lang="en-GB" sz="1800" dirty="0"/>
                        <a:t>7.4</a:t>
                      </a:r>
                      <a:endParaRPr lang="en-US" sz="18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en-GB" sz="1800" dirty="0"/>
                        <a:t>Day–to-day coordination of project activities</a:t>
                      </a:r>
                      <a:endParaRPr lang="en-US" sz="18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1800" dirty="0">
                        <a:latin typeface="+mn-lt"/>
                        <a:ea typeface="Times New Roman"/>
                        <a:cs typeface="Arial"/>
                      </a:endParaRPr>
                    </a:p>
                  </a:txBody>
                  <a:tcPr marL="35560" marR="35560" marT="0" marB="0"/>
                </a:tc>
                <a:extLst>
                  <a:ext uri="{0D108BD9-81ED-4DB2-BD59-A6C34878D82A}">
                    <a16:rowId xmlns="" xmlns:a16="http://schemas.microsoft.com/office/drawing/2014/main" val="10005"/>
                  </a:ext>
                </a:extLst>
              </a:tr>
              <a:tr h="370840">
                <a:tc>
                  <a:txBody>
                    <a:bodyPr/>
                    <a:lstStyle/>
                    <a:p>
                      <a:pPr algn="ctr">
                        <a:lnSpc>
                          <a:spcPct val="90000"/>
                        </a:lnSpc>
                        <a:spcAft>
                          <a:spcPts val="0"/>
                        </a:spcAft>
                      </a:pPr>
                      <a:endParaRPr lang="en-US" sz="18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sr-Latn-RS" sz="1800" dirty="0" smtClean="0"/>
                        <a:t>Report of day-to-day coordination - </a:t>
                      </a:r>
                      <a:r>
                        <a:rPr lang="sr-Latn-RS" sz="1800" kern="1200" baseline="0" noProof="0" dirty="0" smtClean="0"/>
                        <a:t>UB</a:t>
                      </a:r>
                      <a:r>
                        <a:rPr lang="sr-Latn-RS" sz="1800" noProof="0" dirty="0" smtClean="0"/>
                        <a:t> </a:t>
                      </a:r>
                      <a:r>
                        <a:rPr lang="en-GB" sz="1800" baseline="0" noProof="0" dirty="0" smtClean="0"/>
                        <a:t>in consultation </a:t>
                      </a:r>
                      <a:r>
                        <a:rPr lang="sr-Latn-RS" sz="1800" baseline="0" noProof="0" dirty="0" smtClean="0"/>
                        <a:t>with other partner institutions</a:t>
                      </a:r>
                      <a:r>
                        <a:rPr lang="sr-Latn-RS" sz="1800" dirty="0" smtClean="0"/>
                        <a:t> </a:t>
                      </a:r>
                      <a:endParaRPr lang="en-US" sz="18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r>
                        <a:rPr lang="sr-Latn-RS" sz="1800" dirty="0" smtClean="0"/>
                        <a:t>15.05.2020</a:t>
                      </a:r>
                      <a:endParaRPr lang="en-US" sz="1800" dirty="0">
                        <a:latin typeface="+mn-lt"/>
                        <a:ea typeface="Times New Roman"/>
                        <a:cs typeface="Arial"/>
                      </a:endParaRPr>
                    </a:p>
                  </a:txBody>
                  <a:tcPr marL="35560" marR="35560" marT="0" marB="0"/>
                </a:tc>
                <a:extLst>
                  <a:ext uri="{0D108BD9-81ED-4DB2-BD59-A6C34878D82A}">
                    <a16:rowId xmlns="" xmlns:a16="http://schemas.microsoft.com/office/drawing/2014/main" val="10006"/>
                  </a:ext>
                </a:extLst>
              </a:tr>
              <a:tr h="370840">
                <a:tc>
                  <a:txBody>
                    <a:bodyPr/>
                    <a:lstStyle/>
                    <a:p>
                      <a:pPr algn="ctr">
                        <a:lnSpc>
                          <a:spcPct val="90000"/>
                        </a:lnSpc>
                        <a:spcAft>
                          <a:spcPts val="0"/>
                        </a:spcAft>
                      </a:pPr>
                      <a:r>
                        <a:rPr lang="sr-Latn-RS" sz="1800" dirty="0" smtClean="0">
                          <a:latin typeface="+mn-lt"/>
                          <a:ea typeface="Calibri"/>
                          <a:cs typeface="Arial"/>
                        </a:rPr>
                        <a:t>7.5</a:t>
                      </a:r>
                      <a:endParaRPr lang="en-US" sz="18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r>
                        <a:rPr lang="sr-Latn-RS" sz="1800" dirty="0" smtClean="0">
                          <a:latin typeface="+mn-lt"/>
                          <a:ea typeface="Times New Roman"/>
                          <a:cs typeface="Arial"/>
                        </a:rPr>
                        <a:t>Interim and final report meeting</a:t>
                      </a:r>
                      <a:endParaRPr lang="en-US" sz="18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endParaRPr lang="en-US" sz="1800" dirty="0">
                        <a:latin typeface="+mn-lt"/>
                        <a:ea typeface="Times New Roman"/>
                        <a:cs typeface="Arial"/>
                      </a:endParaRPr>
                    </a:p>
                  </a:txBody>
                  <a:tcPr marL="35560" marR="35560" marT="0" marB="0"/>
                </a:tc>
                <a:extLst>
                  <a:ext uri="{0D108BD9-81ED-4DB2-BD59-A6C34878D82A}">
                    <a16:rowId xmlns="" xmlns:a16="http://schemas.microsoft.com/office/drawing/2014/main" val="10007"/>
                  </a:ext>
                </a:extLst>
              </a:tr>
              <a:tr h="370840">
                <a:tc>
                  <a:txBody>
                    <a:bodyPr/>
                    <a:lstStyle/>
                    <a:p>
                      <a:pPr algn="ctr">
                        <a:lnSpc>
                          <a:spcPct val="90000"/>
                        </a:lnSpc>
                        <a:spcAft>
                          <a:spcPts val="0"/>
                        </a:spcAft>
                      </a:pPr>
                      <a:endParaRPr lang="en-US" sz="1800" dirty="0">
                        <a:latin typeface="+mn-lt"/>
                        <a:ea typeface="Calibri"/>
                        <a:cs typeface="Arial"/>
                      </a:endParaRPr>
                    </a:p>
                  </a:txBody>
                  <a:tcPr marL="35560" marR="35560" marT="0" marB="0" anchor="ctr"/>
                </a:tc>
                <a:tc>
                  <a:txBody>
                    <a:bodyPr/>
                    <a:lstStyle/>
                    <a:p>
                      <a:pPr marL="54610">
                        <a:lnSpc>
                          <a:spcPct val="90000"/>
                        </a:lnSpc>
                        <a:spcAft>
                          <a:spcPts val="0"/>
                        </a:spcAft>
                        <a:tabLst>
                          <a:tab pos="144780" algn="l"/>
                        </a:tabLst>
                      </a:pPr>
                      <a:endParaRPr lang="en-US" sz="1800" dirty="0">
                        <a:latin typeface="+mn-lt"/>
                        <a:ea typeface="Times New Roman"/>
                        <a:cs typeface="Arial"/>
                      </a:endParaRPr>
                    </a:p>
                  </a:txBody>
                  <a:tcPr marL="35560" marR="35560" marT="0" marB="0"/>
                </a:tc>
                <a:tc>
                  <a:txBody>
                    <a:bodyPr/>
                    <a:lstStyle/>
                    <a:p>
                      <a:pPr marL="54610" algn="ctr">
                        <a:lnSpc>
                          <a:spcPct val="90000"/>
                        </a:lnSpc>
                        <a:spcAft>
                          <a:spcPts val="0"/>
                        </a:spcAft>
                        <a:tabLst>
                          <a:tab pos="144780" algn="l"/>
                        </a:tabLst>
                      </a:pPr>
                      <a:r>
                        <a:rPr lang="sr-Latn-RS" sz="1800" dirty="0" smtClean="0">
                          <a:latin typeface="+mn-lt"/>
                          <a:ea typeface="Times New Roman"/>
                          <a:cs typeface="Arial"/>
                        </a:rPr>
                        <a:t>15.03.2020 – 15.06.2020</a:t>
                      </a:r>
                      <a:endParaRPr lang="en-US" sz="1800" dirty="0">
                        <a:latin typeface="+mn-lt"/>
                        <a:ea typeface="Times New Roman"/>
                        <a:cs typeface="Arial"/>
                      </a:endParaRPr>
                    </a:p>
                  </a:txBody>
                  <a:tcPr marL="35560" marR="35560" marT="0" marB="0"/>
                </a:tc>
                <a:extLst>
                  <a:ext uri="{0D108BD9-81ED-4DB2-BD59-A6C34878D82A}">
                    <a16:rowId xmlns="" xmlns:a16="http://schemas.microsoft.com/office/drawing/2014/main" val="10008"/>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101933" y="1107902"/>
          <a:ext cx="7042067" cy="3708400"/>
        </p:xfrm>
        <a:graphic>
          <a:graphicData uri="http://schemas.openxmlformats.org/drawingml/2006/table">
            <a:tbl>
              <a:tblPr firstRow="1" bandRow="1">
                <a:tableStyleId>{68D230F3-CF80-4859-8CE7-A43EE81993B5}</a:tableStyleId>
              </a:tblPr>
              <a:tblGrid>
                <a:gridCol w="5355771">
                  <a:extLst>
                    <a:ext uri="{9D8B030D-6E8A-4147-A177-3AD203B41FA5}">
                      <a16:colId xmlns="" xmlns:a16="http://schemas.microsoft.com/office/drawing/2014/main" val="20000"/>
                    </a:ext>
                  </a:extLst>
                </a:gridCol>
                <a:gridCol w="1686296">
                  <a:extLst>
                    <a:ext uri="{9D8B030D-6E8A-4147-A177-3AD203B41FA5}">
                      <a16:colId xmlns=""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dirty="0" smtClean="0"/>
                        <a:t>What should we do in the next six months?</a:t>
                      </a:r>
                      <a:endParaRPr lang="en-US" sz="1800" b="1" dirty="0" smtClean="0"/>
                    </a:p>
                  </a:txBody>
                  <a:tcPr/>
                </a:tc>
                <a:tc>
                  <a:txBody>
                    <a:bodyPr/>
                    <a:lstStyle/>
                    <a:p>
                      <a:r>
                        <a:rPr lang="sr-Latn-RS" dirty="0" smtClean="0"/>
                        <a:t>to 15.05.2020</a:t>
                      </a:r>
                      <a:endParaRPr lang="en-US" dirty="0"/>
                    </a:p>
                  </a:txBody>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Established new and improved existing subjects</a:t>
                      </a:r>
                      <a:endParaRPr lang="sr-Latn-RS" sz="1800" dirty="0" smtClean="0"/>
                    </a:p>
                  </a:txBody>
                  <a:tcPr/>
                </a:tc>
                <a:tc>
                  <a:txBody>
                    <a:bodyPr/>
                    <a:lstStyle/>
                    <a:p>
                      <a:r>
                        <a:rPr lang="sr-Latn-RS" dirty="0" smtClean="0"/>
                        <a:t>finish</a:t>
                      </a:r>
                      <a:endParaRPr lang="en-US" dirty="0"/>
                    </a:p>
                  </a:txBody>
                  <a:tcPr/>
                </a:tc>
                <a:extLst>
                  <a:ext uri="{0D108BD9-81ED-4DB2-BD59-A6C34878D82A}">
                    <a16:rowId xmlns=""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t>Established new master programme</a:t>
                      </a:r>
                      <a:endParaRPr lang="sr-Latn-RS" sz="1800" kern="1200" dirty="0" smtClean="0"/>
                    </a:p>
                  </a:txBody>
                  <a:tcPr/>
                </a:tc>
                <a:tc>
                  <a:txBody>
                    <a:bodyPr/>
                    <a:lstStyle/>
                    <a:p>
                      <a:r>
                        <a:rPr lang="sr-Latn-RS" dirty="0" smtClean="0"/>
                        <a:t>finish</a:t>
                      </a:r>
                      <a:endParaRPr lang="en-US" dirty="0"/>
                    </a:p>
                  </a:txBody>
                  <a:tcPr/>
                </a:tc>
                <a:extLst>
                  <a:ext uri="{0D108BD9-81ED-4DB2-BD59-A6C34878D82A}">
                    <a16:rowId xmlns=""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t>Study visits EU university and analysis best practices </a:t>
                      </a:r>
                      <a:endParaRPr lang="sr-Latn-RS" sz="1800" kern="1200" dirty="0" smtClean="0"/>
                    </a:p>
                  </a:txBody>
                  <a:tcPr/>
                </a:tc>
                <a:tc>
                  <a:txBody>
                    <a:bodyPr/>
                    <a:lstStyle/>
                    <a:p>
                      <a:r>
                        <a:rPr lang="sr-Latn-RS" dirty="0" smtClean="0"/>
                        <a:t>finish</a:t>
                      </a:r>
                      <a:endParaRPr lang="en-US" dirty="0"/>
                    </a:p>
                  </a:txBody>
                  <a:tcPr/>
                </a:tc>
                <a:extLst>
                  <a:ext uri="{0D108BD9-81ED-4DB2-BD59-A6C34878D82A}">
                    <a16:rowId xmlns=""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t>Harmonization of the proposed changes </a:t>
                      </a:r>
                      <a:endParaRPr lang="sr-Latn-RS" sz="1800" kern="1200" dirty="0" smtClean="0"/>
                    </a:p>
                  </a:txBody>
                  <a:tcPr/>
                </a:tc>
                <a:tc>
                  <a:txBody>
                    <a:bodyPr/>
                    <a:lstStyle/>
                    <a:p>
                      <a:r>
                        <a:rPr lang="sr-Latn-RS" dirty="0" smtClean="0"/>
                        <a:t>finish</a:t>
                      </a:r>
                      <a:endParaRPr lang="en-US" dirty="0"/>
                    </a:p>
                  </a:txBody>
                  <a:tcPr/>
                </a:tc>
                <a:extLst>
                  <a:ext uri="{0D108BD9-81ED-4DB2-BD59-A6C34878D82A}">
                    <a16:rowId xmlns=""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Quality </a:t>
                      </a:r>
                      <a:r>
                        <a:rPr lang="sr-Latn-RS" sz="1800" dirty="0" smtClean="0"/>
                        <a:t>A</a:t>
                      </a:r>
                      <a:r>
                        <a:rPr lang="en-GB" sz="1800" dirty="0" err="1" smtClean="0"/>
                        <a:t>ssurance</a:t>
                      </a:r>
                      <a:r>
                        <a:rPr lang="en-GB" sz="1800" dirty="0" smtClean="0"/>
                        <a:t> Committee meeting</a:t>
                      </a:r>
                      <a:endParaRPr lang="en-US" sz="1800" dirty="0" smtClean="0">
                        <a:ea typeface="Times New Roman"/>
                        <a:cs typeface="Arial"/>
                      </a:endParaRPr>
                    </a:p>
                  </a:txBody>
                  <a:tcPr/>
                </a:tc>
                <a:tc>
                  <a:txBody>
                    <a:bodyPr/>
                    <a:lstStyle/>
                    <a:p>
                      <a:r>
                        <a:rPr lang="sr-Latn-RS" dirty="0" smtClean="0"/>
                        <a:t>once </a:t>
                      </a:r>
                      <a:endParaRPr lang="en-US" dirty="0"/>
                    </a:p>
                  </a:txBody>
                  <a:tcPr/>
                </a:tc>
                <a:extLst>
                  <a:ext uri="{0D108BD9-81ED-4DB2-BD59-A6C34878D82A}">
                    <a16:rowId xmlns="" xmlns:a16="http://schemas.microsoft.com/office/drawing/2014/main" val="1000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Project website created and maintenance</a:t>
                      </a:r>
                      <a:endParaRPr lang="sr-Latn-RS" sz="1800" dirty="0" smtClean="0"/>
                    </a:p>
                  </a:txBody>
                  <a:tcPr/>
                </a:tc>
                <a:tc>
                  <a:txBody>
                    <a:bodyPr/>
                    <a:lstStyle/>
                    <a:p>
                      <a:r>
                        <a:rPr lang="en-US" sz="1800" b="0" i="0" u="none" strike="noStrike" kern="1200" dirty="0" smtClean="0">
                          <a:solidFill>
                            <a:schemeClr val="tx1"/>
                          </a:solidFill>
                          <a:latin typeface="+mn-lt"/>
                          <a:ea typeface="+mn-ea"/>
                          <a:cs typeface="+mn-cs"/>
                        </a:rPr>
                        <a:t>constantly</a:t>
                      </a:r>
                      <a:endParaRPr lang="en-US" dirty="0"/>
                    </a:p>
                  </a:txBody>
                  <a:tcPr/>
                </a:tc>
                <a:extLst>
                  <a:ext uri="{0D108BD9-81ED-4DB2-BD59-A6C34878D82A}">
                    <a16:rowId xmlns="" xmlns:a16="http://schemas.microsoft.com/office/drawing/2014/main" val="100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Promotion material created</a:t>
                      </a:r>
                      <a:endParaRPr lang="sr-Latn-RS" sz="1800" dirty="0" smtClean="0"/>
                    </a:p>
                  </a:txBody>
                  <a:tcPr/>
                </a:tc>
                <a:tc>
                  <a:txBody>
                    <a:bodyPr/>
                    <a:lstStyle/>
                    <a:p>
                      <a:r>
                        <a:rPr lang="en-US" sz="1800" b="0" i="0" u="none" strike="noStrike" kern="1200" dirty="0" smtClean="0">
                          <a:solidFill>
                            <a:schemeClr val="tx1"/>
                          </a:solidFill>
                          <a:latin typeface="+mn-lt"/>
                          <a:ea typeface="+mn-ea"/>
                          <a:cs typeface="+mn-cs"/>
                        </a:rPr>
                        <a:t>constantly</a:t>
                      </a:r>
                      <a:endParaRPr lang="en-US" dirty="0"/>
                    </a:p>
                  </a:txBody>
                  <a:tcPr/>
                </a:tc>
                <a:extLst>
                  <a:ext uri="{0D108BD9-81ED-4DB2-BD59-A6C34878D82A}">
                    <a16:rowId xmlns="" xmlns:a16="http://schemas.microsoft.com/office/drawing/2014/main" val="10011"/>
                  </a:ext>
                </a:extLst>
              </a:tr>
              <a:tr h="370840">
                <a:tc>
                  <a:txBody>
                    <a:bodyPr/>
                    <a:lstStyle/>
                    <a:p>
                      <a:pPr marL="0" marR="0" indent="0" algn="l" defTabSz="914400" rtl="0" eaLnBrk="1" fontAlgn="auto" latinLnBrk="0" hangingPunct="1">
                        <a:lnSpc>
                          <a:spcPct val="100000"/>
                        </a:lnSpc>
                        <a:spcBef>
                          <a:spcPts val="600"/>
                        </a:spcBef>
                        <a:spcAft>
                          <a:spcPts val="0"/>
                        </a:spcAft>
                        <a:buClrTx/>
                        <a:buSzTx/>
                        <a:buFont typeface="Arial" pitchFamily="34" charset="0"/>
                        <a:buNone/>
                        <a:tabLst/>
                        <a:defRPr/>
                      </a:pPr>
                      <a:r>
                        <a:rPr lang="en-GB" sz="1800" dirty="0" smtClean="0"/>
                        <a:t>Project m</a:t>
                      </a:r>
                      <a:r>
                        <a:rPr lang="sr-Latn-RS" sz="1800" dirty="0" smtClean="0"/>
                        <a:t>a</a:t>
                      </a:r>
                      <a:r>
                        <a:rPr lang="en-GB" sz="1800" dirty="0" err="1" smtClean="0"/>
                        <a:t>nagement</a:t>
                      </a:r>
                      <a:r>
                        <a:rPr lang="en-GB" sz="1800" dirty="0" smtClean="0"/>
                        <a:t> meeting</a:t>
                      </a:r>
                      <a:endParaRPr lang="sr-Latn-R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t>once </a:t>
                      </a:r>
                      <a:endParaRPr lang="en-US" dirty="0" smtClean="0"/>
                    </a:p>
                  </a:txBody>
                  <a:tcPr/>
                </a:tc>
                <a:extLst>
                  <a:ext uri="{0D108BD9-81ED-4DB2-BD59-A6C34878D82A}">
                    <a16:rowId xmlns="" xmlns:a16="http://schemas.microsoft.com/office/drawing/2014/main" val="1001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Steering committee meeting</a:t>
                      </a:r>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t>once </a:t>
                      </a:r>
                      <a:endParaRPr lang="en-US" dirty="0" smtClean="0"/>
                    </a:p>
                  </a:txBody>
                  <a:tcPr/>
                </a:tc>
                <a:extLst>
                  <a:ext uri="{0D108BD9-81ED-4DB2-BD59-A6C34878D82A}">
                    <a16:rowId xmlns="" xmlns:a16="http://schemas.microsoft.com/office/drawing/2014/main" val="10013"/>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3114</TotalTime>
  <Words>1238</Words>
  <Application>Microsoft Office PowerPoint</Application>
  <PresentationFormat>Custom</PresentationFormat>
  <Paragraphs>331</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Soil Erosion and Torrential Flood  Prevention: Curriculum Development at the Universities of Western Balkan Countries</vt:lpstr>
      <vt:lpstr>WORKPLAN for project year 2</vt:lpstr>
      <vt:lpstr>Slide 3</vt:lpstr>
      <vt:lpstr>Slide 4</vt:lpstr>
      <vt:lpstr>Slide 5</vt:lpstr>
      <vt:lpstr> </vt:lpstr>
      <vt:lpstr>Slide 7</vt:lpstr>
      <vt:lpstr>Slide 8</vt:lpstr>
      <vt:lpstr>Slide 9</vt:lpstr>
      <vt:lpstr>Events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Sinisa</dc:creator>
  <cp:lastModifiedBy>Nada</cp:lastModifiedBy>
  <cp:revision>38</cp:revision>
  <dcterms:created xsi:type="dcterms:W3CDTF">2018-12-08T13:04:29Z</dcterms:created>
  <dcterms:modified xsi:type="dcterms:W3CDTF">2019-11-18T09:46:37Z</dcterms:modified>
</cp:coreProperties>
</file>